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33" r:id="rId1"/>
    <p:sldMasterId id="2147483743" r:id="rId2"/>
  </p:sldMasterIdLst>
  <p:notesMasterIdLst>
    <p:notesMasterId r:id="rId55"/>
  </p:notesMasterIdLst>
  <p:handoutMasterIdLst>
    <p:handoutMasterId r:id="rId56"/>
  </p:handoutMasterIdLst>
  <p:sldIdLst>
    <p:sldId id="257" r:id="rId3"/>
    <p:sldId id="343" r:id="rId4"/>
    <p:sldId id="342" r:id="rId5"/>
    <p:sldId id="1152" r:id="rId6"/>
    <p:sldId id="319" r:id="rId7"/>
    <p:sldId id="1157" r:id="rId8"/>
    <p:sldId id="1167" r:id="rId9"/>
    <p:sldId id="1168" r:id="rId10"/>
    <p:sldId id="1169" r:id="rId11"/>
    <p:sldId id="365" r:id="rId12"/>
    <p:sldId id="1170" r:id="rId13"/>
    <p:sldId id="1172" r:id="rId14"/>
    <p:sldId id="1171" r:id="rId15"/>
    <p:sldId id="1173" r:id="rId16"/>
    <p:sldId id="265" r:id="rId17"/>
    <p:sldId id="1175" r:id="rId18"/>
    <p:sldId id="1174" r:id="rId19"/>
    <p:sldId id="1176" r:id="rId20"/>
    <p:sldId id="1158" r:id="rId21"/>
    <p:sldId id="347" r:id="rId22"/>
    <p:sldId id="348" r:id="rId23"/>
    <p:sldId id="349" r:id="rId24"/>
    <p:sldId id="350" r:id="rId25"/>
    <p:sldId id="351" r:id="rId26"/>
    <p:sldId id="408" r:id="rId27"/>
    <p:sldId id="353" r:id="rId28"/>
    <p:sldId id="354" r:id="rId29"/>
    <p:sldId id="1161" r:id="rId30"/>
    <p:sldId id="1160" r:id="rId31"/>
    <p:sldId id="355" r:id="rId32"/>
    <p:sldId id="1182" r:id="rId33"/>
    <p:sldId id="1177" r:id="rId34"/>
    <p:sldId id="1162" r:id="rId35"/>
    <p:sldId id="345" r:id="rId36"/>
    <p:sldId id="328" r:id="rId37"/>
    <p:sldId id="329" r:id="rId38"/>
    <p:sldId id="1178" r:id="rId39"/>
    <p:sldId id="373" r:id="rId40"/>
    <p:sldId id="391" r:id="rId41"/>
    <p:sldId id="378" r:id="rId42"/>
    <p:sldId id="1163" r:id="rId43"/>
    <p:sldId id="341" r:id="rId44"/>
    <p:sldId id="338" r:id="rId45"/>
    <p:sldId id="1164" r:id="rId46"/>
    <p:sldId id="376" r:id="rId47"/>
    <p:sldId id="339" r:id="rId48"/>
    <p:sldId id="1166" r:id="rId49"/>
    <p:sldId id="1179" r:id="rId50"/>
    <p:sldId id="412" r:id="rId51"/>
    <p:sldId id="1180" r:id="rId52"/>
    <p:sldId id="1183" r:id="rId53"/>
    <p:sldId id="1181" r:id="rId54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391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743">
          <p15:clr>
            <a:srgbClr val="A4A3A4"/>
          </p15:clr>
        </p15:guide>
        <p15:guide id="4" pos="5602" userDrawn="1">
          <p15:clr>
            <a:srgbClr val="A4A3A4"/>
          </p15:clr>
        </p15:guide>
        <p15:guide id="5" orient="horz" pos="451">
          <p15:clr>
            <a:srgbClr val="A4A3A4"/>
          </p15:clr>
        </p15:guide>
        <p15:guide id="6" pos="385" userDrawn="1">
          <p15:clr>
            <a:srgbClr val="A4A3A4"/>
          </p15:clr>
        </p15:guide>
        <p15:guide id="7" orient="horz">
          <p15:clr>
            <a:srgbClr val="A4A3A4"/>
          </p15:clr>
        </p15:guide>
        <p15:guide id="8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Pancakes" initials="PP" lastIdx="1" clrIdx="0"/>
  <p:cmAuthor id="2" name="Regine Brandtner" initials="RB" lastIdx="2" clrIdx="1"/>
  <p:cmAuthor id="3" name="Birte Pöhler" initials="BP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7A86"/>
    <a:srgbClr val="FFFFFF"/>
    <a:srgbClr val="FF40FF"/>
    <a:srgbClr val="BBE0E3"/>
    <a:srgbClr val="FFFF00"/>
    <a:srgbClr val="000000"/>
    <a:srgbClr val="F8B44F"/>
    <a:srgbClr val="9F9FFF"/>
    <a:srgbClr val="51BED1"/>
    <a:srgbClr val="005B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Helle Formatvorlage 3 - Akz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774" autoAdjust="0"/>
    <p:restoredTop sz="70633" autoAdjust="0"/>
  </p:normalViewPr>
  <p:slideViewPr>
    <p:cSldViewPr>
      <p:cViewPr varScale="1">
        <p:scale>
          <a:sx n="75" d="100"/>
          <a:sy n="75" d="100"/>
        </p:scale>
        <p:origin x="1712" y="160"/>
      </p:cViewPr>
      <p:guideLst>
        <p:guide orient="horz" pos="391"/>
        <p:guide pos="2880"/>
        <p:guide orient="horz" pos="743"/>
        <p:guide pos="5602"/>
        <p:guide orient="horz" pos="451"/>
        <p:guide pos="385"/>
        <p:guide orient="horz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0" d="100"/>
        <a:sy n="1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commentAuthors" Target="commentAuthor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A834A8-454F-4A38-B1E6-CD22AD12EDE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84AD44E-90BC-4A07-BB04-E5B8513EEF89}">
      <dgm:prSet/>
      <dgm:spPr/>
      <dgm:t>
        <a:bodyPr/>
        <a:lstStyle/>
        <a:p>
          <a:r>
            <a:rPr lang="nl-NL" dirty="0"/>
            <a:t>Select </a:t>
          </a:r>
          <a:r>
            <a:rPr lang="nl-NL" dirty="0" err="1"/>
            <a:t>an</a:t>
          </a:r>
          <a:r>
            <a:rPr lang="nl-NL" dirty="0"/>
            <a:t> </a:t>
          </a:r>
          <a:r>
            <a:rPr lang="nl-NL" dirty="0" err="1"/>
            <a:t>approriate</a:t>
          </a:r>
          <a:r>
            <a:rPr lang="nl-NL" dirty="0"/>
            <a:t> </a:t>
          </a:r>
          <a:r>
            <a:rPr lang="nl-NL" dirty="0" err="1"/>
            <a:t>graph</a:t>
          </a:r>
          <a:r>
            <a:rPr lang="nl-NL" dirty="0"/>
            <a:t>/diagram</a:t>
          </a:r>
          <a:endParaRPr lang="en-US" dirty="0"/>
        </a:p>
      </dgm:t>
    </dgm:pt>
    <dgm:pt modelId="{C952DC1B-793E-4917-B659-7B0EA5335FE1}" type="parTrans" cxnId="{27347FFC-4EE3-49BC-B8AA-00E522C4439D}">
      <dgm:prSet/>
      <dgm:spPr/>
      <dgm:t>
        <a:bodyPr/>
        <a:lstStyle/>
        <a:p>
          <a:endParaRPr lang="en-US"/>
        </a:p>
      </dgm:t>
    </dgm:pt>
    <dgm:pt modelId="{2F6A8CF5-34CE-4FDA-90F3-4563B5B24000}" type="sibTrans" cxnId="{27347FFC-4EE3-49BC-B8AA-00E522C4439D}">
      <dgm:prSet/>
      <dgm:spPr/>
      <dgm:t>
        <a:bodyPr/>
        <a:lstStyle/>
        <a:p>
          <a:endParaRPr lang="en-US"/>
        </a:p>
      </dgm:t>
    </dgm:pt>
    <dgm:pt modelId="{CE3C7C22-1C85-4DF8-82CE-188486A2EDFA}">
      <dgm:prSet/>
      <dgm:spPr/>
      <dgm:t>
        <a:bodyPr/>
        <a:lstStyle/>
        <a:p>
          <a:r>
            <a:rPr lang="nl-NL" dirty="0" err="1"/>
            <a:t>What</a:t>
          </a:r>
          <a:r>
            <a:rPr lang="nl-NL" dirty="0"/>
            <a:t> is </a:t>
          </a:r>
          <a:r>
            <a:rPr lang="nl-NL" dirty="0" err="1"/>
            <a:t>the</a:t>
          </a:r>
          <a:r>
            <a:rPr lang="nl-NL" dirty="0"/>
            <a:t> </a:t>
          </a:r>
          <a:r>
            <a:rPr lang="nl-NL" dirty="0" err="1"/>
            <a:t>mathematical</a:t>
          </a:r>
          <a:r>
            <a:rPr lang="nl-NL" dirty="0"/>
            <a:t> content </a:t>
          </a:r>
          <a:r>
            <a:rPr lang="nl-NL" dirty="0" err="1"/>
            <a:t>and</a:t>
          </a:r>
          <a:r>
            <a:rPr lang="nl-NL" dirty="0"/>
            <a:t> goal </a:t>
          </a:r>
          <a:r>
            <a:rPr lang="nl-NL" dirty="0" err="1"/>
            <a:t>for</a:t>
          </a:r>
          <a:r>
            <a:rPr lang="nl-NL" dirty="0"/>
            <a:t> </a:t>
          </a:r>
          <a:r>
            <a:rPr lang="nl-NL" dirty="0" err="1"/>
            <a:t>the</a:t>
          </a:r>
          <a:r>
            <a:rPr lang="nl-NL" dirty="0"/>
            <a:t> </a:t>
          </a:r>
          <a:r>
            <a:rPr lang="nl-NL" dirty="0" err="1"/>
            <a:t>activity</a:t>
          </a:r>
          <a:r>
            <a:rPr lang="nl-NL" dirty="0"/>
            <a:t> </a:t>
          </a:r>
          <a:r>
            <a:rPr lang="nl-NL" dirty="0" err="1"/>
            <a:t>with</a:t>
          </a:r>
          <a:r>
            <a:rPr lang="nl-NL" dirty="0"/>
            <a:t> </a:t>
          </a:r>
          <a:r>
            <a:rPr lang="nl-NL" dirty="0" err="1"/>
            <a:t>this</a:t>
          </a:r>
          <a:r>
            <a:rPr lang="nl-NL" dirty="0"/>
            <a:t> </a:t>
          </a:r>
          <a:r>
            <a:rPr lang="nl-NL" dirty="0" err="1"/>
            <a:t>graph</a:t>
          </a:r>
          <a:r>
            <a:rPr lang="nl-NL" dirty="0"/>
            <a:t>/</a:t>
          </a:r>
          <a:r>
            <a:rPr lang="nl-NL" dirty="0" err="1"/>
            <a:t>table</a:t>
          </a:r>
          <a:r>
            <a:rPr lang="nl-NL" dirty="0"/>
            <a:t>/diagram? </a:t>
          </a:r>
          <a:r>
            <a:rPr lang="nl-NL" dirty="0" err="1"/>
            <a:t>What</a:t>
          </a:r>
          <a:r>
            <a:rPr lang="nl-NL" dirty="0"/>
            <a:t> </a:t>
          </a:r>
          <a:r>
            <a:rPr lang="nl-NL" dirty="0" err="1"/>
            <a:t>task</a:t>
          </a:r>
          <a:r>
            <a:rPr lang="nl-NL" dirty="0"/>
            <a:t>(s) do </a:t>
          </a:r>
          <a:r>
            <a:rPr lang="nl-NL" dirty="0" err="1"/>
            <a:t>you</a:t>
          </a:r>
          <a:r>
            <a:rPr lang="nl-NL" dirty="0"/>
            <a:t> </a:t>
          </a:r>
          <a:r>
            <a:rPr lang="nl-NL" dirty="0" err="1"/>
            <a:t>give</a:t>
          </a:r>
          <a:r>
            <a:rPr lang="nl-NL" dirty="0"/>
            <a:t> </a:t>
          </a:r>
          <a:r>
            <a:rPr lang="nl-NL" dirty="0" err="1"/>
            <a:t>students</a:t>
          </a:r>
          <a:r>
            <a:rPr lang="nl-NL" dirty="0"/>
            <a:t>?</a:t>
          </a:r>
          <a:endParaRPr lang="en-US" dirty="0"/>
        </a:p>
      </dgm:t>
    </dgm:pt>
    <dgm:pt modelId="{9DA4F8FF-7237-426C-8551-1E3FA293EED9}" type="parTrans" cxnId="{BD6FA9D4-31F2-4B5D-8311-4CF375DD5FBB}">
      <dgm:prSet/>
      <dgm:spPr/>
      <dgm:t>
        <a:bodyPr/>
        <a:lstStyle/>
        <a:p>
          <a:endParaRPr lang="en-US"/>
        </a:p>
      </dgm:t>
    </dgm:pt>
    <dgm:pt modelId="{2FD5FE8E-3153-48D5-9A14-3274346DEFB1}" type="sibTrans" cxnId="{BD6FA9D4-31F2-4B5D-8311-4CF375DD5FBB}">
      <dgm:prSet/>
      <dgm:spPr/>
      <dgm:t>
        <a:bodyPr/>
        <a:lstStyle/>
        <a:p>
          <a:endParaRPr lang="en-US"/>
        </a:p>
      </dgm:t>
    </dgm:pt>
    <dgm:pt modelId="{F2969C86-12CD-4F78-959A-1B438C87A361}">
      <dgm:prSet/>
      <dgm:spPr/>
      <dgm:t>
        <a:bodyPr/>
        <a:lstStyle/>
        <a:p>
          <a:r>
            <a:rPr lang="en-GB" noProof="0" dirty="0"/>
            <a:t>What are the linguistic demands in this activity and what goal(s) do you set related to the use of (mathematical) language?</a:t>
          </a:r>
        </a:p>
      </dgm:t>
    </dgm:pt>
    <dgm:pt modelId="{90EFC912-6162-4EC6-8414-70B497C58123}" type="parTrans" cxnId="{8446BCE5-B9BD-4352-A53C-DF1B76620410}">
      <dgm:prSet/>
      <dgm:spPr/>
      <dgm:t>
        <a:bodyPr/>
        <a:lstStyle/>
        <a:p>
          <a:endParaRPr lang="en-US"/>
        </a:p>
      </dgm:t>
    </dgm:pt>
    <dgm:pt modelId="{531BDF42-AC2E-4B1B-93C6-85390E947462}" type="sibTrans" cxnId="{8446BCE5-B9BD-4352-A53C-DF1B76620410}">
      <dgm:prSet/>
      <dgm:spPr/>
      <dgm:t>
        <a:bodyPr/>
        <a:lstStyle/>
        <a:p>
          <a:endParaRPr lang="en-US"/>
        </a:p>
      </dgm:t>
    </dgm:pt>
    <dgm:pt modelId="{735C232D-5D08-4F89-9B98-CBC675334F9F}">
      <dgm:prSet/>
      <dgm:spPr/>
      <dgm:t>
        <a:bodyPr/>
        <a:lstStyle/>
        <a:p>
          <a:r>
            <a:rPr lang="nl-NL"/>
            <a:t>How do you plan to activate your students in producing language in this activity?</a:t>
          </a:r>
          <a:endParaRPr lang="en-US"/>
        </a:p>
      </dgm:t>
    </dgm:pt>
    <dgm:pt modelId="{FDBBE31F-E1DE-4F2C-B6E6-2256F0DC0ACC}" type="parTrans" cxnId="{B1D5C099-622A-4B41-8535-D61479CE3F26}">
      <dgm:prSet/>
      <dgm:spPr/>
      <dgm:t>
        <a:bodyPr/>
        <a:lstStyle/>
        <a:p>
          <a:endParaRPr lang="en-US"/>
        </a:p>
      </dgm:t>
    </dgm:pt>
    <dgm:pt modelId="{DA156F5F-D1AD-4745-8E57-545A5D10E57F}" type="sibTrans" cxnId="{B1D5C099-622A-4B41-8535-D61479CE3F26}">
      <dgm:prSet/>
      <dgm:spPr/>
      <dgm:t>
        <a:bodyPr/>
        <a:lstStyle/>
        <a:p>
          <a:endParaRPr lang="en-US"/>
        </a:p>
      </dgm:t>
    </dgm:pt>
    <dgm:pt modelId="{A0DC30A3-E8C8-4AA7-9DD8-479CB4D759F9}">
      <dgm:prSet/>
      <dgm:spPr/>
      <dgm:t>
        <a:bodyPr/>
        <a:lstStyle/>
        <a:p>
          <a:r>
            <a:rPr lang="nl-NL"/>
            <a:t>What language support do you provide?</a:t>
          </a:r>
          <a:endParaRPr lang="en-US"/>
        </a:p>
      </dgm:t>
    </dgm:pt>
    <dgm:pt modelId="{69D169FA-7055-4054-B6D6-0D0A3770CFA2}" type="parTrans" cxnId="{CA1EFF69-F712-4015-B66C-EAECB98E3458}">
      <dgm:prSet/>
      <dgm:spPr/>
      <dgm:t>
        <a:bodyPr/>
        <a:lstStyle/>
        <a:p>
          <a:endParaRPr lang="en-US"/>
        </a:p>
      </dgm:t>
    </dgm:pt>
    <dgm:pt modelId="{64A2515E-79AA-4543-8751-0F3E85466F68}" type="sibTrans" cxnId="{CA1EFF69-F712-4015-B66C-EAECB98E3458}">
      <dgm:prSet/>
      <dgm:spPr/>
      <dgm:t>
        <a:bodyPr/>
        <a:lstStyle/>
        <a:p>
          <a:endParaRPr lang="en-US"/>
        </a:p>
      </dgm:t>
    </dgm:pt>
    <dgm:pt modelId="{2EF87FD5-A014-454B-9399-DE5145F4D77C}" type="pres">
      <dgm:prSet presAssocID="{32A834A8-454F-4A38-B1E6-CD22AD12EDE1}" presName="root" presStyleCnt="0">
        <dgm:presLayoutVars>
          <dgm:dir/>
          <dgm:resizeHandles val="exact"/>
        </dgm:presLayoutVars>
      </dgm:prSet>
      <dgm:spPr/>
    </dgm:pt>
    <dgm:pt modelId="{B81599DD-C284-4D14-B87C-6666CDA30D8D}" type="pres">
      <dgm:prSet presAssocID="{F84AD44E-90BC-4A07-BB04-E5B8513EEF89}" presName="compNode" presStyleCnt="0"/>
      <dgm:spPr/>
    </dgm:pt>
    <dgm:pt modelId="{9197BA3E-FC67-42B6-AD42-81BE0DAAED44}" type="pres">
      <dgm:prSet presAssocID="{F84AD44E-90BC-4A07-BB04-E5B8513EEF89}" presName="bgRect" presStyleLbl="bgShp" presStyleIdx="0" presStyleCnt="5"/>
      <dgm:spPr/>
    </dgm:pt>
    <dgm:pt modelId="{A4508AD1-F434-4F57-99AA-3FDE8BBE8B5E}" type="pres">
      <dgm:prSet presAssocID="{F84AD44E-90BC-4A07-BB04-E5B8513EEF89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eken"/>
        </a:ext>
      </dgm:extLst>
    </dgm:pt>
    <dgm:pt modelId="{98DCB3D9-9BFB-42BC-B020-06443F735251}" type="pres">
      <dgm:prSet presAssocID="{F84AD44E-90BC-4A07-BB04-E5B8513EEF89}" presName="spaceRect" presStyleCnt="0"/>
      <dgm:spPr/>
    </dgm:pt>
    <dgm:pt modelId="{98ED8A61-9FBD-445E-AC6C-930CEEA6E731}" type="pres">
      <dgm:prSet presAssocID="{F84AD44E-90BC-4A07-BB04-E5B8513EEF89}" presName="parTx" presStyleLbl="revTx" presStyleIdx="0" presStyleCnt="5">
        <dgm:presLayoutVars>
          <dgm:chMax val="0"/>
          <dgm:chPref val="0"/>
        </dgm:presLayoutVars>
      </dgm:prSet>
      <dgm:spPr/>
    </dgm:pt>
    <dgm:pt modelId="{4F15FBB6-BE51-4B4C-83FA-CCFFF5423C70}" type="pres">
      <dgm:prSet presAssocID="{2F6A8CF5-34CE-4FDA-90F3-4563B5B24000}" presName="sibTrans" presStyleCnt="0"/>
      <dgm:spPr/>
    </dgm:pt>
    <dgm:pt modelId="{E6F8A64B-48AD-45A3-BDD5-B196BBE66F3D}" type="pres">
      <dgm:prSet presAssocID="{CE3C7C22-1C85-4DF8-82CE-188486A2EDFA}" presName="compNode" presStyleCnt="0"/>
      <dgm:spPr/>
    </dgm:pt>
    <dgm:pt modelId="{8358B1C9-9F43-4351-8CC4-807303B3EBFF}" type="pres">
      <dgm:prSet presAssocID="{CE3C7C22-1C85-4DF8-82CE-188486A2EDFA}" presName="bgRect" presStyleLbl="bgShp" presStyleIdx="1" presStyleCnt="5"/>
      <dgm:spPr/>
    </dgm:pt>
    <dgm:pt modelId="{B7CCDF8C-2F8C-43FD-B767-10F30CA44156}" type="pres">
      <dgm:prSet presAssocID="{CE3C7C22-1C85-4DF8-82CE-188486A2EDF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11A00990-0DCA-4F51-BC59-9267DA28DF67}" type="pres">
      <dgm:prSet presAssocID="{CE3C7C22-1C85-4DF8-82CE-188486A2EDFA}" presName="spaceRect" presStyleCnt="0"/>
      <dgm:spPr/>
    </dgm:pt>
    <dgm:pt modelId="{13BB4071-F1D6-46E0-B590-3FF550E91B2E}" type="pres">
      <dgm:prSet presAssocID="{CE3C7C22-1C85-4DF8-82CE-188486A2EDFA}" presName="parTx" presStyleLbl="revTx" presStyleIdx="1" presStyleCnt="5">
        <dgm:presLayoutVars>
          <dgm:chMax val="0"/>
          <dgm:chPref val="0"/>
        </dgm:presLayoutVars>
      </dgm:prSet>
      <dgm:spPr/>
    </dgm:pt>
    <dgm:pt modelId="{AFAB0628-207C-4165-8BD3-B29036269ACF}" type="pres">
      <dgm:prSet presAssocID="{2FD5FE8E-3153-48D5-9A14-3274346DEFB1}" presName="sibTrans" presStyleCnt="0"/>
      <dgm:spPr/>
    </dgm:pt>
    <dgm:pt modelId="{9E14174E-3708-453B-81D0-995AE660CAFF}" type="pres">
      <dgm:prSet presAssocID="{F2969C86-12CD-4F78-959A-1B438C87A361}" presName="compNode" presStyleCnt="0"/>
      <dgm:spPr/>
    </dgm:pt>
    <dgm:pt modelId="{14501ECF-C291-4FCB-92E4-E973490B9400}" type="pres">
      <dgm:prSet presAssocID="{F2969C86-12CD-4F78-959A-1B438C87A361}" presName="bgRect" presStyleLbl="bgShp" presStyleIdx="2" presStyleCnt="5"/>
      <dgm:spPr/>
    </dgm:pt>
    <dgm:pt modelId="{980E5851-5728-4620-917C-A393E86CCBD5}" type="pres">
      <dgm:prSet presAssocID="{F2969C86-12CD-4F78-959A-1B438C87A361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ng"/>
        </a:ext>
      </dgm:extLst>
    </dgm:pt>
    <dgm:pt modelId="{56FB3739-F2A2-4D03-A60E-4AF278ED8D21}" type="pres">
      <dgm:prSet presAssocID="{F2969C86-12CD-4F78-959A-1B438C87A361}" presName="spaceRect" presStyleCnt="0"/>
      <dgm:spPr/>
    </dgm:pt>
    <dgm:pt modelId="{F22AA739-2EAC-477A-BA44-A1F19BCBF2E2}" type="pres">
      <dgm:prSet presAssocID="{F2969C86-12CD-4F78-959A-1B438C87A361}" presName="parTx" presStyleLbl="revTx" presStyleIdx="2" presStyleCnt="5">
        <dgm:presLayoutVars>
          <dgm:chMax val="0"/>
          <dgm:chPref val="0"/>
        </dgm:presLayoutVars>
      </dgm:prSet>
      <dgm:spPr/>
    </dgm:pt>
    <dgm:pt modelId="{E8507C09-5F97-4DFC-B592-0B6974E729C7}" type="pres">
      <dgm:prSet presAssocID="{531BDF42-AC2E-4B1B-93C6-85390E947462}" presName="sibTrans" presStyleCnt="0"/>
      <dgm:spPr/>
    </dgm:pt>
    <dgm:pt modelId="{5C77390D-7C3B-43F6-9176-5043C7F48225}" type="pres">
      <dgm:prSet presAssocID="{735C232D-5D08-4F89-9B98-CBC675334F9F}" presName="compNode" presStyleCnt="0"/>
      <dgm:spPr/>
    </dgm:pt>
    <dgm:pt modelId="{DE0E5679-25CD-48BF-878A-F1E58C574150}" type="pres">
      <dgm:prSet presAssocID="{735C232D-5D08-4F89-9B98-CBC675334F9F}" presName="bgRect" presStyleLbl="bgShp" presStyleIdx="3" presStyleCnt="5"/>
      <dgm:spPr/>
    </dgm:pt>
    <dgm:pt modelId="{60FF89DB-4B7D-4F3E-9D1D-3D97947A4AD1}" type="pres">
      <dgm:prSet presAssocID="{735C232D-5D08-4F89-9B98-CBC675334F9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laslokaal"/>
        </a:ext>
      </dgm:extLst>
    </dgm:pt>
    <dgm:pt modelId="{D06B8C40-715A-4E1D-B407-1CFBCFD452C4}" type="pres">
      <dgm:prSet presAssocID="{735C232D-5D08-4F89-9B98-CBC675334F9F}" presName="spaceRect" presStyleCnt="0"/>
      <dgm:spPr/>
    </dgm:pt>
    <dgm:pt modelId="{9AC41CC5-0833-4922-9F02-4961FB20D039}" type="pres">
      <dgm:prSet presAssocID="{735C232D-5D08-4F89-9B98-CBC675334F9F}" presName="parTx" presStyleLbl="revTx" presStyleIdx="3" presStyleCnt="5">
        <dgm:presLayoutVars>
          <dgm:chMax val="0"/>
          <dgm:chPref val="0"/>
        </dgm:presLayoutVars>
      </dgm:prSet>
      <dgm:spPr/>
    </dgm:pt>
    <dgm:pt modelId="{2A817070-8611-4D54-B2FC-AAD55E8D8A84}" type="pres">
      <dgm:prSet presAssocID="{DA156F5F-D1AD-4745-8E57-545A5D10E57F}" presName="sibTrans" presStyleCnt="0"/>
      <dgm:spPr/>
    </dgm:pt>
    <dgm:pt modelId="{089C8F24-77A5-4ED6-ADD6-4C8640186620}" type="pres">
      <dgm:prSet presAssocID="{A0DC30A3-E8C8-4AA7-9DD8-479CB4D759F9}" presName="compNode" presStyleCnt="0"/>
      <dgm:spPr/>
    </dgm:pt>
    <dgm:pt modelId="{841F3E54-996D-4E03-8DAF-E2A79F2B2852}" type="pres">
      <dgm:prSet presAssocID="{A0DC30A3-E8C8-4AA7-9DD8-479CB4D759F9}" presName="bgRect" presStyleLbl="bgShp" presStyleIdx="4" presStyleCnt="5"/>
      <dgm:spPr/>
    </dgm:pt>
    <dgm:pt modelId="{FBDEEEFC-347A-429A-AB6E-0BF8DC0CD9CA}" type="pres">
      <dgm:prSet presAssocID="{A0DC30A3-E8C8-4AA7-9DD8-479CB4D759F9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 Bubble"/>
        </a:ext>
      </dgm:extLst>
    </dgm:pt>
    <dgm:pt modelId="{1B8B05D6-A755-4888-899A-9D5C36D8FF92}" type="pres">
      <dgm:prSet presAssocID="{A0DC30A3-E8C8-4AA7-9DD8-479CB4D759F9}" presName="spaceRect" presStyleCnt="0"/>
      <dgm:spPr/>
    </dgm:pt>
    <dgm:pt modelId="{4A4B008A-8A99-4CED-B4D9-3E87BB4C52FF}" type="pres">
      <dgm:prSet presAssocID="{A0DC30A3-E8C8-4AA7-9DD8-479CB4D759F9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E1BA493C-05AF-4BFB-813A-AF483A5DF277}" type="presOf" srcId="{F2969C86-12CD-4F78-959A-1B438C87A361}" destId="{F22AA739-2EAC-477A-BA44-A1F19BCBF2E2}" srcOrd="0" destOrd="0" presId="urn:microsoft.com/office/officeart/2018/2/layout/IconVerticalSolidList"/>
    <dgm:cxn modelId="{CA1EFF69-F712-4015-B66C-EAECB98E3458}" srcId="{32A834A8-454F-4A38-B1E6-CD22AD12EDE1}" destId="{A0DC30A3-E8C8-4AA7-9DD8-479CB4D759F9}" srcOrd="4" destOrd="0" parTransId="{69D169FA-7055-4054-B6D6-0D0A3770CFA2}" sibTransId="{64A2515E-79AA-4543-8751-0F3E85466F68}"/>
    <dgm:cxn modelId="{17E0FC7B-A8F6-4B11-AC5B-63E465D919F9}" type="presOf" srcId="{735C232D-5D08-4F89-9B98-CBC675334F9F}" destId="{9AC41CC5-0833-4922-9F02-4961FB20D039}" srcOrd="0" destOrd="0" presId="urn:microsoft.com/office/officeart/2018/2/layout/IconVerticalSolidList"/>
    <dgm:cxn modelId="{9E8AD692-9AD1-45A7-9A97-A563F752B7B0}" type="presOf" srcId="{CE3C7C22-1C85-4DF8-82CE-188486A2EDFA}" destId="{13BB4071-F1D6-46E0-B590-3FF550E91B2E}" srcOrd="0" destOrd="0" presId="urn:microsoft.com/office/officeart/2018/2/layout/IconVerticalSolidList"/>
    <dgm:cxn modelId="{B1D5C099-622A-4B41-8535-D61479CE3F26}" srcId="{32A834A8-454F-4A38-B1E6-CD22AD12EDE1}" destId="{735C232D-5D08-4F89-9B98-CBC675334F9F}" srcOrd="3" destOrd="0" parTransId="{FDBBE31F-E1DE-4F2C-B6E6-2256F0DC0ACC}" sibTransId="{DA156F5F-D1AD-4745-8E57-545A5D10E57F}"/>
    <dgm:cxn modelId="{24C13BB2-7031-4484-AA10-5091FB5B962F}" type="presOf" srcId="{32A834A8-454F-4A38-B1E6-CD22AD12EDE1}" destId="{2EF87FD5-A014-454B-9399-DE5145F4D77C}" srcOrd="0" destOrd="0" presId="urn:microsoft.com/office/officeart/2018/2/layout/IconVerticalSolidList"/>
    <dgm:cxn modelId="{D3E5F4BA-CA2C-4FC6-BD92-9B9672FC8BE8}" type="presOf" srcId="{A0DC30A3-E8C8-4AA7-9DD8-479CB4D759F9}" destId="{4A4B008A-8A99-4CED-B4D9-3E87BB4C52FF}" srcOrd="0" destOrd="0" presId="urn:microsoft.com/office/officeart/2018/2/layout/IconVerticalSolidList"/>
    <dgm:cxn modelId="{BD6FA9D4-31F2-4B5D-8311-4CF375DD5FBB}" srcId="{32A834A8-454F-4A38-B1E6-CD22AD12EDE1}" destId="{CE3C7C22-1C85-4DF8-82CE-188486A2EDFA}" srcOrd="1" destOrd="0" parTransId="{9DA4F8FF-7237-426C-8551-1E3FA293EED9}" sibTransId="{2FD5FE8E-3153-48D5-9A14-3274346DEFB1}"/>
    <dgm:cxn modelId="{8446BCE5-B9BD-4352-A53C-DF1B76620410}" srcId="{32A834A8-454F-4A38-B1E6-CD22AD12EDE1}" destId="{F2969C86-12CD-4F78-959A-1B438C87A361}" srcOrd="2" destOrd="0" parTransId="{90EFC912-6162-4EC6-8414-70B497C58123}" sibTransId="{531BDF42-AC2E-4B1B-93C6-85390E947462}"/>
    <dgm:cxn modelId="{4CE1C5E5-FDD4-4801-908E-38D10D749D8D}" type="presOf" srcId="{F84AD44E-90BC-4A07-BB04-E5B8513EEF89}" destId="{98ED8A61-9FBD-445E-AC6C-930CEEA6E731}" srcOrd="0" destOrd="0" presId="urn:microsoft.com/office/officeart/2018/2/layout/IconVerticalSolidList"/>
    <dgm:cxn modelId="{27347FFC-4EE3-49BC-B8AA-00E522C4439D}" srcId="{32A834A8-454F-4A38-B1E6-CD22AD12EDE1}" destId="{F84AD44E-90BC-4A07-BB04-E5B8513EEF89}" srcOrd="0" destOrd="0" parTransId="{C952DC1B-793E-4917-B659-7B0EA5335FE1}" sibTransId="{2F6A8CF5-34CE-4FDA-90F3-4563B5B24000}"/>
    <dgm:cxn modelId="{BDBBAEC2-A24E-4B95-B5EB-A1F4A5A62925}" type="presParOf" srcId="{2EF87FD5-A014-454B-9399-DE5145F4D77C}" destId="{B81599DD-C284-4D14-B87C-6666CDA30D8D}" srcOrd="0" destOrd="0" presId="urn:microsoft.com/office/officeart/2018/2/layout/IconVerticalSolidList"/>
    <dgm:cxn modelId="{FCDC7906-4B90-4292-ABDF-EB92C154E390}" type="presParOf" srcId="{B81599DD-C284-4D14-B87C-6666CDA30D8D}" destId="{9197BA3E-FC67-42B6-AD42-81BE0DAAED44}" srcOrd="0" destOrd="0" presId="urn:microsoft.com/office/officeart/2018/2/layout/IconVerticalSolidList"/>
    <dgm:cxn modelId="{AFCB7379-EEFA-4C16-AD08-2DA04762454F}" type="presParOf" srcId="{B81599DD-C284-4D14-B87C-6666CDA30D8D}" destId="{A4508AD1-F434-4F57-99AA-3FDE8BBE8B5E}" srcOrd="1" destOrd="0" presId="urn:microsoft.com/office/officeart/2018/2/layout/IconVerticalSolidList"/>
    <dgm:cxn modelId="{3EB053AA-054D-44CB-877B-5966B77947F0}" type="presParOf" srcId="{B81599DD-C284-4D14-B87C-6666CDA30D8D}" destId="{98DCB3D9-9BFB-42BC-B020-06443F735251}" srcOrd="2" destOrd="0" presId="urn:microsoft.com/office/officeart/2018/2/layout/IconVerticalSolidList"/>
    <dgm:cxn modelId="{34AA2EB5-6371-4587-9922-A8C5BD6FD525}" type="presParOf" srcId="{B81599DD-C284-4D14-B87C-6666CDA30D8D}" destId="{98ED8A61-9FBD-445E-AC6C-930CEEA6E731}" srcOrd="3" destOrd="0" presId="urn:microsoft.com/office/officeart/2018/2/layout/IconVerticalSolidList"/>
    <dgm:cxn modelId="{AF6942E2-63CE-478C-B74E-5D93857EBEAC}" type="presParOf" srcId="{2EF87FD5-A014-454B-9399-DE5145F4D77C}" destId="{4F15FBB6-BE51-4B4C-83FA-CCFFF5423C70}" srcOrd="1" destOrd="0" presId="urn:microsoft.com/office/officeart/2018/2/layout/IconVerticalSolidList"/>
    <dgm:cxn modelId="{935CA282-F4D9-4F52-BC68-A4C003575E46}" type="presParOf" srcId="{2EF87FD5-A014-454B-9399-DE5145F4D77C}" destId="{E6F8A64B-48AD-45A3-BDD5-B196BBE66F3D}" srcOrd="2" destOrd="0" presId="urn:microsoft.com/office/officeart/2018/2/layout/IconVerticalSolidList"/>
    <dgm:cxn modelId="{F632D6FD-FE95-4BA3-AE69-A3261BD10055}" type="presParOf" srcId="{E6F8A64B-48AD-45A3-BDD5-B196BBE66F3D}" destId="{8358B1C9-9F43-4351-8CC4-807303B3EBFF}" srcOrd="0" destOrd="0" presId="urn:microsoft.com/office/officeart/2018/2/layout/IconVerticalSolidList"/>
    <dgm:cxn modelId="{1532D954-20FD-43DF-AEE9-BDEAB214C6F5}" type="presParOf" srcId="{E6F8A64B-48AD-45A3-BDD5-B196BBE66F3D}" destId="{B7CCDF8C-2F8C-43FD-B767-10F30CA44156}" srcOrd="1" destOrd="0" presId="urn:microsoft.com/office/officeart/2018/2/layout/IconVerticalSolidList"/>
    <dgm:cxn modelId="{A4660114-7F1B-456E-9527-60BAABEFCA76}" type="presParOf" srcId="{E6F8A64B-48AD-45A3-BDD5-B196BBE66F3D}" destId="{11A00990-0DCA-4F51-BC59-9267DA28DF67}" srcOrd="2" destOrd="0" presId="urn:microsoft.com/office/officeart/2018/2/layout/IconVerticalSolidList"/>
    <dgm:cxn modelId="{4BA565B0-9197-4847-AC87-771A1BFD62D9}" type="presParOf" srcId="{E6F8A64B-48AD-45A3-BDD5-B196BBE66F3D}" destId="{13BB4071-F1D6-46E0-B590-3FF550E91B2E}" srcOrd="3" destOrd="0" presId="urn:microsoft.com/office/officeart/2018/2/layout/IconVerticalSolidList"/>
    <dgm:cxn modelId="{D46D9CE7-3FC7-49B8-8FE6-27E3CD4A3420}" type="presParOf" srcId="{2EF87FD5-A014-454B-9399-DE5145F4D77C}" destId="{AFAB0628-207C-4165-8BD3-B29036269ACF}" srcOrd="3" destOrd="0" presId="urn:microsoft.com/office/officeart/2018/2/layout/IconVerticalSolidList"/>
    <dgm:cxn modelId="{183683E3-BAF9-4D8F-9B42-BA9B338FB976}" type="presParOf" srcId="{2EF87FD5-A014-454B-9399-DE5145F4D77C}" destId="{9E14174E-3708-453B-81D0-995AE660CAFF}" srcOrd="4" destOrd="0" presId="urn:microsoft.com/office/officeart/2018/2/layout/IconVerticalSolidList"/>
    <dgm:cxn modelId="{857A4CD3-AB05-47D7-B8AB-F541E854B816}" type="presParOf" srcId="{9E14174E-3708-453B-81D0-995AE660CAFF}" destId="{14501ECF-C291-4FCB-92E4-E973490B9400}" srcOrd="0" destOrd="0" presId="urn:microsoft.com/office/officeart/2018/2/layout/IconVerticalSolidList"/>
    <dgm:cxn modelId="{EE6AC594-5056-4FFA-B62E-3D3BCD6950F7}" type="presParOf" srcId="{9E14174E-3708-453B-81D0-995AE660CAFF}" destId="{980E5851-5728-4620-917C-A393E86CCBD5}" srcOrd="1" destOrd="0" presId="urn:microsoft.com/office/officeart/2018/2/layout/IconVerticalSolidList"/>
    <dgm:cxn modelId="{6416967D-3CEA-4BC9-8634-1F7B004A526C}" type="presParOf" srcId="{9E14174E-3708-453B-81D0-995AE660CAFF}" destId="{56FB3739-F2A2-4D03-A60E-4AF278ED8D21}" srcOrd="2" destOrd="0" presId="urn:microsoft.com/office/officeart/2018/2/layout/IconVerticalSolidList"/>
    <dgm:cxn modelId="{61EBB346-9BE1-492C-A66A-E18834288BBF}" type="presParOf" srcId="{9E14174E-3708-453B-81D0-995AE660CAFF}" destId="{F22AA739-2EAC-477A-BA44-A1F19BCBF2E2}" srcOrd="3" destOrd="0" presId="urn:microsoft.com/office/officeart/2018/2/layout/IconVerticalSolidList"/>
    <dgm:cxn modelId="{C95FE34E-49F9-456E-8E72-D513931BC87D}" type="presParOf" srcId="{2EF87FD5-A014-454B-9399-DE5145F4D77C}" destId="{E8507C09-5F97-4DFC-B592-0B6974E729C7}" srcOrd="5" destOrd="0" presId="urn:microsoft.com/office/officeart/2018/2/layout/IconVerticalSolidList"/>
    <dgm:cxn modelId="{1138FEA8-A69E-41AD-BAAE-176B14ED4F60}" type="presParOf" srcId="{2EF87FD5-A014-454B-9399-DE5145F4D77C}" destId="{5C77390D-7C3B-43F6-9176-5043C7F48225}" srcOrd="6" destOrd="0" presId="urn:microsoft.com/office/officeart/2018/2/layout/IconVerticalSolidList"/>
    <dgm:cxn modelId="{1BDF9BA7-61C3-4C01-A125-E310AE79BA9C}" type="presParOf" srcId="{5C77390D-7C3B-43F6-9176-5043C7F48225}" destId="{DE0E5679-25CD-48BF-878A-F1E58C574150}" srcOrd="0" destOrd="0" presId="urn:microsoft.com/office/officeart/2018/2/layout/IconVerticalSolidList"/>
    <dgm:cxn modelId="{63F7F183-A1A8-43D6-9F97-C7E1BDE576FA}" type="presParOf" srcId="{5C77390D-7C3B-43F6-9176-5043C7F48225}" destId="{60FF89DB-4B7D-4F3E-9D1D-3D97947A4AD1}" srcOrd="1" destOrd="0" presId="urn:microsoft.com/office/officeart/2018/2/layout/IconVerticalSolidList"/>
    <dgm:cxn modelId="{5CCD28AD-779C-451B-AA56-9E2BFB861CF2}" type="presParOf" srcId="{5C77390D-7C3B-43F6-9176-5043C7F48225}" destId="{D06B8C40-715A-4E1D-B407-1CFBCFD452C4}" srcOrd="2" destOrd="0" presId="urn:microsoft.com/office/officeart/2018/2/layout/IconVerticalSolidList"/>
    <dgm:cxn modelId="{0FD702FB-3354-435B-9CAF-FF521469785C}" type="presParOf" srcId="{5C77390D-7C3B-43F6-9176-5043C7F48225}" destId="{9AC41CC5-0833-4922-9F02-4961FB20D039}" srcOrd="3" destOrd="0" presId="urn:microsoft.com/office/officeart/2018/2/layout/IconVerticalSolidList"/>
    <dgm:cxn modelId="{ABA4E139-DAB2-4B45-93BC-F1649A653976}" type="presParOf" srcId="{2EF87FD5-A014-454B-9399-DE5145F4D77C}" destId="{2A817070-8611-4D54-B2FC-AAD55E8D8A84}" srcOrd="7" destOrd="0" presId="urn:microsoft.com/office/officeart/2018/2/layout/IconVerticalSolidList"/>
    <dgm:cxn modelId="{6DAD4B98-D298-4E59-B480-66A410B59FF7}" type="presParOf" srcId="{2EF87FD5-A014-454B-9399-DE5145F4D77C}" destId="{089C8F24-77A5-4ED6-ADD6-4C8640186620}" srcOrd="8" destOrd="0" presId="urn:microsoft.com/office/officeart/2018/2/layout/IconVerticalSolidList"/>
    <dgm:cxn modelId="{A888E6C9-BEF0-4759-BD98-18F5838F8BE9}" type="presParOf" srcId="{089C8F24-77A5-4ED6-ADD6-4C8640186620}" destId="{841F3E54-996D-4E03-8DAF-E2A79F2B2852}" srcOrd="0" destOrd="0" presId="urn:microsoft.com/office/officeart/2018/2/layout/IconVerticalSolidList"/>
    <dgm:cxn modelId="{15FD943D-8253-49E0-A298-884797C22EA7}" type="presParOf" srcId="{089C8F24-77A5-4ED6-ADD6-4C8640186620}" destId="{FBDEEEFC-347A-429A-AB6E-0BF8DC0CD9CA}" srcOrd="1" destOrd="0" presId="urn:microsoft.com/office/officeart/2018/2/layout/IconVerticalSolidList"/>
    <dgm:cxn modelId="{24FB5148-FD08-4D09-BFB6-9DDF4CF720E2}" type="presParOf" srcId="{089C8F24-77A5-4ED6-ADD6-4C8640186620}" destId="{1B8B05D6-A755-4888-899A-9D5C36D8FF92}" srcOrd="2" destOrd="0" presId="urn:microsoft.com/office/officeart/2018/2/layout/IconVerticalSolidList"/>
    <dgm:cxn modelId="{20CF0DFC-EE4E-4B76-9E25-BD82133715A9}" type="presParOf" srcId="{089C8F24-77A5-4ED6-ADD6-4C8640186620}" destId="{4A4B008A-8A99-4CED-B4D9-3E87BB4C52F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97BA3E-FC67-42B6-AD42-81BE0DAAED44}">
      <dsp:nvSpPr>
        <dsp:cNvPr id="0" name=""/>
        <dsp:cNvSpPr/>
      </dsp:nvSpPr>
      <dsp:spPr>
        <a:xfrm>
          <a:off x="0" y="3914"/>
          <a:ext cx="8496472" cy="8338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508AD1-F434-4F57-99AA-3FDE8BBE8B5E}">
      <dsp:nvSpPr>
        <dsp:cNvPr id="0" name=""/>
        <dsp:cNvSpPr/>
      </dsp:nvSpPr>
      <dsp:spPr>
        <a:xfrm>
          <a:off x="252249" y="191538"/>
          <a:ext cx="458634" cy="45863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ED8A61-9FBD-445E-AC6C-930CEEA6E731}">
      <dsp:nvSpPr>
        <dsp:cNvPr id="0" name=""/>
        <dsp:cNvSpPr/>
      </dsp:nvSpPr>
      <dsp:spPr>
        <a:xfrm>
          <a:off x="963133" y="3914"/>
          <a:ext cx="7533338" cy="833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52" tIns="88252" rIns="88252" bIns="8825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/>
            <a:t>Select </a:t>
          </a:r>
          <a:r>
            <a:rPr lang="nl-NL" sz="1900" kern="1200" dirty="0" err="1"/>
            <a:t>an</a:t>
          </a:r>
          <a:r>
            <a:rPr lang="nl-NL" sz="1900" kern="1200" dirty="0"/>
            <a:t> </a:t>
          </a:r>
          <a:r>
            <a:rPr lang="nl-NL" sz="1900" kern="1200" dirty="0" err="1"/>
            <a:t>approriate</a:t>
          </a:r>
          <a:r>
            <a:rPr lang="nl-NL" sz="1900" kern="1200" dirty="0"/>
            <a:t> </a:t>
          </a:r>
          <a:r>
            <a:rPr lang="nl-NL" sz="1900" kern="1200" dirty="0" err="1"/>
            <a:t>graph</a:t>
          </a:r>
          <a:r>
            <a:rPr lang="nl-NL" sz="1900" kern="1200" dirty="0"/>
            <a:t>/diagram</a:t>
          </a:r>
          <a:endParaRPr lang="en-US" sz="1900" kern="1200" dirty="0"/>
        </a:p>
      </dsp:txBody>
      <dsp:txXfrm>
        <a:off x="963133" y="3914"/>
        <a:ext cx="7533338" cy="833881"/>
      </dsp:txXfrm>
    </dsp:sp>
    <dsp:sp modelId="{8358B1C9-9F43-4351-8CC4-807303B3EBFF}">
      <dsp:nvSpPr>
        <dsp:cNvPr id="0" name=""/>
        <dsp:cNvSpPr/>
      </dsp:nvSpPr>
      <dsp:spPr>
        <a:xfrm>
          <a:off x="0" y="1046267"/>
          <a:ext cx="8496472" cy="8338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CCDF8C-2F8C-43FD-B767-10F30CA44156}">
      <dsp:nvSpPr>
        <dsp:cNvPr id="0" name=""/>
        <dsp:cNvSpPr/>
      </dsp:nvSpPr>
      <dsp:spPr>
        <a:xfrm>
          <a:off x="252249" y="1233890"/>
          <a:ext cx="458634" cy="45863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BB4071-F1D6-46E0-B590-3FF550E91B2E}">
      <dsp:nvSpPr>
        <dsp:cNvPr id="0" name=""/>
        <dsp:cNvSpPr/>
      </dsp:nvSpPr>
      <dsp:spPr>
        <a:xfrm>
          <a:off x="963133" y="1046267"/>
          <a:ext cx="7533338" cy="833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52" tIns="88252" rIns="88252" bIns="8825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 err="1"/>
            <a:t>What</a:t>
          </a:r>
          <a:r>
            <a:rPr lang="nl-NL" sz="1900" kern="1200" dirty="0"/>
            <a:t> is </a:t>
          </a:r>
          <a:r>
            <a:rPr lang="nl-NL" sz="1900" kern="1200" dirty="0" err="1"/>
            <a:t>the</a:t>
          </a:r>
          <a:r>
            <a:rPr lang="nl-NL" sz="1900" kern="1200" dirty="0"/>
            <a:t> </a:t>
          </a:r>
          <a:r>
            <a:rPr lang="nl-NL" sz="1900" kern="1200" dirty="0" err="1"/>
            <a:t>mathematical</a:t>
          </a:r>
          <a:r>
            <a:rPr lang="nl-NL" sz="1900" kern="1200" dirty="0"/>
            <a:t> content </a:t>
          </a:r>
          <a:r>
            <a:rPr lang="nl-NL" sz="1900" kern="1200" dirty="0" err="1"/>
            <a:t>and</a:t>
          </a:r>
          <a:r>
            <a:rPr lang="nl-NL" sz="1900" kern="1200" dirty="0"/>
            <a:t> goal </a:t>
          </a:r>
          <a:r>
            <a:rPr lang="nl-NL" sz="1900" kern="1200" dirty="0" err="1"/>
            <a:t>for</a:t>
          </a:r>
          <a:r>
            <a:rPr lang="nl-NL" sz="1900" kern="1200" dirty="0"/>
            <a:t> </a:t>
          </a:r>
          <a:r>
            <a:rPr lang="nl-NL" sz="1900" kern="1200" dirty="0" err="1"/>
            <a:t>the</a:t>
          </a:r>
          <a:r>
            <a:rPr lang="nl-NL" sz="1900" kern="1200" dirty="0"/>
            <a:t> </a:t>
          </a:r>
          <a:r>
            <a:rPr lang="nl-NL" sz="1900" kern="1200" dirty="0" err="1"/>
            <a:t>activity</a:t>
          </a:r>
          <a:r>
            <a:rPr lang="nl-NL" sz="1900" kern="1200" dirty="0"/>
            <a:t> </a:t>
          </a:r>
          <a:r>
            <a:rPr lang="nl-NL" sz="1900" kern="1200" dirty="0" err="1"/>
            <a:t>with</a:t>
          </a:r>
          <a:r>
            <a:rPr lang="nl-NL" sz="1900" kern="1200" dirty="0"/>
            <a:t> </a:t>
          </a:r>
          <a:r>
            <a:rPr lang="nl-NL" sz="1900" kern="1200" dirty="0" err="1"/>
            <a:t>this</a:t>
          </a:r>
          <a:r>
            <a:rPr lang="nl-NL" sz="1900" kern="1200" dirty="0"/>
            <a:t> </a:t>
          </a:r>
          <a:r>
            <a:rPr lang="nl-NL" sz="1900" kern="1200" dirty="0" err="1"/>
            <a:t>graph</a:t>
          </a:r>
          <a:r>
            <a:rPr lang="nl-NL" sz="1900" kern="1200" dirty="0"/>
            <a:t>/</a:t>
          </a:r>
          <a:r>
            <a:rPr lang="nl-NL" sz="1900" kern="1200" dirty="0" err="1"/>
            <a:t>table</a:t>
          </a:r>
          <a:r>
            <a:rPr lang="nl-NL" sz="1900" kern="1200" dirty="0"/>
            <a:t>/diagram? </a:t>
          </a:r>
          <a:r>
            <a:rPr lang="nl-NL" sz="1900" kern="1200" dirty="0" err="1"/>
            <a:t>What</a:t>
          </a:r>
          <a:r>
            <a:rPr lang="nl-NL" sz="1900" kern="1200" dirty="0"/>
            <a:t> </a:t>
          </a:r>
          <a:r>
            <a:rPr lang="nl-NL" sz="1900" kern="1200" dirty="0" err="1"/>
            <a:t>task</a:t>
          </a:r>
          <a:r>
            <a:rPr lang="nl-NL" sz="1900" kern="1200" dirty="0"/>
            <a:t>(s) do </a:t>
          </a:r>
          <a:r>
            <a:rPr lang="nl-NL" sz="1900" kern="1200" dirty="0" err="1"/>
            <a:t>you</a:t>
          </a:r>
          <a:r>
            <a:rPr lang="nl-NL" sz="1900" kern="1200" dirty="0"/>
            <a:t> </a:t>
          </a:r>
          <a:r>
            <a:rPr lang="nl-NL" sz="1900" kern="1200" dirty="0" err="1"/>
            <a:t>give</a:t>
          </a:r>
          <a:r>
            <a:rPr lang="nl-NL" sz="1900" kern="1200" dirty="0"/>
            <a:t> </a:t>
          </a:r>
          <a:r>
            <a:rPr lang="nl-NL" sz="1900" kern="1200" dirty="0" err="1"/>
            <a:t>students</a:t>
          </a:r>
          <a:r>
            <a:rPr lang="nl-NL" sz="1900" kern="1200" dirty="0"/>
            <a:t>?</a:t>
          </a:r>
          <a:endParaRPr lang="en-US" sz="1900" kern="1200" dirty="0"/>
        </a:p>
      </dsp:txBody>
      <dsp:txXfrm>
        <a:off x="963133" y="1046267"/>
        <a:ext cx="7533338" cy="833881"/>
      </dsp:txXfrm>
    </dsp:sp>
    <dsp:sp modelId="{14501ECF-C291-4FCB-92E4-E973490B9400}">
      <dsp:nvSpPr>
        <dsp:cNvPr id="0" name=""/>
        <dsp:cNvSpPr/>
      </dsp:nvSpPr>
      <dsp:spPr>
        <a:xfrm>
          <a:off x="0" y="2088619"/>
          <a:ext cx="8496472" cy="8338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0E5851-5728-4620-917C-A393E86CCBD5}">
      <dsp:nvSpPr>
        <dsp:cNvPr id="0" name=""/>
        <dsp:cNvSpPr/>
      </dsp:nvSpPr>
      <dsp:spPr>
        <a:xfrm>
          <a:off x="252249" y="2276242"/>
          <a:ext cx="458634" cy="45863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2AA739-2EAC-477A-BA44-A1F19BCBF2E2}">
      <dsp:nvSpPr>
        <dsp:cNvPr id="0" name=""/>
        <dsp:cNvSpPr/>
      </dsp:nvSpPr>
      <dsp:spPr>
        <a:xfrm>
          <a:off x="963133" y="2088619"/>
          <a:ext cx="7533338" cy="833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52" tIns="88252" rIns="88252" bIns="8825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noProof="0" dirty="0"/>
            <a:t>What are the linguistic demands in this activity and what goal(s) do you set related to the use of (mathematical) language?</a:t>
          </a:r>
        </a:p>
      </dsp:txBody>
      <dsp:txXfrm>
        <a:off x="963133" y="2088619"/>
        <a:ext cx="7533338" cy="833881"/>
      </dsp:txXfrm>
    </dsp:sp>
    <dsp:sp modelId="{DE0E5679-25CD-48BF-878A-F1E58C574150}">
      <dsp:nvSpPr>
        <dsp:cNvPr id="0" name=""/>
        <dsp:cNvSpPr/>
      </dsp:nvSpPr>
      <dsp:spPr>
        <a:xfrm>
          <a:off x="0" y="3130971"/>
          <a:ext cx="8496472" cy="8338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FF89DB-4B7D-4F3E-9D1D-3D97947A4AD1}">
      <dsp:nvSpPr>
        <dsp:cNvPr id="0" name=""/>
        <dsp:cNvSpPr/>
      </dsp:nvSpPr>
      <dsp:spPr>
        <a:xfrm>
          <a:off x="252249" y="3318594"/>
          <a:ext cx="458634" cy="45863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C41CC5-0833-4922-9F02-4961FB20D039}">
      <dsp:nvSpPr>
        <dsp:cNvPr id="0" name=""/>
        <dsp:cNvSpPr/>
      </dsp:nvSpPr>
      <dsp:spPr>
        <a:xfrm>
          <a:off x="963133" y="3130971"/>
          <a:ext cx="7533338" cy="833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52" tIns="88252" rIns="88252" bIns="8825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How do you plan to activate your students in producing language in this activity?</a:t>
          </a:r>
          <a:endParaRPr lang="en-US" sz="1900" kern="1200"/>
        </a:p>
      </dsp:txBody>
      <dsp:txXfrm>
        <a:off x="963133" y="3130971"/>
        <a:ext cx="7533338" cy="833881"/>
      </dsp:txXfrm>
    </dsp:sp>
    <dsp:sp modelId="{841F3E54-996D-4E03-8DAF-E2A79F2B2852}">
      <dsp:nvSpPr>
        <dsp:cNvPr id="0" name=""/>
        <dsp:cNvSpPr/>
      </dsp:nvSpPr>
      <dsp:spPr>
        <a:xfrm>
          <a:off x="0" y="4173323"/>
          <a:ext cx="8496472" cy="8338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DEEEFC-347A-429A-AB6E-0BF8DC0CD9CA}">
      <dsp:nvSpPr>
        <dsp:cNvPr id="0" name=""/>
        <dsp:cNvSpPr/>
      </dsp:nvSpPr>
      <dsp:spPr>
        <a:xfrm>
          <a:off x="252249" y="4360946"/>
          <a:ext cx="458634" cy="45863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4B008A-8A99-4CED-B4D9-3E87BB4C52FF}">
      <dsp:nvSpPr>
        <dsp:cNvPr id="0" name=""/>
        <dsp:cNvSpPr/>
      </dsp:nvSpPr>
      <dsp:spPr>
        <a:xfrm>
          <a:off x="963133" y="4173323"/>
          <a:ext cx="7533338" cy="833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52" tIns="88252" rIns="88252" bIns="8825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What language support do you provide?</a:t>
          </a:r>
          <a:endParaRPr lang="en-US" sz="1900" kern="1200"/>
        </a:p>
      </dsp:txBody>
      <dsp:txXfrm>
        <a:off x="963133" y="4173323"/>
        <a:ext cx="7533338" cy="8338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>
              <a:latin typeface="Calibri Normal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42287-BBCD-194E-8FCC-4BC0753B332B}" type="datetimeFigureOut">
              <a:rPr lang="de-DE" smtClean="0">
                <a:latin typeface="Calibri Normal" charset="0"/>
              </a:rPr>
              <a:pPr/>
              <a:t>25.08.20</a:t>
            </a:fld>
            <a:endParaRPr lang="de-DE">
              <a:latin typeface="Calibri Normal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>
              <a:latin typeface="Calibri Normal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F6D5D-152F-9C4D-8D9D-F0D4C7E2218B}" type="slidenum">
              <a:rPr lang="de-DE" smtClean="0">
                <a:latin typeface="Calibri Normal" charset="0"/>
              </a:rPr>
              <a:pPr/>
              <a:t>‹nr.›</a:t>
            </a:fld>
            <a:endParaRPr lang="de-DE">
              <a:latin typeface="Calibri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4026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17T10:11:03.55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1689 24575,'48'-64'0,"1"12"0,10-4 0,8 0-1863,-10 20 1,0 0 1862,11-23 0,2-2-958,10 15 1,1-1 957,-10-14 0,2-2 0,-12 24 0,4 3 0,-3 0 0,14-15 0,-3 3 64,-5 10 1,-2 3-65,-7 3 0,-3 2-322,-11 5 1,0-1 321,6-4 0,1-1 0,-4-1 0,-2 2 1354,30-19-1354,-1 2 0,-24 14 2378,9-1-2378,-1 0 0,14-13 0,-9 9 0,6-1 1346,-22 9-1346,1 5 870,-1 0-870,-9 3 206,7-1-206,-16 7 0,0 0 0,-4 4 0,-13 5 0,6 0 0,-8 2 0,1 0 0,-6-2 0,-1 1 0,-5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17T10:11:06.23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24575,'23'48'0,"24"7"0,4 19-896,-16-37 0,1 2 896,-4 7 0,-2 0 0,26 14 0,4 17 0,-4-17 0,-25-19 0,0 1 0,28 28 551,-4-12-551,-13-18 303,-5-16-303,-10 2 0,1-11 0,-8 4 915,-1-6-915,-7-1 23,-1 0-23,1-1 0,6 2 0,-4-1 0,4 1 0,1-1 0,2 7 0,6-3 0,1 10 0,0-4 0,-1 6 0,10 1 0,-7 0 0,9 10 0,-11-9 0,1 7 0,-1-10 0,2 10 0,-2-7 0,5 28 0,11-1 0,-2 31-776,-13-42 0,1 2 776,-2 10 0,0 3 0,12 11 0,4 2-1322,-1 0 0,1 2 1322,-8-14 0,0 3 0,1-4 0,13 11 0,-2-5-392,-12-5 0,1-4 392,4-9 0,-1-5 0,8 11 0,9 10 0,-17-23 1271,-17-12-1271,-5-11 2723,-6-8-2723,0-4 986,-1-2-986,-4 0 0,-2 2 0,-5-1 0,0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17T10:11:08.26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2466 0 24575,'-59'17'0,"-8"14"0,-11 20 0,17 5-898,-2-15 1,0 0 897,15 5 0,-9-1 0,-2-1 0,7-6 0,15 6 0,-2 3 0,-1-14 0,0 0 0,1 15 0,1 1 0,-3-8 0,1 1 0,6 10 0,1 3 0,-8-4 0,-3 1-955,-4 12 1,-1 2 954,-6-6 0,-1 1 0,-1 7 0,-1 1 0,-5-4 0,3-1 0,24-12 0,-1-2-46,-18 3 1,-1-3 45,-7 18 0,15-29 0,-1 0 0,-22 29 0,7-20 0,22-8 783,5-10-783,9-8 1910,7-3-1910,2-7 1102,7 7-1102,-7-4 0,3 11 0,-10-4 0,10 5 0,-10-5 0,5 4 0,-7-4 0,0 6 0,6-1 0,-4-5 0,12-3 0,-5-6 0,7-1 0,0-1 0,1-4 0,4-2 0,2-5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17T10:11:10.17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2920 431 24575,'-73'0'0,"-21"0"0,25 0 0,-2 0-1385,15 0 0,-1 0 1385,-26 1 0,1-2 0,25-3 0,0-2 0,-12 1 0,-1-2 95,9-3 0,3-1-95,-32-1 0,3-5 0,14 7 613,10 0-613,-7-7 0,-6-3 0,19 7 0,-24-13 1395,39 17-1395,-29-9 572,20 1-572,-9 0 0,11 1 0,1 7 0,0-5 0,-12 4 0,9-6 0,-20-2 0,8 9 0,-10-8 0,-1 7 0,12 0 0,-9-6 0,9 13 0,-1-12 0,4 13 0,10-12 0,10 12 0,-7-5 0,16 7 0,-7-6 0,16 5 0,2-5 0,7 6 0,1 0 0,-1 0 0,5 0 0,2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17T10:11:12.06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2807 3181 24575,'-24'-40'0,"-7"-3"0,-7 8 0,-6-1-1088,1-2 1,-2 0 1087,-9 0 0,-2-2-828,-2-12 1,-2 0 827,-3 10 0,-1-2 0,-5-16 0,-2-3-722,-4 6 0,-1-1 722,0-4 0,1-1 0,-1 0 0,1 0 0,22 16 0,0-1 0,1 0 0,-19-22 0,1-2 0,20 16 0,0-3 0,1-1-882,3-4 0,0-1 0,1 0 882,-2 0 0,1-1 0,0 0 0,2-5 0,1 0 0,0 0-445,2 6 1,0 2-1,1-1 445,2-1 0,2-1 0,0 5 16,-7-6 0,0 3-16,-7-19 0,0 7 0,19 36 0,-1 2 722,-8-19 1,1 1-723,-10-11 2676,-4 10-2676,21 20 2821,2 8-2821,10 8 1841,8 2-1841,0 8 109,5-1 1,2 6 0,5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17T10:11:14.56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3250 24575,'14'-37'0,"20"-41"0,3 33 0,4-3-3559,2-28 1,7-8 3558,11 12 0,9-3 0,-3-2-745,-24 16 0,-4-1 0,1-1 1,5-1 744,4 5 0,6 0 0,2-1 0,0-1 0,-2 0-431,0-4 0,-2-1 0,0-1 0,2 0 0,1 0 431,6-1 0,2 0 0,2 1 0,-2-1 0,-4 1 0,4-9 0,-3 0 0,-1 1 0,-2 1-437,-2 7 1,-1 1 0,-2 2 0,-4 0 436,3-11 0,-5 2 0,-1 5 304,8-6 1,-1 1-305,-11 11 0,2-4 0,-4 7 0,1 5 0,-6 5 1221,-12 1 1,-2 4-1222,15-10 4724,-23 24-4724,-5 12 3838,-3 6-3838,0 6 2382,-4-5-2382,5 15 0,-6 3 0,0 6 0,0 4 0,0-5 0,0-1 0,-6 1 0,5 0 0,-4 0 0,5-1 0,0 1 0,0 0 0,-5-6 0,3-1 0,-3-5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17T10:11:16.50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2 24575,'37'0'0,"27"0"0,-10 0 0,1 0 0,2 0-1261,13 0 1261,-7-1 0,4 2-517,-13 3 1,1 2 516,12-1 0,3 3-660,7 8 0,1 3 660,1-6 0,1 1 0,-1 9 0,1-1 0,6-8 0,0 0 0,-6 14 0,-1 1 0,2-14 0,-3 0-526,-14 11 0,-2 0 526,5-8 0,-3-1 0,-17 3 0,-1 0 337,48 12-337,-10 5 0,-22-10 0,1 1 952,-4-3-952,-20-9 1895,7 0-1895,-16-2 1264,16 2-1264,-7-8 218,0 5-218,-2-11 0,-9 4 0,-1 0 0,1-5 0,-8 6 0,-1-7 0,-7 0 0,-1 0 0,-4 0 0,-2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17T10:11:18.47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2041 1 24575,'-48'8'0,"-34"14"0,27 11 0,-5 4-1427,-19-10 1,2 3 1426,22 12 0,-2 2 0,-10-15 0,-7-3 0,12 0 0,-5 24 0,-17-7 0,0-2 0,14 6 88,30-18 0,-2 1-88,-42 20 0,26 3 635,-2-23-635,9 10 0,11-16 0,-6 7 1436,7 0-1436,-21 3 606,9-1-606,-9 1 0,12-2 0,9-8 0,-8 7 0,17-16 0,1 7 0,10-10 0,7 0 0,0-5 0,6 3 0,-5-9 0,5 10 0,-6-10 0,5 9 0,-3-8 0,4 8 0,-6-9 0,0 5 0,0-1 0,1-4 0,-1 4 0,0-5 0,6 6 0,-5-5 0,10 4 0,-4-5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i="0">
                <a:latin typeface="Calibri Normal" charset="0"/>
              </a:defRPr>
            </a:lvl1pPr>
          </a:lstStyle>
          <a:p>
            <a:endParaRPr lang="de-DE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i="0">
                <a:latin typeface="Calibri Normal" charset="0"/>
              </a:defRPr>
            </a:lvl1pPr>
          </a:lstStyle>
          <a:p>
            <a:endParaRPr lang="de-DE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i="0">
                <a:latin typeface="Calibri Normal" charset="0"/>
              </a:defRPr>
            </a:lvl1pPr>
          </a:lstStyle>
          <a:p>
            <a:endParaRPr lang="de-DE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i="0">
                <a:latin typeface="Calibri Normal" charset="0"/>
              </a:defRPr>
            </a:lvl1pPr>
          </a:lstStyle>
          <a:p>
            <a:fld id="{FAF12454-57A3-5346-8AD1-8A7E704F94A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45403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Calibri Norm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Calibri Normal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Calibri Normal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Calibri Normal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Calibri Norm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coronavirus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rnationalhu.com/research/researchers/jantien-smit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rnationalhu.com/research/researchers/jantien-smit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rnationalhu.com/research/researchers/jantien-smit" TargetMode="External"/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em.org.uk/elibrary/resource/25495#:~:text=The%20Language%20of%20Functions%20and%20Graphs%20focuses%20on%20developing%20fluency,and%20with%20the%20whole%20class.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12454-57A3-5346-8AD1-8A7E704F94A5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862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On a </a:t>
            </a:r>
            <a:r>
              <a:rPr lang="nl-NL" dirty="0" err="1"/>
              <a:t>central</a:t>
            </a:r>
            <a:r>
              <a:rPr lang="nl-NL" dirty="0"/>
              <a:t> board collect </a:t>
            </a:r>
            <a:r>
              <a:rPr lang="nl-NL" dirty="0" err="1"/>
              <a:t>all</a:t>
            </a:r>
            <a:r>
              <a:rPr lang="nl-NL" dirty="0"/>
              <a:t> </a:t>
            </a:r>
            <a:r>
              <a:rPr lang="nl-NL" dirty="0" err="1"/>
              <a:t>words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expressions</a:t>
            </a:r>
            <a:r>
              <a:rPr lang="nl-NL" dirty="0"/>
              <a:t> </a:t>
            </a:r>
            <a:r>
              <a:rPr lang="nl-NL" dirty="0" err="1"/>
              <a:t>into</a:t>
            </a:r>
            <a:r>
              <a:rPr lang="nl-NL" dirty="0"/>
              <a:t> a </a:t>
            </a:r>
            <a:r>
              <a:rPr lang="nl-NL" dirty="0" err="1"/>
              <a:t>mindmap</a:t>
            </a:r>
            <a:r>
              <a:rPr lang="nl-NL" dirty="0"/>
              <a:t>. </a:t>
            </a:r>
          </a:p>
          <a:p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also</a:t>
            </a:r>
            <a:r>
              <a:rPr lang="nl-NL" dirty="0"/>
              <a:t> have </a:t>
            </a:r>
            <a:r>
              <a:rPr lang="nl-NL" dirty="0" err="1"/>
              <a:t>participants</a:t>
            </a:r>
            <a:r>
              <a:rPr lang="nl-NL" dirty="0"/>
              <a:t> </a:t>
            </a:r>
            <a:r>
              <a:rPr lang="nl-NL" dirty="0" err="1"/>
              <a:t>write</a:t>
            </a:r>
            <a:r>
              <a:rPr lang="nl-NL" dirty="0"/>
              <a:t> on </a:t>
            </a:r>
            <a:r>
              <a:rPr lang="nl-NL" dirty="0" err="1"/>
              <a:t>sticky</a:t>
            </a:r>
            <a:r>
              <a:rPr lang="nl-NL" dirty="0"/>
              <a:t> </a:t>
            </a:r>
            <a:r>
              <a:rPr lang="nl-NL" dirty="0" err="1"/>
              <a:t>notes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collect these or </a:t>
            </a:r>
            <a:r>
              <a:rPr lang="nl-NL" dirty="0" err="1"/>
              <a:t>use</a:t>
            </a:r>
            <a:r>
              <a:rPr lang="nl-NL" dirty="0"/>
              <a:t> a digital tool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produces</a:t>
            </a:r>
            <a:r>
              <a:rPr lang="nl-NL" dirty="0"/>
              <a:t> a </a:t>
            </a:r>
            <a:r>
              <a:rPr lang="nl-NL" dirty="0" err="1"/>
              <a:t>mindmap</a:t>
            </a:r>
            <a:r>
              <a:rPr lang="nl-NL" dirty="0"/>
              <a:t> or </a:t>
            </a:r>
            <a:r>
              <a:rPr lang="nl-NL" dirty="0" err="1"/>
              <a:t>wordcloud</a:t>
            </a:r>
            <a:r>
              <a:rPr lang="nl-NL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12454-57A3-5346-8AD1-8A7E704F94A5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5732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12454-57A3-5346-8AD1-8A7E704F94A5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61306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Go back </a:t>
            </a:r>
            <a:r>
              <a:rPr lang="nl-NL" dirty="0" err="1"/>
              <a:t>to</a:t>
            </a:r>
            <a:r>
              <a:rPr lang="nl-NL" dirty="0"/>
              <a:t> sheet 11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distuingish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type of </a:t>
            </a:r>
            <a:r>
              <a:rPr lang="nl-NL" dirty="0" err="1"/>
              <a:t>language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using</a:t>
            </a:r>
            <a:r>
              <a:rPr lang="nl-NL" dirty="0"/>
              <a:t> different </a:t>
            </a:r>
            <a:r>
              <a:rPr lang="nl-NL" dirty="0" err="1"/>
              <a:t>colors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12454-57A3-5346-8AD1-8A7E704F94A5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5234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Yoy</a:t>
            </a:r>
            <a:r>
              <a:rPr lang="nl-NL" dirty="0"/>
              <a:t> </a:t>
            </a:r>
            <a:r>
              <a:rPr lang="nl-NL" dirty="0" err="1"/>
              <a:t>may</a:t>
            </a:r>
            <a:r>
              <a:rPr lang="nl-NL" dirty="0"/>
              <a:t> </a:t>
            </a:r>
            <a:r>
              <a:rPr lang="nl-NL" dirty="0" err="1"/>
              <a:t>yous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teaching unit </a:t>
            </a:r>
            <a:r>
              <a:rPr lang="nl-NL" dirty="0" err="1"/>
              <a:t>alongside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have </a:t>
            </a:r>
            <a:r>
              <a:rPr lang="nl-NL" dirty="0" err="1"/>
              <a:t>teachers</a:t>
            </a:r>
            <a:r>
              <a:rPr lang="nl-NL" dirty="0"/>
              <a:t> </a:t>
            </a:r>
            <a:r>
              <a:rPr lang="nl-NL" dirty="0" err="1"/>
              <a:t>leaf</a:t>
            </a:r>
            <a:r>
              <a:rPr lang="nl-NL" dirty="0"/>
              <a:t> </a:t>
            </a:r>
            <a:r>
              <a:rPr lang="nl-NL" dirty="0" err="1"/>
              <a:t>through</a:t>
            </a:r>
            <a:r>
              <a:rPr lang="nl-NL" dirty="0"/>
              <a:t> </a:t>
            </a:r>
            <a:r>
              <a:rPr lang="nl-NL" dirty="0" err="1"/>
              <a:t>it</a:t>
            </a:r>
            <a:r>
              <a:rPr lang="nl-NL" dirty="0"/>
              <a:t> 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identify</a:t>
            </a:r>
            <a:r>
              <a:rPr lang="nl-NL" dirty="0"/>
              <a:t> these </a:t>
            </a:r>
            <a:r>
              <a:rPr lang="nl-NL" dirty="0" err="1"/>
              <a:t>activties</a:t>
            </a:r>
            <a:r>
              <a:rPr lang="nl-NL" dirty="0"/>
              <a:t>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12454-57A3-5346-8AD1-8A7E704F94A5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2076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describe what the graph looks like. Use words like the ones below.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Fall, rise, slow, decrease, increase, quick, constant, fluctuate, steep, gradual, highest point (top), lowest point, dip, sudden change, horizontal, gradually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l-NL" dirty="0"/>
          </a:p>
          <a:p>
            <a:endParaRPr lang="nl-NL" dirty="0"/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Complete the sentences below: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sea water is gradually heating up in the months …….…. , ……………. and ……………  I can see that from the graph that ………………….. ………………………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month …………………… on, the sea water quickly cools. I can see that from the graph that  ……………………………………………………… then. The cooling continues until the month ………………. . I can see that from the graph that  ……………………………………………………… then.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Together with the class make a word web with the mathematical words that go with line graphs.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E28A6-3A3B-B84F-A3DC-A0DC91794B66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03299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12454-57A3-5346-8AD1-8A7E704F94A5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3455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12454-57A3-5346-8AD1-8A7E704F94A5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28137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Leerlingwerk</a:t>
            </a:r>
            <a:r>
              <a:rPr lang="nl-NL" dirty="0"/>
              <a:t> van 35, 45 en 50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C6A53-A09B-A84C-B2A2-372639274C46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0878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12454-57A3-5346-8AD1-8A7E704F94A5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2477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12454-57A3-5346-8AD1-8A7E704F94A5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9832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Note</a:t>
            </a:r>
            <a:r>
              <a:rPr lang="nl-NL" dirty="0"/>
              <a:t>:</a:t>
            </a:r>
          </a:p>
          <a:p>
            <a:r>
              <a:rPr lang="nl-NL" dirty="0" err="1"/>
              <a:t>Replace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example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a recent </a:t>
            </a:r>
            <a:r>
              <a:rPr lang="nl-NL" dirty="0" err="1"/>
              <a:t>local</a:t>
            </a:r>
            <a:r>
              <a:rPr lang="nl-NL" dirty="0"/>
              <a:t> </a:t>
            </a:r>
            <a:r>
              <a:rPr lang="nl-NL" dirty="0" err="1"/>
              <a:t>linegraph</a:t>
            </a:r>
            <a:r>
              <a:rPr lang="nl-NL" dirty="0"/>
              <a:t> (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occured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media). </a:t>
            </a:r>
          </a:p>
          <a:p>
            <a:r>
              <a:rPr lang="nl-NL" dirty="0"/>
              <a:t>The </a:t>
            </a:r>
            <a:r>
              <a:rPr lang="nl-NL" dirty="0" err="1"/>
              <a:t>example</a:t>
            </a:r>
            <a:r>
              <a:rPr lang="nl-NL" dirty="0"/>
              <a:t> </a:t>
            </a:r>
            <a:r>
              <a:rPr lang="nl-NL" dirty="0" err="1"/>
              <a:t>should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mathematically</a:t>
            </a:r>
            <a:r>
              <a:rPr lang="nl-NL" dirty="0"/>
              <a:t> </a:t>
            </a:r>
            <a:r>
              <a:rPr lang="nl-NL" dirty="0" err="1"/>
              <a:t>interesting</a:t>
            </a:r>
            <a:r>
              <a:rPr lang="nl-NL" dirty="0"/>
              <a:t> ('</a:t>
            </a:r>
            <a:r>
              <a:rPr lang="nl-NL" dirty="0" err="1"/>
              <a:t>there</a:t>
            </a:r>
            <a:r>
              <a:rPr lang="nl-NL" dirty="0"/>
              <a:t> </a:t>
            </a:r>
            <a:r>
              <a:rPr lang="nl-NL" dirty="0" err="1"/>
              <a:t>should</a:t>
            </a:r>
            <a:r>
              <a:rPr lang="nl-NL" dirty="0"/>
              <a:t> </a:t>
            </a:r>
            <a:r>
              <a:rPr lang="nl-NL" dirty="0" err="1"/>
              <a:t>something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talk </a:t>
            </a:r>
            <a:r>
              <a:rPr lang="nl-NL" dirty="0" err="1"/>
              <a:t>about</a:t>
            </a:r>
            <a:r>
              <a:rPr lang="nl-NL" dirty="0"/>
              <a:t>')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too</a:t>
            </a:r>
            <a:r>
              <a:rPr lang="nl-NL" dirty="0"/>
              <a:t> </a:t>
            </a:r>
            <a:r>
              <a:rPr lang="nl-NL" dirty="0" err="1"/>
              <a:t>difficult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interpret</a:t>
            </a:r>
            <a:r>
              <a:rPr lang="nl-NL" dirty="0"/>
              <a:t>.</a:t>
            </a:r>
          </a:p>
          <a:p>
            <a:endParaRPr lang="nl-NL" dirty="0"/>
          </a:p>
          <a:p>
            <a:r>
              <a:rPr lang="nl-NL" dirty="0"/>
              <a:t>Prompt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participants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express</a:t>
            </a:r>
            <a:r>
              <a:rPr lang="nl-NL" dirty="0"/>
              <a:t> </a:t>
            </a:r>
            <a:r>
              <a:rPr lang="nl-NL" dirty="0" err="1"/>
              <a:t>themselves</a:t>
            </a:r>
            <a:r>
              <a:rPr lang="nl-NL" dirty="0"/>
              <a:t> </a:t>
            </a:r>
            <a:r>
              <a:rPr lang="nl-NL" dirty="0" err="1"/>
              <a:t>clearly</a:t>
            </a:r>
            <a:r>
              <a:rPr lang="nl-NL" dirty="0"/>
              <a:t>. </a:t>
            </a:r>
            <a:r>
              <a:rPr lang="nl-NL" dirty="0" err="1"/>
              <a:t>Use</a:t>
            </a:r>
            <a:r>
              <a:rPr lang="nl-NL" dirty="0"/>
              <a:t> </a:t>
            </a:r>
            <a:r>
              <a:rPr lang="nl-NL" dirty="0" err="1"/>
              <a:t>scaffolding</a:t>
            </a:r>
            <a:r>
              <a:rPr lang="nl-NL" dirty="0"/>
              <a:t> </a:t>
            </a:r>
            <a:r>
              <a:rPr lang="nl-NL" dirty="0" err="1"/>
              <a:t>techniques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. For </a:t>
            </a:r>
            <a:r>
              <a:rPr lang="nl-NL" dirty="0" err="1"/>
              <a:t>eaxmple</a:t>
            </a:r>
            <a:r>
              <a:rPr lang="nl-NL" dirty="0"/>
              <a:t>:</a:t>
            </a:r>
          </a:p>
          <a:p>
            <a:r>
              <a:rPr lang="nl-NL" dirty="0"/>
              <a:t>- </a:t>
            </a:r>
            <a:r>
              <a:rPr lang="nl-NL" dirty="0" err="1"/>
              <a:t>ask</a:t>
            </a:r>
            <a:r>
              <a:rPr lang="nl-NL" dirty="0"/>
              <a:t> </a:t>
            </a:r>
            <a:r>
              <a:rPr lang="nl-NL" dirty="0" err="1"/>
              <a:t>them</a:t>
            </a:r>
            <a:r>
              <a:rPr lang="nl-NL" dirty="0"/>
              <a:t> </a:t>
            </a:r>
            <a:r>
              <a:rPr lang="nl-NL" dirty="0" err="1"/>
              <a:t>clarify</a:t>
            </a:r>
            <a:r>
              <a:rPr lang="nl-NL" dirty="0"/>
              <a:t> </a:t>
            </a:r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they</a:t>
            </a:r>
            <a:r>
              <a:rPr lang="nl-NL" dirty="0"/>
              <a:t> </a:t>
            </a:r>
            <a:r>
              <a:rPr lang="nl-NL" dirty="0" err="1"/>
              <a:t>mean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words</a:t>
            </a:r>
            <a:r>
              <a:rPr lang="nl-NL" dirty="0"/>
              <a:t> like '</a:t>
            </a:r>
            <a:r>
              <a:rPr lang="nl-NL" dirty="0" err="1"/>
              <a:t>it</a:t>
            </a:r>
            <a:r>
              <a:rPr lang="nl-NL" dirty="0"/>
              <a:t>' , 'these/</a:t>
            </a:r>
            <a:r>
              <a:rPr lang="nl-NL" dirty="0" err="1"/>
              <a:t>this</a:t>
            </a:r>
            <a:r>
              <a:rPr lang="nl-NL" dirty="0"/>
              <a:t>' etc.</a:t>
            </a:r>
          </a:p>
          <a:p>
            <a:r>
              <a:rPr lang="nl-NL" dirty="0"/>
              <a:t>- </a:t>
            </a:r>
            <a:r>
              <a:rPr lang="nl-NL" dirty="0" err="1"/>
              <a:t>ask</a:t>
            </a:r>
            <a:r>
              <a:rPr lang="nl-NL" dirty="0"/>
              <a:t> </a:t>
            </a:r>
            <a:r>
              <a:rPr lang="nl-NL" dirty="0" err="1"/>
              <a:t>them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distiungish</a:t>
            </a:r>
            <a:r>
              <a:rPr lang="nl-NL" dirty="0"/>
              <a:t> </a:t>
            </a:r>
            <a:r>
              <a:rPr lang="nl-NL" dirty="0" err="1"/>
              <a:t>between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language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graph</a:t>
            </a:r>
            <a:r>
              <a:rPr lang="nl-NL" dirty="0"/>
              <a:t> ('</a:t>
            </a:r>
            <a:r>
              <a:rPr lang="nl-NL" dirty="0" err="1"/>
              <a:t>it</a:t>
            </a:r>
            <a:r>
              <a:rPr lang="nl-NL" dirty="0"/>
              <a:t> </a:t>
            </a:r>
            <a:r>
              <a:rPr lang="nl-NL" dirty="0" err="1"/>
              <a:t>goes</a:t>
            </a:r>
            <a:r>
              <a:rPr lang="nl-NL" dirty="0"/>
              <a:t> up')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language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situation</a:t>
            </a:r>
            <a:r>
              <a:rPr lang="nl-NL" dirty="0"/>
              <a:t> (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number</a:t>
            </a:r>
            <a:r>
              <a:rPr lang="nl-NL" dirty="0"/>
              <a:t> of cases </a:t>
            </a:r>
            <a:r>
              <a:rPr lang="nl-NL" dirty="0" err="1"/>
              <a:t>increases</a:t>
            </a:r>
            <a:r>
              <a:rPr lang="nl-NL" dirty="0"/>
              <a:t>)</a:t>
            </a:r>
          </a:p>
          <a:p>
            <a:r>
              <a:rPr lang="nl-NL" dirty="0"/>
              <a:t>Source: </a:t>
            </a:r>
            <a:r>
              <a:rPr lang="nl-NL" dirty="0">
                <a:hlinkClick r:id="rId3"/>
              </a:rPr>
              <a:t>https://ourworldindata.org/coronavirus</a:t>
            </a:r>
            <a:endParaRPr lang="nl-NL" dirty="0"/>
          </a:p>
          <a:p>
            <a:endParaRPr lang="nl-NL" dirty="0"/>
          </a:p>
          <a:p>
            <a:r>
              <a:rPr lang="nl-NL" dirty="0"/>
              <a:t>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12454-57A3-5346-8AD1-8A7E704F94A5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75235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C41D1BE8-FAB6-409D-ACF9-9B5ECAAAC0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4F09FA82-F80E-406C-BA6D-91BB6DF0BF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l-NL" altLang="nl-NL" dirty="0" err="1">
                <a:latin typeface="Arial" panose="020B0604020202020204" pitchFamily="34" charset="0"/>
              </a:rPr>
              <a:t>to</a:t>
            </a:r>
            <a:r>
              <a:rPr lang="nl-NL" altLang="nl-NL" dirty="0">
                <a:latin typeface="Arial" panose="020B0604020202020204" pitchFamily="34" charset="0"/>
              </a:rPr>
              <a:t> help </a:t>
            </a:r>
            <a:r>
              <a:rPr lang="nl-NL" altLang="nl-NL" dirty="0" err="1">
                <a:latin typeface="Arial" panose="020B0604020202020204" pitchFamily="34" charset="0"/>
              </a:rPr>
              <a:t>students</a:t>
            </a:r>
            <a:r>
              <a:rPr lang="nl-NL" altLang="nl-NL" dirty="0">
                <a:latin typeface="Arial" panose="020B0604020202020204" pitchFamily="34" charset="0"/>
              </a:rPr>
              <a:t> </a:t>
            </a:r>
            <a:r>
              <a:rPr lang="nl-NL" altLang="nl-NL" dirty="0" err="1">
                <a:latin typeface="Arial" panose="020B0604020202020204" pitchFamily="34" charset="0"/>
              </a:rPr>
              <a:t>describing</a:t>
            </a:r>
            <a:r>
              <a:rPr lang="nl-NL" altLang="nl-NL" dirty="0">
                <a:latin typeface="Arial" panose="020B0604020202020204" pitchFamily="34" charset="0"/>
              </a:rPr>
              <a:t> a </a:t>
            </a:r>
            <a:r>
              <a:rPr lang="nl-NL" altLang="nl-NL" dirty="0" err="1">
                <a:latin typeface="Arial" panose="020B0604020202020204" pitchFamily="34" charset="0"/>
              </a:rPr>
              <a:t>graph</a:t>
            </a:r>
            <a:r>
              <a:rPr lang="nl-NL" altLang="nl-NL" dirty="0">
                <a:latin typeface="Arial" panose="020B0604020202020204" pitchFamily="34" charset="0"/>
              </a:rPr>
              <a:t> </a:t>
            </a:r>
            <a:r>
              <a:rPr lang="nl-NL" altLang="nl-NL" dirty="0" err="1">
                <a:latin typeface="Arial" panose="020B0604020202020204" pitchFamily="34" charset="0"/>
              </a:rPr>
              <a:t>you</a:t>
            </a:r>
            <a:r>
              <a:rPr lang="nl-NL" altLang="nl-NL" dirty="0">
                <a:latin typeface="Arial" panose="020B0604020202020204" pitchFamily="34" charset="0"/>
              </a:rPr>
              <a:t> </a:t>
            </a:r>
            <a:r>
              <a:rPr lang="nl-NL" altLang="nl-NL" dirty="0" err="1">
                <a:latin typeface="Arial" panose="020B0604020202020204" pitchFamily="34" charset="0"/>
              </a:rPr>
              <a:t>can</a:t>
            </a:r>
            <a:r>
              <a:rPr lang="nl-NL" altLang="nl-NL" dirty="0">
                <a:latin typeface="Arial" panose="020B0604020202020204" pitchFamily="34" charset="0"/>
              </a:rPr>
              <a:t> </a:t>
            </a:r>
            <a:r>
              <a:rPr lang="nl-NL" altLang="nl-NL" dirty="0" err="1">
                <a:latin typeface="Arial" panose="020B0604020202020204" pitchFamily="34" charset="0"/>
              </a:rPr>
              <a:t>give</a:t>
            </a:r>
            <a:r>
              <a:rPr lang="nl-NL" altLang="nl-NL" dirty="0">
                <a:latin typeface="Arial" panose="020B0604020202020204" pitchFamily="34" charset="0"/>
              </a:rPr>
              <a:t> a </a:t>
            </a:r>
            <a:r>
              <a:rPr lang="nl-NL" altLang="nl-NL" dirty="0" err="1">
                <a:latin typeface="Arial" panose="020B0604020202020204" pitchFamily="34" charset="0"/>
              </a:rPr>
              <a:t>writing</a:t>
            </a:r>
            <a:r>
              <a:rPr lang="nl-NL" altLang="nl-NL" dirty="0">
                <a:latin typeface="Arial" panose="020B0604020202020204" pitchFamily="34" charset="0"/>
              </a:rPr>
              <a:t> frame</a:t>
            </a:r>
          </a:p>
        </p:txBody>
      </p:sp>
    </p:spTree>
    <p:extLst>
      <p:ext uri="{BB962C8B-B14F-4D97-AF65-F5344CB8AC3E}">
        <p14:creationId xmlns:p14="http://schemas.microsoft.com/office/powerpoint/2010/main" val="12116859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6B7C39F2-37CC-450D-8DC9-293B0CB2D4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A2E79F79-F472-4CD1-A323-54797FA0EC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l-NL" altLang="nl-NL" dirty="0" err="1">
                <a:latin typeface="Arial" panose="020B0604020202020204" pitchFamily="34" charset="0"/>
              </a:rPr>
              <a:t>Not</a:t>
            </a:r>
            <a:r>
              <a:rPr lang="nl-NL" altLang="nl-NL" dirty="0">
                <a:latin typeface="Arial" panose="020B0604020202020204" pitchFamily="34" charset="0"/>
              </a:rPr>
              <a:t> </a:t>
            </a:r>
            <a:r>
              <a:rPr lang="nl-NL" altLang="nl-NL" dirty="0" err="1">
                <a:latin typeface="Arial" panose="020B0604020202020204" pitchFamily="34" charset="0"/>
              </a:rPr>
              <a:t>that</a:t>
            </a:r>
            <a:r>
              <a:rPr lang="nl-NL" altLang="nl-NL" dirty="0">
                <a:latin typeface="Arial" panose="020B0604020202020204" pitchFamily="34" charset="0"/>
              </a:rPr>
              <a:t> in </a:t>
            </a:r>
            <a:r>
              <a:rPr lang="nl-NL" altLang="nl-NL" dirty="0" err="1">
                <a:latin typeface="Arial" panose="020B0604020202020204" pitchFamily="34" charset="0"/>
              </a:rPr>
              <a:t>this</a:t>
            </a:r>
            <a:r>
              <a:rPr lang="nl-NL" altLang="nl-NL" dirty="0">
                <a:latin typeface="Arial" panose="020B0604020202020204" pitchFamily="34" charset="0"/>
              </a:rPr>
              <a:t> </a:t>
            </a:r>
            <a:r>
              <a:rPr lang="nl-NL" altLang="nl-NL" dirty="0" err="1">
                <a:latin typeface="Arial" panose="020B0604020202020204" pitchFamily="34" charset="0"/>
              </a:rPr>
              <a:t>writing</a:t>
            </a:r>
            <a:r>
              <a:rPr lang="nl-NL" altLang="nl-NL" dirty="0">
                <a:latin typeface="Arial" panose="020B0604020202020204" pitchFamily="34" charset="0"/>
              </a:rPr>
              <a:t> frame </a:t>
            </a:r>
            <a:r>
              <a:rPr lang="nl-NL" altLang="nl-NL" dirty="0" err="1">
                <a:latin typeface="Arial" panose="020B0604020202020204" pitchFamily="34" charset="0"/>
              </a:rPr>
              <a:t>both</a:t>
            </a:r>
            <a:r>
              <a:rPr lang="nl-NL" altLang="nl-NL" dirty="0">
                <a:latin typeface="Arial" panose="020B0604020202020204" pitchFamily="34" charset="0"/>
              </a:rPr>
              <a:t> </a:t>
            </a:r>
            <a:r>
              <a:rPr lang="nl-NL" altLang="nl-NL" dirty="0" err="1">
                <a:latin typeface="Arial" panose="020B0604020202020204" pitchFamily="34" charset="0"/>
              </a:rPr>
              <a:t>langauge</a:t>
            </a:r>
            <a:r>
              <a:rPr lang="nl-NL" altLang="nl-NL" dirty="0">
                <a:latin typeface="Arial" panose="020B0604020202020204" pitchFamily="34" charset="0"/>
              </a:rPr>
              <a:t> systems (of </a:t>
            </a:r>
            <a:r>
              <a:rPr lang="nl-NL" altLang="nl-NL" dirty="0" err="1">
                <a:latin typeface="Arial" panose="020B0604020202020204" pitchFamily="34" charset="0"/>
              </a:rPr>
              <a:t>the</a:t>
            </a:r>
            <a:r>
              <a:rPr lang="nl-NL" altLang="nl-NL" dirty="0">
                <a:latin typeface="Arial" panose="020B0604020202020204" pitchFamily="34" charset="0"/>
              </a:rPr>
              <a:t> </a:t>
            </a:r>
            <a:r>
              <a:rPr lang="nl-NL" altLang="nl-NL" dirty="0" err="1">
                <a:latin typeface="Arial" panose="020B0604020202020204" pitchFamily="34" charset="0"/>
              </a:rPr>
              <a:t>situation</a:t>
            </a:r>
            <a:r>
              <a:rPr lang="nl-NL" altLang="nl-NL" dirty="0">
                <a:latin typeface="Arial" panose="020B0604020202020204" pitchFamily="34" charset="0"/>
              </a:rPr>
              <a:t>) </a:t>
            </a:r>
            <a:r>
              <a:rPr lang="nl-NL" altLang="nl-NL" dirty="0" err="1">
                <a:latin typeface="Arial" panose="020B0604020202020204" pitchFamily="34" charset="0"/>
              </a:rPr>
              <a:t>and</a:t>
            </a:r>
            <a:r>
              <a:rPr lang="nl-NL" altLang="nl-NL" dirty="0">
                <a:latin typeface="Arial" panose="020B0604020202020204" pitchFamily="34" charset="0"/>
              </a:rPr>
              <a:t> of </a:t>
            </a:r>
            <a:r>
              <a:rPr lang="nl-NL" altLang="nl-NL" dirty="0" err="1">
                <a:latin typeface="Arial" panose="020B0604020202020204" pitchFamily="34" charset="0"/>
              </a:rPr>
              <a:t>the</a:t>
            </a:r>
            <a:r>
              <a:rPr lang="nl-NL" altLang="nl-NL" dirty="0">
                <a:latin typeface="Arial" panose="020B0604020202020204" pitchFamily="34" charset="0"/>
              </a:rPr>
              <a:t> </a:t>
            </a:r>
            <a:r>
              <a:rPr lang="nl-NL" altLang="nl-NL" dirty="0" err="1">
                <a:latin typeface="Arial" panose="020B0604020202020204" pitchFamily="34" charset="0"/>
              </a:rPr>
              <a:t>graph</a:t>
            </a:r>
            <a:r>
              <a:rPr lang="nl-NL" altLang="nl-NL" dirty="0">
                <a:latin typeface="Arial" panose="020B0604020202020204" pitchFamily="34" charset="0"/>
              </a:rPr>
              <a:t> are </a:t>
            </a:r>
            <a:r>
              <a:rPr lang="nl-NL" altLang="nl-NL" dirty="0" err="1">
                <a:latin typeface="Arial" panose="020B0604020202020204" pitchFamily="34" charset="0"/>
              </a:rPr>
              <a:t>distinct</a:t>
            </a:r>
            <a:r>
              <a:rPr lang="nl-NL" altLang="nl-NL" dirty="0">
                <a:latin typeface="Arial" panose="020B0604020202020204" pitchFamily="34" charset="0"/>
              </a:rPr>
              <a:t> but </a:t>
            </a:r>
            <a:r>
              <a:rPr lang="nl-NL" altLang="nl-NL" dirty="0" err="1">
                <a:latin typeface="Arial" panose="020B0604020202020204" pitchFamily="34" charset="0"/>
              </a:rPr>
              <a:t>connected</a:t>
            </a:r>
            <a:r>
              <a:rPr lang="nl-NL" altLang="nl-NL" dirty="0">
                <a:latin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306227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6B7C39F2-37CC-450D-8DC9-293B0CB2D4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A2E79F79-F472-4CD1-A323-54797FA0EC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l-NL" altLang="nl-NL" dirty="0" err="1">
                <a:latin typeface="Arial" panose="020B0604020202020204" pitchFamily="34" charset="0"/>
              </a:rPr>
              <a:t>Note</a:t>
            </a:r>
            <a:r>
              <a:rPr lang="nl-NL" altLang="nl-NL" dirty="0">
                <a:latin typeface="Arial" panose="020B0604020202020204" pitchFamily="34" charset="0"/>
              </a:rPr>
              <a:t> </a:t>
            </a:r>
            <a:r>
              <a:rPr lang="nl-NL" altLang="nl-NL" dirty="0" err="1">
                <a:latin typeface="Arial" panose="020B0604020202020204" pitchFamily="34" charset="0"/>
              </a:rPr>
              <a:t>that</a:t>
            </a:r>
            <a:r>
              <a:rPr lang="nl-NL" altLang="nl-NL" dirty="0">
                <a:latin typeface="Arial" panose="020B0604020202020204" pitchFamily="34" charset="0"/>
              </a:rPr>
              <a:t> in </a:t>
            </a:r>
            <a:r>
              <a:rPr lang="nl-NL" altLang="nl-NL" dirty="0" err="1">
                <a:latin typeface="Arial" panose="020B0604020202020204" pitchFamily="34" charset="0"/>
              </a:rPr>
              <a:t>this</a:t>
            </a:r>
            <a:r>
              <a:rPr lang="nl-NL" altLang="nl-NL" dirty="0">
                <a:latin typeface="Arial" panose="020B0604020202020204" pitchFamily="34" charset="0"/>
              </a:rPr>
              <a:t> </a:t>
            </a:r>
            <a:r>
              <a:rPr lang="nl-NL" altLang="nl-NL" dirty="0" err="1">
                <a:latin typeface="Arial" panose="020B0604020202020204" pitchFamily="34" charset="0"/>
              </a:rPr>
              <a:t>writing</a:t>
            </a:r>
            <a:r>
              <a:rPr lang="nl-NL" altLang="nl-NL" dirty="0">
                <a:latin typeface="Arial" panose="020B0604020202020204" pitchFamily="34" charset="0"/>
              </a:rPr>
              <a:t> frame </a:t>
            </a:r>
            <a:r>
              <a:rPr lang="nl-NL" altLang="nl-NL" dirty="0" err="1">
                <a:latin typeface="Arial" panose="020B0604020202020204" pitchFamily="34" charset="0"/>
              </a:rPr>
              <a:t>both</a:t>
            </a:r>
            <a:r>
              <a:rPr lang="nl-NL" altLang="nl-NL" dirty="0">
                <a:latin typeface="Arial" panose="020B0604020202020204" pitchFamily="34" charset="0"/>
              </a:rPr>
              <a:t> </a:t>
            </a:r>
            <a:r>
              <a:rPr lang="nl-NL" altLang="nl-NL" dirty="0" err="1">
                <a:latin typeface="Arial" panose="020B0604020202020204" pitchFamily="34" charset="0"/>
              </a:rPr>
              <a:t>langauge</a:t>
            </a:r>
            <a:r>
              <a:rPr lang="nl-NL" altLang="nl-NL" dirty="0">
                <a:latin typeface="Arial" panose="020B0604020202020204" pitchFamily="34" charset="0"/>
              </a:rPr>
              <a:t> systems (of </a:t>
            </a:r>
            <a:r>
              <a:rPr lang="nl-NL" altLang="nl-NL" dirty="0" err="1">
                <a:latin typeface="Arial" panose="020B0604020202020204" pitchFamily="34" charset="0"/>
              </a:rPr>
              <a:t>the</a:t>
            </a:r>
            <a:r>
              <a:rPr lang="nl-NL" altLang="nl-NL" dirty="0">
                <a:latin typeface="Arial" panose="020B0604020202020204" pitchFamily="34" charset="0"/>
              </a:rPr>
              <a:t> </a:t>
            </a:r>
            <a:r>
              <a:rPr lang="nl-NL" altLang="nl-NL" dirty="0" err="1">
                <a:latin typeface="Arial" panose="020B0604020202020204" pitchFamily="34" charset="0"/>
              </a:rPr>
              <a:t>situation</a:t>
            </a:r>
            <a:r>
              <a:rPr lang="nl-NL" altLang="nl-NL" dirty="0">
                <a:latin typeface="Arial" panose="020B0604020202020204" pitchFamily="34" charset="0"/>
              </a:rPr>
              <a:t>) </a:t>
            </a:r>
            <a:r>
              <a:rPr lang="nl-NL" altLang="nl-NL" dirty="0" err="1">
                <a:latin typeface="Arial" panose="020B0604020202020204" pitchFamily="34" charset="0"/>
              </a:rPr>
              <a:t>and</a:t>
            </a:r>
            <a:r>
              <a:rPr lang="nl-NL" altLang="nl-NL" dirty="0">
                <a:latin typeface="Arial" panose="020B0604020202020204" pitchFamily="34" charset="0"/>
              </a:rPr>
              <a:t> of </a:t>
            </a:r>
            <a:r>
              <a:rPr lang="nl-NL" altLang="nl-NL" dirty="0" err="1">
                <a:latin typeface="Arial" panose="020B0604020202020204" pitchFamily="34" charset="0"/>
              </a:rPr>
              <a:t>the</a:t>
            </a:r>
            <a:r>
              <a:rPr lang="nl-NL" altLang="nl-NL" dirty="0">
                <a:latin typeface="Arial" panose="020B0604020202020204" pitchFamily="34" charset="0"/>
              </a:rPr>
              <a:t> </a:t>
            </a:r>
            <a:r>
              <a:rPr lang="nl-NL" altLang="nl-NL" dirty="0" err="1">
                <a:latin typeface="Arial" panose="020B0604020202020204" pitchFamily="34" charset="0"/>
              </a:rPr>
              <a:t>graph</a:t>
            </a:r>
            <a:r>
              <a:rPr lang="nl-NL" altLang="nl-NL" dirty="0">
                <a:latin typeface="Arial" panose="020B0604020202020204" pitchFamily="34" charset="0"/>
              </a:rPr>
              <a:t> are </a:t>
            </a:r>
            <a:r>
              <a:rPr lang="nl-NL" altLang="nl-NL" dirty="0" err="1">
                <a:latin typeface="Arial" panose="020B0604020202020204" pitchFamily="34" charset="0"/>
              </a:rPr>
              <a:t>distinct</a:t>
            </a:r>
            <a:r>
              <a:rPr lang="nl-NL" altLang="nl-NL" dirty="0">
                <a:latin typeface="Arial" panose="020B0604020202020204" pitchFamily="34" charset="0"/>
              </a:rPr>
              <a:t> but </a:t>
            </a:r>
            <a:r>
              <a:rPr lang="nl-NL" altLang="nl-NL" dirty="0" err="1">
                <a:latin typeface="Arial" panose="020B0604020202020204" pitchFamily="34" charset="0"/>
              </a:rPr>
              <a:t>connected</a:t>
            </a:r>
            <a:r>
              <a:rPr lang="nl-NL" altLang="nl-NL" dirty="0">
                <a:latin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012865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following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Jantien</a:t>
            </a:r>
            <a:r>
              <a:rPr lang="de-DE" dirty="0"/>
              <a:t> Smit: </a:t>
            </a:r>
            <a:r>
              <a:rPr lang="de-DE" dirty="0" err="1"/>
              <a:t>scaffolding</a:t>
            </a:r>
            <a:r>
              <a:rPr lang="de-DE" dirty="0"/>
              <a:t> </a:t>
            </a:r>
            <a:r>
              <a:rPr lang="de-DE" dirty="0" err="1"/>
              <a:t>language</a:t>
            </a:r>
            <a:r>
              <a:rPr lang="de-DE" dirty="0"/>
              <a:t> in multilingual </a:t>
            </a:r>
            <a:r>
              <a:rPr lang="de-DE" dirty="0" err="1"/>
              <a:t>classrooms</a:t>
            </a:r>
            <a:endParaRPr lang="de-DE" dirty="0"/>
          </a:p>
          <a:p>
            <a:r>
              <a:rPr lang="de-DE" dirty="0" err="1"/>
              <a:t>see</a:t>
            </a:r>
            <a:r>
              <a:rPr lang="de-DE" dirty="0"/>
              <a:t>: </a:t>
            </a:r>
            <a:r>
              <a:rPr lang="nl-NL" dirty="0">
                <a:hlinkClick r:id="rId3"/>
              </a:rPr>
              <a:t>https://www.internationalhu.com/research/researchers/jantien-smit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12454-57A3-5346-8AD1-8A7E704F94A5}" type="slidenum">
              <a:rPr lang="de-DE" smtClean="0"/>
              <a:pPr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52707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12454-57A3-5346-8AD1-8A7E704F94A5}" type="slidenum">
              <a:rPr lang="de-DE" smtClean="0"/>
              <a:pPr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94236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7D86F81F-FB54-45D8-8C0F-8771484D80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C9167210-C748-46A5-8D10-23A74DEAE5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l-NL" altLang="nl-NL" dirty="0" err="1">
                <a:latin typeface="Arial" panose="020B0604020202020204" pitchFamily="34" charset="0"/>
              </a:rPr>
              <a:t>distuingishes</a:t>
            </a:r>
            <a:r>
              <a:rPr lang="nl-NL" altLang="nl-NL" dirty="0">
                <a:latin typeface="Arial" panose="020B0604020202020204" pitchFamily="34" charset="0"/>
              </a:rPr>
              <a:t> </a:t>
            </a:r>
            <a:r>
              <a:rPr lang="nl-NL" altLang="nl-NL" dirty="0" err="1">
                <a:latin typeface="Arial" panose="020B0604020202020204" pitchFamily="34" charset="0"/>
              </a:rPr>
              <a:t>the</a:t>
            </a:r>
            <a:r>
              <a:rPr lang="nl-NL" altLang="nl-NL" dirty="0">
                <a:latin typeface="Arial" panose="020B0604020202020204" pitchFamily="34" charset="0"/>
              </a:rPr>
              <a:t> </a:t>
            </a:r>
            <a:r>
              <a:rPr lang="nl-NL" altLang="nl-NL" dirty="0" err="1">
                <a:latin typeface="Arial" panose="020B0604020202020204" pitchFamily="34" charset="0"/>
              </a:rPr>
              <a:t>language</a:t>
            </a:r>
            <a:r>
              <a:rPr lang="nl-NL" altLang="nl-NL" dirty="0">
                <a:latin typeface="Arial" panose="020B0604020202020204" pitchFamily="34" charset="0"/>
              </a:rPr>
              <a:t> of </a:t>
            </a:r>
            <a:r>
              <a:rPr lang="nl-NL" altLang="nl-NL" dirty="0" err="1">
                <a:latin typeface="Arial" panose="020B0604020202020204" pitchFamily="34" charset="0"/>
              </a:rPr>
              <a:t>the</a:t>
            </a:r>
            <a:r>
              <a:rPr lang="nl-NL" altLang="nl-NL" dirty="0">
                <a:latin typeface="Arial" panose="020B0604020202020204" pitchFamily="34" charset="0"/>
              </a:rPr>
              <a:t> context (</a:t>
            </a:r>
            <a:r>
              <a:rPr lang="nl-NL" altLang="nl-NL" dirty="0" err="1">
                <a:latin typeface="Arial" panose="020B0604020202020204" pitchFamily="34" charset="0"/>
              </a:rPr>
              <a:t>reality</a:t>
            </a:r>
            <a:r>
              <a:rPr lang="nl-NL" altLang="nl-NL" dirty="0">
                <a:latin typeface="Arial" panose="020B0604020202020204" pitchFamily="34" charset="0"/>
              </a:rPr>
              <a:t>) </a:t>
            </a:r>
            <a:r>
              <a:rPr lang="nl-NL" altLang="nl-NL" dirty="0" err="1">
                <a:latin typeface="Arial" panose="020B0604020202020204" pitchFamily="34" charset="0"/>
              </a:rPr>
              <a:t>and</a:t>
            </a:r>
            <a:r>
              <a:rPr lang="nl-NL" altLang="nl-NL" dirty="0">
                <a:latin typeface="Arial" panose="020B0604020202020204" pitchFamily="34" charset="0"/>
              </a:rPr>
              <a:t> </a:t>
            </a:r>
            <a:r>
              <a:rPr lang="nl-NL" altLang="nl-NL" dirty="0" err="1">
                <a:latin typeface="Arial" panose="020B0604020202020204" pitchFamily="34" charset="0"/>
              </a:rPr>
              <a:t>the</a:t>
            </a:r>
            <a:r>
              <a:rPr lang="nl-NL" altLang="nl-NL" dirty="0">
                <a:latin typeface="Arial" panose="020B0604020202020204" pitchFamily="34" charset="0"/>
              </a:rPr>
              <a:t> </a:t>
            </a:r>
            <a:r>
              <a:rPr lang="nl-NL" altLang="nl-NL" dirty="0" err="1">
                <a:latin typeface="Arial" panose="020B0604020202020204" pitchFamily="34" charset="0"/>
              </a:rPr>
              <a:t>mathematical</a:t>
            </a:r>
            <a:r>
              <a:rPr lang="nl-NL" altLang="nl-NL" dirty="0">
                <a:latin typeface="Arial" panose="020B0604020202020204" pitchFamily="34" charset="0"/>
              </a:rPr>
              <a:t> </a:t>
            </a:r>
            <a:r>
              <a:rPr lang="nl-NL" altLang="nl-NL" dirty="0" err="1">
                <a:latin typeface="Arial" panose="020B0604020202020204" pitchFamily="34" charset="0"/>
              </a:rPr>
              <a:t>language</a:t>
            </a:r>
            <a:r>
              <a:rPr lang="nl-NL" altLang="nl-NL" dirty="0">
                <a:latin typeface="Arial" panose="020B0604020202020204" pitchFamily="34" charset="0"/>
              </a:rPr>
              <a:t> of </a:t>
            </a:r>
            <a:r>
              <a:rPr lang="nl-NL" altLang="nl-NL" dirty="0" err="1">
                <a:latin typeface="Arial" panose="020B0604020202020204" pitchFamily="34" charset="0"/>
              </a:rPr>
              <a:t>the</a:t>
            </a:r>
            <a:r>
              <a:rPr lang="nl-NL" altLang="nl-NL" dirty="0">
                <a:latin typeface="Arial" panose="020B0604020202020204" pitchFamily="34" charset="0"/>
              </a:rPr>
              <a:t> </a:t>
            </a:r>
            <a:r>
              <a:rPr lang="nl-NL" altLang="nl-NL" dirty="0" err="1">
                <a:latin typeface="Arial" panose="020B0604020202020204" pitchFamily="34" charset="0"/>
              </a:rPr>
              <a:t>graphs</a:t>
            </a:r>
            <a:endParaRPr lang="nl-NL" altLang="nl-NL" dirty="0">
              <a:latin typeface="Arial" panose="020B0604020202020204" pitchFamily="34" charset="0"/>
            </a:endParaRPr>
          </a:p>
          <a:p>
            <a:endParaRPr lang="nl-NL" altLang="nl-NL" dirty="0">
              <a:latin typeface="Arial" panose="020B0604020202020204" pitchFamily="34" charset="0"/>
            </a:endParaRPr>
          </a:p>
          <a:p>
            <a:r>
              <a:rPr lang="nl-NL" altLang="nl-NL" dirty="0" err="1">
                <a:latin typeface="Arial" panose="020B0604020202020204" pitchFamily="34" charset="0"/>
              </a:rPr>
              <a:t>This</a:t>
            </a:r>
            <a:r>
              <a:rPr lang="nl-NL" altLang="nl-NL" dirty="0">
                <a:latin typeface="Arial" panose="020B0604020202020204" pitchFamily="34" charset="0"/>
              </a:rPr>
              <a:t> frame </a:t>
            </a:r>
            <a:r>
              <a:rPr lang="nl-NL" altLang="nl-NL" dirty="0" err="1">
                <a:latin typeface="Arial" panose="020B0604020202020204" pitchFamily="34" charset="0"/>
              </a:rPr>
              <a:t>and</a:t>
            </a:r>
            <a:r>
              <a:rPr lang="nl-NL" altLang="nl-NL" dirty="0">
                <a:latin typeface="Arial" panose="020B0604020202020204" pitchFamily="34" charset="0"/>
              </a:rPr>
              <a:t> </a:t>
            </a:r>
            <a:r>
              <a:rPr lang="nl-NL" altLang="nl-NL" dirty="0" err="1">
                <a:latin typeface="Arial" panose="020B0604020202020204" pitchFamily="34" charset="0"/>
              </a:rPr>
              <a:t>the</a:t>
            </a:r>
            <a:r>
              <a:rPr lang="nl-NL" altLang="nl-NL" dirty="0">
                <a:latin typeface="Arial" panose="020B0604020202020204" pitchFamily="34" charset="0"/>
              </a:rPr>
              <a:t> </a:t>
            </a:r>
            <a:r>
              <a:rPr lang="nl-NL" altLang="nl-NL" dirty="0" err="1">
                <a:latin typeface="Arial" panose="020B0604020202020204" pitchFamily="34" charset="0"/>
              </a:rPr>
              <a:t>one</a:t>
            </a:r>
            <a:r>
              <a:rPr lang="nl-NL" altLang="nl-NL" dirty="0">
                <a:latin typeface="Arial" panose="020B0604020202020204" pitchFamily="34" charset="0"/>
              </a:rPr>
              <a:t> on </a:t>
            </a:r>
            <a:r>
              <a:rPr lang="nl-NL" altLang="nl-NL" dirty="0" err="1">
                <a:latin typeface="Arial" panose="020B0604020202020204" pitchFamily="34" charset="0"/>
              </a:rPr>
              <a:t>the</a:t>
            </a:r>
            <a:r>
              <a:rPr lang="nl-NL" altLang="nl-NL" dirty="0">
                <a:latin typeface="Arial" panose="020B0604020202020204" pitchFamily="34" charset="0"/>
              </a:rPr>
              <a:t> next slide </a:t>
            </a:r>
            <a:r>
              <a:rPr lang="nl-NL" altLang="nl-NL" dirty="0" err="1">
                <a:latin typeface="Arial" panose="020B0604020202020204" pitchFamily="34" charset="0"/>
              </a:rPr>
              <a:t>can</a:t>
            </a:r>
            <a:r>
              <a:rPr lang="nl-NL" altLang="nl-NL" dirty="0">
                <a:latin typeface="Arial" panose="020B0604020202020204" pitchFamily="34" charset="0"/>
              </a:rPr>
              <a:t> </a:t>
            </a:r>
            <a:r>
              <a:rPr lang="nl-NL" altLang="nl-NL" dirty="0" err="1">
                <a:latin typeface="Arial" panose="020B0604020202020204" pitchFamily="34" charset="0"/>
              </a:rPr>
              <a:t>be</a:t>
            </a:r>
            <a:r>
              <a:rPr lang="nl-NL" altLang="nl-NL" dirty="0">
                <a:latin typeface="Arial" panose="020B0604020202020204" pitchFamily="34" charset="0"/>
              </a:rPr>
              <a:t> </a:t>
            </a:r>
            <a:r>
              <a:rPr lang="nl-NL" altLang="nl-NL" dirty="0" err="1">
                <a:latin typeface="Arial" panose="020B0604020202020204" pitchFamily="34" charset="0"/>
              </a:rPr>
              <a:t>used</a:t>
            </a:r>
            <a:r>
              <a:rPr lang="nl-NL" altLang="nl-NL" dirty="0">
                <a:latin typeface="Arial" panose="020B0604020202020204" pitchFamily="34" charset="0"/>
              </a:rPr>
              <a:t> </a:t>
            </a:r>
            <a:r>
              <a:rPr lang="nl-NL" altLang="nl-NL" dirty="0" err="1">
                <a:latin typeface="Arial" panose="020B0604020202020204" pitchFamily="34" charset="0"/>
              </a:rPr>
              <a:t>to</a:t>
            </a:r>
            <a:r>
              <a:rPr lang="nl-NL" altLang="nl-NL" dirty="0">
                <a:latin typeface="Arial" panose="020B0604020202020204" pitchFamily="34" charset="0"/>
              </a:rPr>
              <a:t> analyse </a:t>
            </a:r>
            <a:r>
              <a:rPr lang="nl-NL" altLang="nl-NL" dirty="0" err="1">
                <a:latin typeface="Arial" panose="020B0604020202020204" pitchFamily="34" charset="0"/>
              </a:rPr>
              <a:t>descriptions</a:t>
            </a:r>
            <a:r>
              <a:rPr lang="nl-NL" altLang="nl-NL" dirty="0">
                <a:latin typeface="Arial" panose="020B0604020202020204" pitchFamily="34" charset="0"/>
              </a:rPr>
              <a:t> of </a:t>
            </a:r>
            <a:r>
              <a:rPr lang="nl-NL" altLang="nl-NL" dirty="0" err="1">
                <a:latin typeface="Arial" panose="020B0604020202020204" pitchFamily="34" charset="0"/>
              </a:rPr>
              <a:t>graphs</a:t>
            </a:r>
            <a:endParaRPr lang="nl-NL" altLang="nl-NL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7392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9158232F-C36E-4D57-B7E0-487D764FC9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4F73433F-AC83-4D0E-BF2F-A192829749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9144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AF9ACA76-06C2-4350-A20A-5BC19F99A9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6C0B0407-5EF8-495E-BD5F-6628F8300A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3093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link </a:t>
            </a:r>
            <a:r>
              <a:rPr lang="nl-NL" dirty="0" err="1"/>
              <a:t>to</a:t>
            </a:r>
            <a:r>
              <a:rPr lang="nl-NL" dirty="0"/>
              <a:t> video (</a:t>
            </a:r>
            <a:r>
              <a:rPr lang="nl-NL" dirty="0" err="1"/>
              <a:t>not</a:t>
            </a:r>
            <a:r>
              <a:rPr lang="nl-NL" dirty="0"/>
              <a:t> open):How does </a:t>
            </a:r>
            <a:r>
              <a:rPr lang="nl-NL" dirty="0" err="1"/>
              <a:t>the</a:t>
            </a:r>
            <a:r>
              <a:rPr lang="nl-NL" dirty="0"/>
              <a:t> teacher </a:t>
            </a:r>
            <a:r>
              <a:rPr lang="nl-NL" dirty="0" err="1"/>
              <a:t>scaffold</a:t>
            </a:r>
            <a:r>
              <a:rPr lang="nl-NL" dirty="0"/>
              <a:t> </a:t>
            </a:r>
            <a:r>
              <a:rPr lang="nl-NL" dirty="0" err="1"/>
              <a:t>language</a:t>
            </a:r>
            <a:r>
              <a:rPr lang="nl-NL" dirty="0"/>
              <a:t>?  </a:t>
            </a:r>
            <a:r>
              <a:rPr lang="nl-NL" dirty="0" err="1"/>
              <a:t>Try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identify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name </a:t>
            </a:r>
            <a:r>
              <a:rPr lang="nl-NL" dirty="0" err="1"/>
              <a:t>some</a:t>
            </a:r>
            <a:r>
              <a:rPr lang="nl-NL" dirty="0"/>
              <a:t> </a:t>
            </a:r>
            <a:r>
              <a:rPr lang="nl-NL" dirty="0" err="1"/>
              <a:t>strategies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teacher </a:t>
            </a:r>
            <a:r>
              <a:rPr lang="nl-NL" dirty="0" err="1"/>
              <a:t>uses</a:t>
            </a:r>
            <a:r>
              <a:rPr lang="nl-NL" dirty="0"/>
              <a:t> in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sg</a:t>
            </a:r>
            <a:r>
              <a:rPr lang="nl-NL" dirty="0"/>
              <a:t>=heet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next.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12454-57A3-5346-8AD1-8A7E704F94A5}" type="slidenum">
              <a:rPr lang="de-DE" smtClean="0"/>
              <a:pPr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78276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12454-57A3-5346-8AD1-8A7E704F94A5}" type="slidenum">
              <a:rPr lang="de-DE" smtClean="0"/>
              <a:pPr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0263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12454-57A3-5346-8AD1-8A7E704F94A5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87820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>
            <a:extLst>
              <a:ext uri="{FF2B5EF4-FFF2-40B4-BE49-F238E27FC236}">
                <a16:creationId xmlns:a16="http://schemas.microsoft.com/office/drawing/2014/main" id="{88B3E80C-2EEF-437B-9725-2843653225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DFE3E8A-1ED0-4ABF-8144-00E62F7F1666}" type="slidenum">
              <a:rPr lang="nl-NL" altLang="nl-NL" sz="1200"/>
              <a:pPr/>
              <a:t>43</a:t>
            </a:fld>
            <a:endParaRPr lang="nl-NL" altLang="nl-NL" sz="1200"/>
          </a:p>
        </p:txBody>
      </p:sp>
      <p:sp>
        <p:nvSpPr>
          <p:cNvPr id="84995" name="Rectangle 2">
            <a:extLst>
              <a:ext uri="{FF2B5EF4-FFF2-40B4-BE49-F238E27FC236}">
                <a16:creationId xmlns:a16="http://schemas.microsoft.com/office/drawing/2014/main" id="{EA91412A-E9DC-46FA-A912-4895D199E1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>
            <a:extLst>
              <a:ext uri="{FF2B5EF4-FFF2-40B4-BE49-F238E27FC236}">
                <a16:creationId xmlns:a16="http://schemas.microsoft.com/office/drawing/2014/main" id="{0DB4D90F-0B6F-44B0-89EA-D549B1A984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8986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216B6B7C-7D11-46F4-B73D-6F0016D8BA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100205E-C704-4217-B4C7-EFBC9A60EB21}" type="slidenum">
              <a:rPr lang="nl-NL" altLang="nl-NL" sz="1200"/>
              <a:pPr/>
              <a:t>45</a:t>
            </a:fld>
            <a:endParaRPr lang="nl-NL" altLang="nl-NL" sz="1200"/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130A8499-25E3-446D-A1F4-6FB2AC2DD2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5A0218A0-493B-4DF1-BE76-49BB1D7AFF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734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>
            <a:extLst>
              <a:ext uri="{FF2B5EF4-FFF2-40B4-BE49-F238E27FC236}">
                <a16:creationId xmlns:a16="http://schemas.microsoft.com/office/drawing/2014/main" id="{5CD44F8A-2DA9-4CD9-9B71-3B5EC17C01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8BED88D-2353-4ACC-8063-D0FBA804C1C6}" type="slidenum">
              <a:rPr lang="nl-NL" altLang="nl-NL" sz="1200"/>
              <a:pPr/>
              <a:t>46</a:t>
            </a:fld>
            <a:endParaRPr lang="nl-NL" altLang="nl-NL" sz="1200"/>
          </a:p>
        </p:txBody>
      </p:sp>
      <p:sp>
        <p:nvSpPr>
          <p:cNvPr id="89091" name="Rectangle 2">
            <a:extLst>
              <a:ext uri="{FF2B5EF4-FFF2-40B4-BE49-F238E27FC236}">
                <a16:creationId xmlns:a16="http://schemas.microsoft.com/office/drawing/2014/main" id="{4A9084B1-DACC-4265-B07B-175FD4D7D7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>
            <a:extLst>
              <a:ext uri="{FF2B5EF4-FFF2-40B4-BE49-F238E27FC236}">
                <a16:creationId xmlns:a16="http://schemas.microsoft.com/office/drawing/2014/main" id="{E7BAEB5E-32F9-4B7C-92E8-9C4DEFF180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8684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following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Jantien</a:t>
            </a:r>
            <a:r>
              <a:rPr lang="de-DE" dirty="0"/>
              <a:t> Smit: </a:t>
            </a:r>
            <a:r>
              <a:rPr lang="de-DE" dirty="0" err="1"/>
              <a:t>scaffolding</a:t>
            </a:r>
            <a:r>
              <a:rPr lang="de-DE" dirty="0"/>
              <a:t> </a:t>
            </a:r>
            <a:r>
              <a:rPr lang="de-DE" dirty="0" err="1"/>
              <a:t>language</a:t>
            </a:r>
            <a:r>
              <a:rPr lang="de-DE" dirty="0"/>
              <a:t> in multilingual </a:t>
            </a:r>
            <a:r>
              <a:rPr lang="de-DE" dirty="0" err="1"/>
              <a:t>classrooms</a:t>
            </a:r>
            <a:endParaRPr lang="de-DE" dirty="0"/>
          </a:p>
          <a:p>
            <a:r>
              <a:rPr lang="de-DE" dirty="0" err="1"/>
              <a:t>see</a:t>
            </a:r>
            <a:r>
              <a:rPr lang="de-DE" dirty="0"/>
              <a:t>: </a:t>
            </a:r>
            <a:r>
              <a:rPr lang="nl-NL" dirty="0">
                <a:hlinkClick r:id="rId3"/>
              </a:rPr>
              <a:t>https://www.internationalhu.com/research/researchers/jantien-smit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12454-57A3-5346-8AD1-8A7E704F94A5}" type="slidenum">
              <a:rPr lang="de-DE" smtClean="0"/>
              <a:pPr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25523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Ask</a:t>
            </a:r>
            <a:r>
              <a:rPr lang="nl-NL" dirty="0"/>
              <a:t> </a:t>
            </a:r>
            <a:r>
              <a:rPr lang="nl-NL" dirty="0" err="1"/>
              <a:t>teachers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use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in </a:t>
            </a:r>
            <a:r>
              <a:rPr lang="nl-NL" dirty="0" err="1"/>
              <a:t>practice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12454-57A3-5346-8AD1-8A7E704F94A5}" type="slidenum">
              <a:rPr lang="de-DE" smtClean="0"/>
              <a:pPr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62674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following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Jantien</a:t>
            </a:r>
            <a:r>
              <a:rPr lang="de-DE" dirty="0"/>
              <a:t> Smit: </a:t>
            </a:r>
            <a:r>
              <a:rPr lang="de-DE" dirty="0" err="1"/>
              <a:t>scaffolding</a:t>
            </a:r>
            <a:r>
              <a:rPr lang="de-DE" dirty="0"/>
              <a:t> </a:t>
            </a:r>
            <a:r>
              <a:rPr lang="de-DE" dirty="0" err="1"/>
              <a:t>language</a:t>
            </a:r>
            <a:r>
              <a:rPr lang="de-DE" dirty="0"/>
              <a:t> in multilingual </a:t>
            </a:r>
            <a:r>
              <a:rPr lang="de-DE" dirty="0" err="1"/>
              <a:t>classrooms</a:t>
            </a:r>
            <a:endParaRPr lang="de-DE" dirty="0"/>
          </a:p>
          <a:p>
            <a:r>
              <a:rPr lang="de-DE" dirty="0" err="1"/>
              <a:t>see</a:t>
            </a:r>
            <a:r>
              <a:rPr lang="de-DE" dirty="0"/>
              <a:t>: </a:t>
            </a:r>
            <a:r>
              <a:rPr lang="nl-NL" dirty="0">
                <a:hlinkClick r:id="rId3"/>
              </a:rPr>
              <a:t>https://www.internationalhu.com/research/researchers/jantien-smit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12454-57A3-5346-8AD1-8A7E704F94A5}" type="slidenum">
              <a:rPr lang="de-DE" smtClean="0"/>
              <a:pPr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33804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12454-57A3-5346-8AD1-8A7E704F94A5}" type="slidenum">
              <a:rPr lang="de-DE" smtClean="0"/>
              <a:pPr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62676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12454-57A3-5346-8AD1-8A7E704F94A5}" type="slidenum">
              <a:rPr lang="de-DE" smtClean="0"/>
              <a:pPr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6355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12454-57A3-5346-8AD1-8A7E704F94A5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3101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Arbeitsauftrag gibt es auch im Arbeitsmaterial: DZLM-Sprache-BS2-AM-Arbeitsauftrag-Distanzphase.docx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12454-57A3-5346-8AD1-8A7E704F94A5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2366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9ED7A-60CD-41A9-A8EF-05A85E405795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3666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12454-57A3-5346-8AD1-8A7E704F94A5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2426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You can have participants do this activity  themselves first and them think of student mistakes.</a:t>
            </a:r>
          </a:p>
          <a:p>
            <a:r>
              <a:rPr lang="en-GB" noProof="0" dirty="0"/>
              <a:t>Collect 'mistakes:</a:t>
            </a:r>
          </a:p>
          <a:p>
            <a:r>
              <a:rPr lang="en-GB" noProof="0" dirty="0"/>
              <a:t>Examples of mistakes:</a:t>
            </a:r>
          </a:p>
          <a:p>
            <a:r>
              <a:rPr lang="en-GB" noProof="0" dirty="0"/>
              <a:t>- interpreting the graph as a picture of the situation -&gt; walking up and down a hill</a:t>
            </a:r>
          </a:p>
          <a:p>
            <a:r>
              <a:rPr lang="en-GB" noProof="0" dirty="0"/>
              <a:t>- interpreting the vertical axis as representing speed (so horizontal part means 'standing still')</a:t>
            </a:r>
          </a:p>
          <a:p>
            <a:r>
              <a:rPr lang="en-GB" noProof="0" dirty="0"/>
              <a:t>- difficulty in combining both variables: 'they walked for 5 hours' (neglecting distance); 'they walked 5 km' (neglecting time, and misinterpreting distance)</a:t>
            </a:r>
          </a:p>
          <a:p>
            <a:endParaRPr lang="en-GB" noProof="0" dirty="0"/>
          </a:p>
          <a:p>
            <a:r>
              <a:rPr lang="en-GB" noProof="0" dirty="0"/>
              <a:t>Source: The language of functions and graphs, Shell </a:t>
            </a:r>
            <a:r>
              <a:rPr lang="en-GB" noProof="0" dirty="0" err="1"/>
              <a:t>Center</a:t>
            </a:r>
            <a:r>
              <a:rPr lang="en-GB" noProof="0" dirty="0"/>
              <a:t> </a:t>
            </a:r>
          </a:p>
          <a:p>
            <a:r>
              <a:rPr lang="nl-NL" dirty="0">
                <a:hlinkClick r:id="rId3"/>
              </a:rPr>
              <a:t>https://www.stem.org.uk/elibrary/resource/25495#:~:text=The%20Language%20of%20Functions%20and%20Graphs%20focuses%20on%20developing%20fluency,and%20with%20the%20whole%20class.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12454-57A3-5346-8AD1-8A7E704F94A5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6297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E28A6-3A3B-B84F-A3DC-A0DC91794B66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4805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 | ZÜ | Text/Aufz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platzhalter 2"/>
          <p:cNvSpPr>
            <a:spLocks noGrp="1"/>
          </p:cNvSpPr>
          <p:nvPr>
            <p:ph type="title"/>
          </p:nvPr>
        </p:nvSpPr>
        <p:spPr>
          <a:xfrm>
            <a:off x="107504" y="332656"/>
            <a:ext cx="8856984" cy="490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1" name="Rectangle 8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324000" y="1514224"/>
            <a:ext cx="8496472" cy="5011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7" hasCustomPrompt="1"/>
          </p:nvPr>
        </p:nvSpPr>
        <p:spPr>
          <a:xfrm>
            <a:off x="324000" y="1124744"/>
            <a:ext cx="8427398" cy="288032"/>
          </a:xfrm>
        </p:spPr>
        <p:txBody>
          <a:bodyPr lIns="90000"/>
          <a:lstStyle>
            <a:lvl1pPr marL="0" indent="0">
              <a:spcAft>
                <a:spcPts val="1200"/>
              </a:spcAft>
              <a:buClr>
                <a:srgbClr val="CBB98A"/>
              </a:buClr>
              <a:buNone/>
              <a:defRPr b="0">
                <a:solidFill>
                  <a:srgbClr val="327A86"/>
                </a:solidFill>
              </a:defRPr>
            </a:lvl1pPr>
            <a:lvl2pPr>
              <a:spcAft>
                <a:spcPts val="1200"/>
              </a:spcAft>
              <a:buClr>
                <a:srgbClr val="CBB98A"/>
              </a:buClr>
              <a:defRPr/>
            </a:lvl2pPr>
            <a:lvl3pPr>
              <a:spcAft>
                <a:spcPts val="1200"/>
              </a:spcAft>
              <a:buClr>
                <a:srgbClr val="CBB98A"/>
              </a:buClr>
              <a:defRPr/>
            </a:lvl3pPr>
            <a:lvl4pPr>
              <a:spcAft>
                <a:spcPts val="1200"/>
              </a:spcAft>
              <a:buClr>
                <a:srgbClr val="CBB98A"/>
              </a:buClr>
              <a:defRPr/>
            </a:lvl4pPr>
            <a:lvl5pPr>
              <a:spcAft>
                <a:spcPts val="1200"/>
              </a:spcAft>
              <a:buClr>
                <a:srgbClr val="CBB98A"/>
              </a:buClr>
              <a:defRPr/>
            </a:lvl5pPr>
          </a:lstStyle>
          <a:p>
            <a:pPr lvl="0"/>
            <a:r>
              <a:rPr lang="de-DE" dirty="0"/>
              <a:t>Zwischenüberschrift bearbeiten</a:t>
            </a:r>
          </a:p>
        </p:txBody>
      </p:sp>
    </p:spTree>
    <p:extLst>
      <p:ext uri="{BB962C8B-B14F-4D97-AF65-F5344CB8AC3E}">
        <p14:creationId xmlns:p14="http://schemas.microsoft.com/office/powerpoint/2010/main" val="1293197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614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1BF4B7-7C07-8A4D-AF94-F1C5F3967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4CCC9A-EC20-D54E-948B-ABE25EE58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B4869E7-DF49-C340-8258-B9168BD3B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187455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BC630B-1979-1E49-B577-4C0E9D1A7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162306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5ED040-E3B5-0444-A7EC-412A2677B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22E1D8F-DD0F-0443-9908-C915468DFD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149971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Alleen teks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1824C1D-4906-3A4A-B5A7-7CF6C4EB7B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7860" y="1196975"/>
            <a:ext cx="5668280" cy="1253617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6856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1725" b="1" i="0" smtClean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noProof="0" dirty="0"/>
              <a:t>Titel</a:t>
            </a:r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5E1B5542-E518-FB47-95E8-2B71A026A2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7860" y="2450593"/>
            <a:ext cx="5668280" cy="3443316"/>
          </a:xfrm>
          <a:prstGeom prst="rect">
            <a:avLst/>
          </a:prstGeom>
        </p:spPr>
        <p:txBody>
          <a:bodyPr/>
          <a:lstStyle>
            <a:lvl1pPr marL="0" marR="0" indent="0" algn="l" defTabSz="68561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1650" b="0" i="0" smtClean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 err="1"/>
              <a:t>Molorepudit</a:t>
            </a:r>
            <a:r>
              <a:rPr lang="nl-NL" noProof="0" dirty="0"/>
              <a:t> </a:t>
            </a:r>
            <a:r>
              <a:rPr lang="nl-NL" noProof="0" dirty="0" err="1"/>
              <a:t>ressimus</a:t>
            </a:r>
            <a:r>
              <a:rPr lang="nl-NL" noProof="0" dirty="0"/>
              <a:t> </a:t>
            </a:r>
            <a:r>
              <a:rPr lang="nl-NL" noProof="0" dirty="0" err="1"/>
              <a:t>exeri</a:t>
            </a:r>
            <a:r>
              <a:rPr lang="nl-NL" noProof="0" dirty="0"/>
              <a:t> </a:t>
            </a:r>
            <a:r>
              <a:rPr lang="nl-NL" noProof="0" dirty="0" err="1"/>
              <a:t>nus</a:t>
            </a:r>
            <a:r>
              <a:rPr lang="nl-NL" noProof="0" dirty="0"/>
              <a:t> et </a:t>
            </a:r>
            <a:r>
              <a:rPr lang="nl-NL" noProof="0" dirty="0" err="1"/>
              <a:t>ipienda</a:t>
            </a:r>
            <a:r>
              <a:rPr lang="nl-NL" noProof="0" dirty="0"/>
              <a:t> et </a:t>
            </a:r>
            <a:r>
              <a:rPr lang="nl-NL" noProof="0" dirty="0" err="1"/>
              <a:t>adiantot</a:t>
            </a:r>
            <a:r>
              <a:rPr lang="nl-NL" noProof="0" dirty="0"/>
              <a:t> </a:t>
            </a:r>
            <a:r>
              <a:rPr lang="nl-NL" noProof="0" dirty="0" err="1"/>
              <a:t>Ique</a:t>
            </a:r>
            <a:r>
              <a:rPr lang="nl-NL" noProof="0" dirty="0"/>
              <a:t> </a:t>
            </a:r>
            <a:r>
              <a:rPr lang="nl-NL" noProof="0" dirty="0" err="1"/>
              <a:t>niminti</a:t>
            </a:r>
            <a:r>
              <a:rPr lang="nl-NL" noProof="0" dirty="0"/>
              <a:t> </a:t>
            </a:r>
            <a:r>
              <a:rPr lang="nl-NL" noProof="0" dirty="0" err="1"/>
              <a:t>nonsendaecae</a:t>
            </a:r>
            <a:r>
              <a:rPr lang="nl-NL" noProof="0" dirty="0"/>
              <a:t> </a:t>
            </a:r>
            <a:r>
              <a:rPr lang="nl-NL" noProof="0" dirty="0" err="1"/>
              <a:t>volor</a:t>
            </a:r>
            <a:r>
              <a:rPr lang="nl-NL" noProof="0" dirty="0"/>
              <a:t> a ad et ut </a:t>
            </a:r>
            <a:r>
              <a:rPr lang="nl-NL" noProof="0" dirty="0" err="1"/>
              <a:t>eum</a:t>
            </a:r>
            <a:r>
              <a:rPr lang="nl-NL" noProof="0" dirty="0"/>
              <a:t> se pos mos </a:t>
            </a:r>
            <a:r>
              <a:rPr lang="nl-NL" noProof="0" dirty="0" err="1"/>
              <a:t>sed</a:t>
            </a:r>
            <a:r>
              <a:rPr lang="nl-NL" noProof="0" dirty="0"/>
              <a:t> </a:t>
            </a:r>
            <a:r>
              <a:rPr lang="nl-NL" noProof="0" dirty="0" err="1"/>
              <a:t>ulpa</a:t>
            </a:r>
            <a:r>
              <a:rPr lang="nl-NL" noProof="0" dirty="0"/>
              <a:t> </a:t>
            </a:r>
            <a:r>
              <a:rPr lang="nl-NL" noProof="0" dirty="0" err="1"/>
              <a:t>vitas</a:t>
            </a:r>
            <a:r>
              <a:rPr lang="nl-NL" noProof="0" dirty="0"/>
              <a:t> </a:t>
            </a:r>
            <a:r>
              <a:rPr lang="nl-NL" noProof="0" dirty="0" err="1"/>
              <a:t>aut</a:t>
            </a:r>
            <a:r>
              <a:rPr lang="nl-NL" noProof="0" dirty="0"/>
              <a:t> </a:t>
            </a:r>
            <a:r>
              <a:rPr lang="nl-NL" noProof="0" dirty="0" err="1"/>
              <a:t>quia</a:t>
            </a:r>
            <a:r>
              <a:rPr lang="nl-NL" noProof="0" dirty="0"/>
              <a:t> </a:t>
            </a:r>
            <a:r>
              <a:rPr lang="nl-NL" noProof="0" dirty="0" err="1"/>
              <a:t>doluptio</a:t>
            </a:r>
            <a:r>
              <a:rPr lang="nl-NL" noProof="0" dirty="0"/>
              <a:t> </a:t>
            </a:r>
            <a:r>
              <a:rPr lang="nl-NL" noProof="0" dirty="0" err="1"/>
              <a:t>iduciis</a:t>
            </a:r>
            <a:r>
              <a:rPr lang="nl-NL" noProof="0" dirty="0"/>
              <a:t> </a:t>
            </a:r>
            <a:r>
              <a:rPr lang="nl-NL" noProof="0" dirty="0" err="1"/>
              <a:t>sedis</a:t>
            </a:r>
            <a:r>
              <a:rPr lang="nl-NL" noProof="0" dirty="0"/>
              <a:t> </a:t>
            </a:r>
            <a:r>
              <a:rPr lang="nl-NL" noProof="0" dirty="0" err="1"/>
              <a:t>sitat</a:t>
            </a:r>
            <a:r>
              <a:rPr lang="nl-NL" noProof="0" dirty="0"/>
              <a:t> es </a:t>
            </a:r>
            <a:r>
              <a:rPr lang="nl-NL" noProof="0" dirty="0" err="1"/>
              <a:t>nihition</a:t>
            </a:r>
            <a:r>
              <a:rPr lang="nl-NL" noProof="0" dirty="0"/>
              <a:t> </a:t>
            </a:r>
            <a:r>
              <a:rPr lang="nl-NL" noProof="0" dirty="0" err="1"/>
              <a:t>nonsecturi</a:t>
            </a:r>
            <a:r>
              <a:rPr lang="nl-NL" noProof="0" dirty="0"/>
              <a:t> </a:t>
            </a:r>
            <a:r>
              <a:rPr lang="nl-NL" noProof="0" dirty="0" err="1"/>
              <a:t>officidis</a:t>
            </a:r>
            <a:r>
              <a:rPr lang="nl-NL" noProof="0" dirty="0"/>
              <a:t> ex et que </a:t>
            </a:r>
            <a:r>
              <a:rPr lang="nl-NL" noProof="0" dirty="0" err="1"/>
              <a:t>esecto</a:t>
            </a:r>
            <a:r>
              <a:rPr lang="nl-NL" noProof="0" dirty="0"/>
              <a:t> </a:t>
            </a:r>
            <a:r>
              <a:rPr lang="nl-NL" noProof="0" dirty="0" err="1"/>
              <a:t>dolorumenis</a:t>
            </a:r>
            <a:r>
              <a:rPr lang="nl-NL" noProof="0" dirty="0"/>
              <a:t> </a:t>
            </a:r>
            <a:r>
              <a:rPr lang="nl-NL" noProof="0" dirty="0" err="1"/>
              <a:t>aritat</a:t>
            </a:r>
            <a:r>
              <a:rPr lang="nl-NL" noProof="0" dirty="0"/>
              <a:t> et des </a:t>
            </a:r>
            <a:r>
              <a:rPr lang="nl-NL" noProof="0" dirty="0" err="1"/>
              <a:t>earcit</a:t>
            </a:r>
            <a:r>
              <a:rPr lang="nl-NL" noProof="0" dirty="0"/>
              <a:t>, </a:t>
            </a:r>
            <a:r>
              <a:rPr lang="nl-NL" noProof="0" dirty="0" err="1"/>
              <a:t>ium</a:t>
            </a:r>
            <a:r>
              <a:rPr lang="nl-NL" noProof="0" dirty="0"/>
              <a:t> ad </a:t>
            </a:r>
            <a:r>
              <a:rPr lang="nl-NL" noProof="0" dirty="0" err="1"/>
              <a:t>quam</a:t>
            </a:r>
            <a:r>
              <a:rPr lang="nl-NL" noProof="0" dirty="0"/>
              <a:t> </a:t>
            </a:r>
            <a:r>
              <a:rPr lang="nl-NL" noProof="0" dirty="0" err="1"/>
              <a:t>faccupt</a:t>
            </a:r>
            <a:r>
              <a:rPr lang="nl-NL" noProof="0" dirty="0"/>
              <a:t> </a:t>
            </a:r>
            <a:r>
              <a:rPr lang="nl-NL" noProof="0" dirty="0" err="1"/>
              <a:t>atiature</a:t>
            </a:r>
            <a:r>
              <a:rPr lang="nl-NL" noProof="0" dirty="0"/>
              <a:t>, </a:t>
            </a:r>
            <a:r>
              <a:rPr lang="nl-NL" noProof="0" dirty="0" err="1"/>
              <a:t>qui</a:t>
            </a:r>
            <a:r>
              <a:rPr lang="nl-NL" noProof="0" dirty="0"/>
              <a:t> </a:t>
            </a:r>
            <a:r>
              <a:rPr lang="nl-NL" noProof="0" dirty="0" err="1"/>
              <a:t>officipis</a:t>
            </a:r>
            <a:r>
              <a:rPr lang="nl-NL" noProof="0" dirty="0"/>
              <a:t> </a:t>
            </a:r>
            <a:r>
              <a:rPr lang="nl-NL" noProof="0" dirty="0" err="1"/>
              <a:t>dolupta</a:t>
            </a:r>
            <a:r>
              <a:rPr lang="nl-NL" noProof="0" dirty="0"/>
              <a:t> </a:t>
            </a:r>
            <a:r>
              <a:rPr lang="nl-NL" noProof="0" dirty="0" err="1"/>
              <a:t>spereium</a:t>
            </a:r>
            <a:r>
              <a:rPr lang="nl-NL" noProof="0" dirty="0"/>
              <a:t> </a:t>
            </a:r>
            <a:r>
              <a:rPr lang="nl-NL" noProof="0" dirty="0" err="1"/>
              <a:t>quias</a:t>
            </a:r>
            <a:r>
              <a:rPr lang="nl-NL" noProof="0" dirty="0"/>
              <a:t> </a:t>
            </a:r>
            <a:r>
              <a:rPr lang="nl-NL" noProof="0" dirty="0" err="1"/>
              <a:t>sum</a:t>
            </a:r>
            <a:r>
              <a:rPr lang="nl-NL" noProof="0" dirty="0"/>
              <a:t> </a:t>
            </a:r>
            <a:r>
              <a:rPr lang="nl-NL" noProof="0" dirty="0" err="1"/>
              <a:t>aut</a:t>
            </a:r>
            <a:r>
              <a:rPr lang="nl-NL" noProof="0" dirty="0"/>
              <a:t> min </a:t>
            </a:r>
            <a:r>
              <a:rPr lang="nl-NL" noProof="0" dirty="0" err="1"/>
              <a:t>prae</a:t>
            </a:r>
            <a:r>
              <a:rPr lang="nl-NL" noProof="0" dirty="0"/>
              <a:t> nam </a:t>
            </a:r>
            <a:r>
              <a:rPr lang="nl-NL" noProof="0" dirty="0" err="1"/>
              <a:t>aut</a:t>
            </a:r>
            <a:r>
              <a:rPr lang="nl-NL" noProof="0" dirty="0"/>
              <a:t> que </a:t>
            </a:r>
            <a:r>
              <a:rPr lang="nl-NL" noProof="0" dirty="0" err="1"/>
              <a:t>nobitatur</a:t>
            </a:r>
            <a:r>
              <a:rPr lang="nl-NL" noProof="0" dirty="0"/>
              <a:t>, </a:t>
            </a:r>
            <a:r>
              <a:rPr lang="nl-NL" noProof="0" dirty="0" err="1"/>
              <a:t>cus</a:t>
            </a:r>
            <a:r>
              <a:rPr lang="nl-NL" noProof="0" dirty="0"/>
              <a:t> </a:t>
            </a:r>
            <a:r>
              <a:rPr lang="nl-NL" noProof="0" dirty="0" err="1"/>
              <a:t>eario</a:t>
            </a:r>
            <a:r>
              <a:rPr lang="nl-NL" noProof="0" dirty="0"/>
              <a:t> </a:t>
            </a:r>
            <a:r>
              <a:rPr lang="nl-NL" noProof="0" dirty="0" err="1"/>
              <a:t>omnihic</a:t>
            </a:r>
            <a:r>
              <a:rPr lang="nl-NL" noProof="0" dirty="0"/>
              <a:t> </a:t>
            </a:r>
            <a:r>
              <a:rPr lang="nl-NL" noProof="0" dirty="0" err="1"/>
              <a:t>aeruptur</a:t>
            </a:r>
            <a:r>
              <a:rPr lang="nl-NL" noProof="0" dirty="0"/>
              <a:t>, </a:t>
            </a:r>
            <a:r>
              <a:rPr lang="nl-NL" noProof="0" dirty="0" err="1"/>
              <a:t>sunt</a:t>
            </a:r>
            <a:r>
              <a:rPr lang="nl-NL" noProof="0" dirty="0"/>
              <a:t> </a:t>
            </a:r>
            <a:r>
              <a:rPr lang="nl-NL" noProof="0" dirty="0" err="1"/>
              <a:t>eruptat</a:t>
            </a:r>
            <a:r>
              <a:rPr lang="nl-NL" noProof="0" dirty="0"/>
              <a:t> </a:t>
            </a:r>
            <a:r>
              <a:rPr lang="nl-NL" noProof="0" dirty="0" err="1"/>
              <a:t>volorep</a:t>
            </a:r>
            <a:r>
              <a:rPr lang="nl-NL" noProof="0" dirty="0"/>
              <a:t>. &lt;Max. 70 woorden&gt;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F5F4EC7-5817-CC41-AADD-8BE27B448F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664" y="6001200"/>
            <a:ext cx="1295144" cy="67915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0237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ekst links, afbeelding rechts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222183" y="368301"/>
            <a:ext cx="5669470" cy="612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/>
              <a:t>Klik op icoontje om een beeld in te voegen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07AE5D3-2C03-CD49-8B96-489B7649C6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3538" y="371475"/>
            <a:ext cx="2725821" cy="1080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6856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1725" b="1" i="0" smtClean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noProof="0" dirty="0"/>
              <a:t>Titel</a:t>
            </a:r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34EE854C-23EF-BD45-A084-2AE0D43591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3069" y="1664209"/>
            <a:ext cx="2726290" cy="4238715"/>
          </a:xfrm>
          <a:prstGeom prst="rect">
            <a:avLst/>
          </a:prstGeom>
        </p:spPr>
        <p:txBody>
          <a:bodyPr bIns="0" anchor="b" anchorCtr="0"/>
          <a:lstStyle>
            <a:lvl1pPr marL="0" marR="0" indent="0" algn="l" defTabSz="68561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1650" b="0" i="0" smtClean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 err="1"/>
              <a:t>Molorepudit</a:t>
            </a:r>
            <a:r>
              <a:rPr lang="nl-NL" noProof="0" dirty="0"/>
              <a:t> </a:t>
            </a:r>
            <a:r>
              <a:rPr lang="nl-NL" noProof="0" dirty="0" err="1"/>
              <a:t>ressimus</a:t>
            </a:r>
            <a:r>
              <a:rPr lang="nl-NL" noProof="0" dirty="0"/>
              <a:t> </a:t>
            </a:r>
            <a:r>
              <a:rPr lang="nl-NL" noProof="0" dirty="0" err="1"/>
              <a:t>exeri</a:t>
            </a:r>
            <a:r>
              <a:rPr lang="nl-NL" noProof="0" dirty="0"/>
              <a:t> </a:t>
            </a:r>
            <a:r>
              <a:rPr lang="nl-NL" noProof="0" dirty="0" err="1"/>
              <a:t>nus</a:t>
            </a:r>
            <a:r>
              <a:rPr lang="nl-NL" noProof="0" dirty="0"/>
              <a:t> et </a:t>
            </a:r>
            <a:r>
              <a:rPr lang="nl-NL" noProof="0" dirty="0" err="1"/>
              <a:t>ipienda</a:t>
            </a:r>
            <a:r>
              <a:rPr lang="nl-NL" noProof="0" dirty="0"/>
              <a:t> et </a:t>
            </a:r>
            <a:r>
              <a:rPr lang="nl-NL" noProof="0" dirty="0" err="1"/>
              <a:t>adiantot</a:t>
            </a:r>
            <a:r>
              <a:rPr lang="nl-NL" noProof="0" dirty="0"/>
              <a:t> </a:t>
            </a:r>
            <a:r>
              <a:rPr lang="nl-NL" noProof="0" dirty="0" err="1"/>
              <a:t>Ique</a:t>
            </a:r>
            <a:r>
              <a:rPr lang="nl-NL" noProof="0" dirty="0"/>
              <a:t> </a:t>
            </a:r>
            <a:r>
              <a:rPr lang="nl-NL" noProof="0" dirty="0" err="1"/>
              <a:t>niminti</a:t>
            </a:r>
            <a:r>
              <a:rPr lang="nl-NL" noProof="0" dirty="0"/>
              <a:t> </a:t>
            </a:r>
            <a:r>
              <a:rPr lang="nl-NL" noProof="0" dirty="0" err="1"/>
              <a:t>nonsendaecae</a:t>
            </a:r>
            <a:r>
              <a:rPr lang="nl-NL" noProof="0" dirty="0"/>
              <a:t> </a:t>
            </a:r>
            <a:r>
              <a:rPr lang="nl-NL" noProof="0" dirty="0" err="1"/>
              <a:t>volor</a:t>
            </a:r>
            <a:r>
              <a:rPr lang="nl-NL" noProof="0" dirty="0"/>
              <a:t> a ad et ut </a:t>
            </a:r>
            <a:r>
              <a:rPr lang="nl-NL" noProof="0" dirty="0" err="1"/>
              <a:t>eum</a:t>
            </a:r>
            <a:r>
              <a:rPr lang="nl-NL" noProof="0" dirty="0"/>
              <a:t> se pos mos </a:t>
            </a:r>
            <a:r>
              <a:rPr lang="nl-NL" noProof="0" dirty="0" err="1"/>
              <a:t>sed</a:t>
            </a:r>
            <a:r>
              <a:rPr lang="nl-NL" noProof="0" dirty="0"/>
              <a:t> </a:t>
            </a:r>
            <a:r>
              <a:rPr lang="nl-NL" noProof="0" dirty="0" err="1"/>
              <a:t>ulpa</a:t>
            </a:r>
            <a:r>
              <a:rPr lang="nl-NL" noProof="0" dirty="0"/>
              <a:t> </a:t>
            </a:r>
            <a:r>
              <a:rPr lang="nl-NL" noProof="0" dirty="0" err="1"/>
              <a:t>vitas</a:t>
            </a:r>
            <a:r>
              <a:rPr lang="nl-NL" noProof="0" dirty="0"/>
              <a:t> </a:t>
            </a:r>
            <a:r>
              <a:rPr lang="nl-NL" noProof="0" dirty="0" err="1"/>
              <a:t>aut</a:t>
            </a:r>
            <a:r>
              <a:rPr lang="nl-NL" noProof="0" dirty="0"/>
              <a:t> </a:t>
            </a:r>
            <a:r>
              <a:rPr lang="nl-NL" noProof="0" dirty="0" err="1"/>
              <a:t>quia</a:t>
            </a:r>
            <a:r>
              <a:rPr lang="nl-NL" noProof="0" dirty="0"/>
              <a:t> </a:t>
            </a:r>
            <a:r>
              <a:rPr lang="nl-NL" noProof="0" dirty="0" err="1"/>
              <a:t>doluptio</a:t>
            </a:r>
            <a:r>
              <a:rPr lang="nl-NL" noProof="0" dirty="0"/>
              <a:t> </a:t>
            </a:r>
            <a:r>
              <a:rPr lang="nl-NL" noProof="0" dirty="0" err="1"/>
              <a:t>iduciis</a:t>
            </a:r>
            <a:r>
              <a:rPr lang="nl-NL" noProof="0" dirty="0"/>
              <a:t> </a:t>
            </a:r>
            <a:r>
              <a:rPr lang="nl-NL" noProof="0" dirty="0" err="1"/>
              <a:t>sedis</a:t>
            </a:r>
            <a:r>
              <a:rPr lang="nl-NL" noProof="0" dirty="0"/>
              <a:t> </a:t>
            </a:r>
            <a:r>
              <a:rPr lang="nl-NL" noProof="0" dirty="0" err="1"/>
              <a:t>sitat</a:t>
            </a:r>
            <a:r>
              <a:rPr lang="nl-NL" noProof="0" dirty="0"/>
              <a:t> es </a:t>
            </a:r>
            <a:r>
              <a:rPr lang="nl-NL" noProof="0" dirty="0" err="1"/>
              <a:t>nihition</a:t>
            </a:r>
            <a:r>
              <a:rPr lang="nl-NL" noProof="0" dirty="0"/>
              <a:t> </a:t>
            </a:r>
            <a:r>
              <a:rPr lang="nl-NL" noProof="0" dirty="0" err="1"/>
              <a:t>nonsecturi</a:t>
            </a:r>
            <a:r>
              <a:rPr lang="nl-NL" noProof="0" dirty="0"/>
              <a:t> </a:t>
            </a:r>
            <a:r>
              <a:rPr lang="nl-NL" noProof="0" dirty="0" err="1"/>
              <a:t>officidis</a:t>
            </a:r>
            <a:r>
              <a:rPr lang="nl-NL" noProof="0" dirty="0"/>
              <a:t> ex et que </a:t>
            </a:r>
            <a:r>
              <a:rPr lang="nl-NL" noProof="0" dirty="0" err="1"/>
              <a:t>esecto</a:t>
            </a:r>
            <a:r>
              <a:rPr lang="nl-NL" noProof="0" dirty="0"/>
              <a:t> </a:t>
            </a:r>
            <a:r>
              <a:rPr lang="nl-NL" noProof="0" dirty="0" err="1"/>
              <a:t>dolorumenis</a:t>
            </a:r>
            <a:r>
              <a:rPr lang="nl-NL" noProof="0" dirty="0"/>
              <a:t> </a:t>
            </a:r>
            <a:r>
              <a:rPr lang="nl-NL" noProof="0" dirty="0" err="1"/>
              <a:t>aritat</a:t>
            </a:r>
            <a:r>
              <a:rPr lang="nl-NL" noProof="0" dirty="0"/>
              <a:t> et. </a:t>
            </a:r>
            <a:br>
              <a:rPr lang="nl-NL" noProof="0" dirty="0"/>
            </a:br>
            <a:r>
              <a:rPr lang="nl-NL" noProof="0" dirty="0"/>
              <a:t>&lt;Max. 40 woorden &gt;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BAAC30D-7F41-4848-9BE9-65BCD93A9C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664" y="6001200"/>
            <a:ext cx="1295144" cy="67915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1395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chermvullende afbeelding + bijschrif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52347" y="368300"/>
            <a:ext cx="8639306" cy="55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/>
              <a:t>Klik op icoontje om een beeld in te 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644E85E-CA6A-F844-A413-BC9479C4FF2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2347" y="5948301"/>
            <a:ext cx="8639306" cy="541399"/>
          </a:xfrm>
          <a:prstGeom prst="rect">
            <a:avLst/>
          </a:prstGeom>
        </p:spPr>
        <p:txBody>
          <a:bodyPr lIns="0" bIns="0" anchor="b" anchorCtr="0"/>
          <a:lstStyle>
            <a:lvl1pPr marL="0" marR="0" indent="0" algn="l" defTabSz="68561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900" b="0" i="0" smtClean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Itasita</a:t>
            </a:r>
            <a:r>
              <a:rPr lang="nl-NL" dirty="0"/>
              <a:t> </a:t>
            </a:r>
            <a:r>
              <a:rPr lang="nl-NL" dirty="0" err="1"/>
              <a:t>sima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min </a:t>
            </a:r>
            <a:r>
              <a:rPr lang="nl-NL" dirty="0" err="1"/>
              <a:t>evellor</a:t>
            </a:r>
            <a:r>
              <a:rPr lang="nl-NL" dirty="0"/>
              <a:t> </a:t>
            </a:r>
            <a:r>
              <a:rPr lang="nl-NL" dirty="0" err="1"/>
              <a:t>ratum</a:t>
            </a:r>
            <a:r>
              <a:rPr lang="nl-NL" dirty="0"/>
              <a:t> </a:t>
            </a:r>
            <a:r>
              <a:rPr lang="nl-NL" dirty="0" err="1"/>
              <a:t>laciis</a:t>
            </a:r>
            <a:r>
              <a:rPr lang="nl-NL" dirty="0"/>
              <a:t> et </a:t>
            </a:r>
            <a:r>
              <a:rPr lang="nl-NL" dirty="0" err="1"/>
              <a:t>quam</a:t>
            </a:r>
            <a:r>
              <a:rPr lang="nl-NL" dirty="0"/>
              <a:t> </a:t>
            </a:r>
            <a:r>
              <a:rPr lang="nl-NL" dirty="0" err="1"/>
              <a:t>voluptat</a:t>
            </a:r>
            <a:r>
              <a:rPr lang="nl-NL" dirty="0"/>
              <a:t> ut </a:t>
            </a:r>
            <a:r>
              <a:rPr lang="nl-NL" dirty="0" err="1"/>
              <a:t>lanis</a:t>
            </a:r>
            <a:r>
              <a:rPr lang="nl-NL" dirty="0"/>
              <a:t> </a:t>
            </a:r>
            <a:r>
              <a:rPr lang="nl-NL" dirty="0" err="1"/>
              <a:t>nit</a:t>
            </a:r>
            <a:r>
              <a:rPr lang="nl-NL" dirty="0"/>
              <a:t>, </a:t>
            </a:r>
            <a:r>
              <a:rPr lang="nl-NL" dirty="0" err="1"/>
              <a:t>eium</a:t>
            </a:r>
            <a:r>
              <a:rPr lang="nl-NL" dirty="0"/>
              <a:t> </a:t>
            </a:r>
            <a:r>
              <a:rPr lang="nl-NL" dirty="0" err="1"/>
              <a:t>quidus</a:t>
            </a:r>
            <a:r>
              <a:rPr lang="nl-NL" dirty="0"/>
              <a:t>, </a:t>
            </a:r>
            <a:r>
              <a:rPr lang="nl-NL" dirty="0" err="1"/>
              <a:t>quas</a:t>
            </a:r>
            <a:r>
              <a:rPr lang="nl-NL" dirty="0"/>
              <a:t> </a:t>
            </a:r>
            <a:r>
              <a:rPr lang="nl-NL" dirty="0" err="1"/>
              <a:t>nobis</a:t>
            </a:r>
            <a:r>
              <a:rPr lang="nl-NL" dirty="0"/>
              <a:t> </a:t>
            </a:r>
            <a:r>
              <a:rPr lang="nl-NL" dirty="0" err="1"/>
              <a:t>inusam</a:t>
            </a:r>
            <a:r>
              <a:rPr lang="nl-NL" dirty="0"/>
              <a:t> </a:t>
            </a:r>
            <a:r>
              <a:rPr lang="nl-NL" dirty="0" err="1"/>
              <a:t>cuptate</a:t>
            </a:r>
            <a:r>
              <a:rPr lang="nl-NL" dirty="0"/>
              <a:t> </a:t>
            </a:r>
            <a:r>
              <a:rPr lang="nl-NL" dirty="0" err="1"/>
              <a:t>mper</a:t>
            </a:r>
            <a:r>
              <a:rPr lang="nl-NL" dirty="0"/>
              <a:t> </a:t>
            </a:r>
            <a:r>
              <a:rPr lang="nl-NL" dirty="0" err="1"/>
              <a:t>nobit</a:t>
            </a:r>
            <a:r>
              <a:rPr lang="nl-NL" dirty="0"/>
              <a:t> hit </a:t>
            </a:r>
            <a:r>
              <a:rPr lang="nl-NL" dirty="0" err="1"/>
              <a:t>eliquam</a:t>
            </a:r>
            <a:r>
              <a:rPr lang="nl-NL" dirty="0"/>
              <a:t> </a:t>
            </a:r>
            <a:r>
              <a:rPr lang="nl-NL" dirty="0" err="1"/>
              <a:t>cori</a:t>
            </a:r>
            <a:r>
              <a:rPr lang="nl-NL" dirty="0"/>
              <a:t> </a:t>
            </a:r>
            <a:r>
              <a:rPr lang="nl-NL" dirty="0" err="1"/>
              <a:t>voloreicid</a:t>
            </a:r>
            <a:r>
              <a:rPr lang="nl-NL" dirty="0"/>
              <a:t> </a:t>
            </a:r>
            <a:r>
              <a:rPr lang="nl-NL" dirty="0" err="1"/>
              <a:t>mil</a:t>
            </a:r>
            <a:r>
              <a:rPr lang="nl-NL" dirty="0"/>
              <a:t> </a:t>
            </a:r>
            <a:r>
              <a:rPr lang="nl-NL" dirty="0" err="1"/>
              <a:t>minihilis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</a:t>
            </a:r>
            <a:r>
              <a:rPr lang="nl-NL" dirty="0" err="1"/>
              <a:t>milit</a:t>
            </a:r>
            <a:r>
              <a:rPr lang="nl-NL" dirty="0"/>
              <a:t> es </a:t>
            </a:r>
            <a:r>
              <a:rPr lang="nl-NL" dirty="0" err="1"/>
              <a:t>sum</a:t>
            </a:r>
            <a:r>
              <a:rPr lang="nl-NL" dirty="0"/>
              <a:t> </a:t>
            </a:r>
            <a:r>
              <a:rPr lang="nl-NL" dirty="0" err="1"/>
              <a:t>eicatet</a:t>
            </a:r>
            <a:r>
              <a:rPr lang="nl-NL" dirty="0"/>
              <a:t> ad mi, </a:t>
            </a:r>
            <a:r>
              <a:rPr lang="nl-NL" dirty="0" err="1"/>
              <a:t>unt</a:t>
            </a:r>
            <a:r>
              <a:rPr lang="nl-NL" dirty="0"/>
              <a:t> </a:t>
            </a:r>
            <a:r>
              <a:rPr lang="nl-NL" dirty="0" err="1"/>
              <a:t>qui</a:t>
            </a:r>
            <a:r>
              <a:rPr lang="nl-NL" dirty="0"/>
              <a:t> </a:t>
            </a:r>
            <a:r>
              <a:rPr lang="nl-NL" dirty="0" err="1"/>
              <a:t>dionseq</a:t>
            </a:r>
            <a:r>
              <a:rPr lang="nl-NL" dirty="0"/>
              <a:t> </a:t>
            </a:r>
            <a:r>
              <a:rPr lang="nl-NL" dirty="0" err="1"/>
              <a:t>uatusae</a:t>
            </a:r>
            <a:r>
              <a:rPr lang="nl-NL" dirty="0"/>
              <a:t> </a:t>
            </a:r>
            <a:r>
              <a:rPr lang="nl-NL" dirty="0" err="1"/>
              <a:t>verferf</a:t>
            </a:r>
            <a:r>
              <a:rPr lang="nl-NL" dirty="0"/>
              <a:t> </a:t>
            </a:r>
            <a:r>
              <a:rPr lang="nl-NL" dirty="0" err="1"/>
              <a:t>erumquunt</a:t>
            </a:r>
            <a:r>
              <a:rPr lang="nl-NL" dirty="0"/>
              <a:t>. &lt;Max. 40 woorden&gt; </a:t>
            </a:r>
          </a:p>
        </p:txBody>
      </p:sp>
    </p:spTree>
    <p:extLst>
      <p:ext uri="{BB962C8B-B14F-4D97-AF65-F5344CB8AC3E}">
        <p14:creationId xmlns:p14="http://schemas.microsoft.com/office/powerpoint/2010/main" val="1400617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 | ZÜ | Text/Aufz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7" hasCustomPrompt="1"/>
          </p:nvPr>
        </p:nvSpPr>
        <p:spPr>
          <a:xfrm>
            <a:off x="324000" y="1124744"/>
            <a:ext cx="8427398" cy="288032"/>
          </a:xfrm>
        </p:spPr>
        <p:txBody>
          <a:bodyPr lIns="90000"/>
          <a:lstStyle>
            <a:lvl1pPr marL="0" indent="0">
              <a:spcAft>
                <a:spcPts val="1200"/>
              </a:spcAft>
              <a:buClr>
                <a:srgbClr val="CBB98A"/>
              </a:buClr>
              <a:buNone/>
              <a:defRPr b="0">
                <a:solidFill>
                  <a:schemeClr val="accent3"/>
                </a:solidFill>
              </a:defRPr>
            </a:lvl1pPr>
            <a:lvl2pPr>
              <a:spcAft>
                <a:spcPts val="1200"/>
              </a:spcAft>
              <a:buClr>
                <a:srgbClr val="CBB98A"/>
              </a:buClr>
              <a:defRPr/>
            </a:lvl2pPr>
            <a:lvl3pPr>
              <a:spcAft>
                <a:spcPts val="1200"/>
              </a:spcAft>
              <a:buClr>
                <a:srgbClr val="CBB98A"/>
              </a:buClr>
              <a:defRPr/>
            </a:lvl3pPr>
            <a:lvl4pPr>
              <a:spcAft>
                <a:spcPts val="1200"/>
              </a:spcAft>
              <a:buClr>
                <a:srgbClr val="CBB98A"/>
              </a:buClr>
              <a:defRPr/>
            </a:lvl4pPr>
            <a:lvl5pPr>
              <a:spcAft>
                <a:spcPts val="1200"/>
              </a:spcAft>
              <a:buClr>
                <a:srgbClr val="CBB98A"/>
              </a:buClr>
              <a:defRPr/>
            </a:lvl5pPr>
          </a:lstStyle>
          <a:p>
            <a:pPr lvl="0"/>
            <a:r>
              <a:rPr lang="de-DE" dirty="0"/>
              <a:t>Zwischenüberschrift bearbeiten</a:t>
            </a:r>
          </a:p>
        </p:txBody>
      </p:sp>
      <p:sp>
        <p:nvSpPr>
          <p:cNvPr id="9" name="Titelplatzhalter 2"/>
          <p:cNvSpPr>
            <a:spLocks noGrp="1"/>
          </p:cNvSpPr>
          <p:nvPr>
            <p:ph type="title"/>
          </p:nvPr>
        </p:nvSpPr>
        <p:spPr>
          <a:xfrm>
            <a:off x="108000" y="332656"/>
            <a:ext cx="8424936" cy="490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500"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1" name="Rectangle 8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323528" y="1514224"/>
            <a:ext cx="8424936" cy="5011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648859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Ü | Text/Aufz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323528" y="1124744"/>
            <a:ext cx="8424936" cy="5011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9" name="Titelplatzhalter 2"/>
          <p:cNvSpPr>
            <a:spLocks noGrp="1"/>
          </p:cNvSpPr>
          <p:nvPr>
            <p:ph type="title"/>
          </p:nvPr>
        </p:nvSpPr>
        <p:spPr>
          <a:xfrm>
            <a:off x="108000" y="332656"/>
            <a:ext cx="8424936" cy="490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500"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97719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 | freie Gestal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platzhalter 2"/>
          <p:cNvSpPr>
            <a:spLocks noGrp="1"/>
          </p:cNvSpPr>
          <p:nvPr>
            <p:ph type="title"/>
          </p:nvPr>
        </p:nvSpPr>
        <p:spPr>
          <a:xfrm>
            <a:off x="108000" y="331200"/>
            <a:ext cx="8424936" cy="490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500"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17874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 | Text/Aufz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323528" y="1124744"/>
            <a:ext cx="8424936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9" name="Titelplatzhalter 2"/>
          <p:cNvSpPr>
            <a:spLocks noGrp="1"/>
          </p:cNvSpPr>
          <p:nvPr>
            <p:ph type="title"/>
          </p:nvPr>
        </p:nvSpPr>
        <p:spPr>
          <a:xfrm>
            <a:off x="107504" y="332656"/>
            <a:ext cx="8964488" cy="490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731943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Ü | Text/Aufz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323528" y="1124744"/>
            <a:ext cx="8424936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9" name="Titelplatzhalter 2"/>
          <p:cNvSpPr>
            <a:spLocks noGrp="1"/>
          </p:cNvSpPr>
          <p:nvPr>
            <p:ph type="title"/>
          </p:nvPr>
        </p:nvSpPr>
        <p:spPr>
          <a:xfrm>
            <a:off x="107504" y="332656"/>
            <a:ext cx="8964488" cy="490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934271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 |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platzhalter 2"/>
          <p:cNvSpPr>
            <a:spLocks noGrp="1"/>
          </p:cNvSpPr>
          <p:nvPr>
            <p:ph type="title"/>
          </p:nvPr>
        </p:nvSpPr>
        <p:spPr>
          <a:xfrm>
            <a:off x="107504" y="332656"/>
            <a:ext cx="8964488" cy="490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1" name="Rectangle 8"/>
          <p:cNvSpPr>
            <a:spLocks noGrp="1" noChangeArrowheads="1"/>
          </p:cNvSpPr>
          <p:nvPr>
            <p:ph idx="1"/>
          </p:nvPr>
        </p:nvSpPr>
        <p:spPr bwMode="auto">
          <a:xfrm>
            <a:off x="323528" y="1124744"/>
            <a:ext cx="8424936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000" tIns="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954258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 | freie Gestal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platzhalter 2"/>
          <p:cNvSpPr>
            <a:spLocks noGrp="1"/>
          </p:cNvSpPr>
          <p:nvPr>
            <p:ph type="title"/>
          </p:nvPr>
        </p:nvSpPr>
        <p:spPr>
          <a:xfrm>
            <a:off x="107504" y="332656"/>
            <a:ext cx="9036496" cy="490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3833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iederu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 bwMode="auto">
          <a:xfrm>
            <a:off x="0" y="332656"/>
            <a:ext cx="9144000" cy="6525344"/>
          </a:xfrm>
          <a:prstGeom prst="rect">
            <a:avLst/>
          </a:prstGeom>
          <a:solidFill>
            <a:srgbClr val="327A86">
              <a:alpha val="5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2000" err="1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Rechteck 23"/>
          <p:cNvSpPr/>
          <p:nvPr userDrawn="1"/>
        </p:nvSpPr>
        <p:spPr bwMode="auto">
          <a:xfrm>
            <a:off x="0" y="1268760"/>
            <a:ext cx="899592" cy="5589239"/>
          </a:xfrm>
          <a:prstGeom prst="rect">
            <a:avLst/>
          </a:prstGeom>
          <a:solidFill>
            <a:srgbClr val="D6E4E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/>
            <a:endParaRPr lang="en-GB" sz="2000" err="1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Titelplatzhalter 2"/>
          <p:cNvSpPr>
            <a:spLocks noGrp="1"/>
          </p:cNvSpPr>
          <p:nvPr>
            <p:ph type="title" hasCustomPrompt="1"/>
          </p:nvPr>
        </p:nvSpPr>
        <p:spPr>
          <a:xfrm>
            <a:off x="323528" y="417587"/>
            <a:ext cx="8424936" cy="4908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Gliederung</a:t>
            </a:r>
          </a:p>
        </p:txBody>
      </p:sp>
      <p:sp>
        <p:nvSpPr>
          <p:cNvPr id="33" name="Rectangle 8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395536" y="1340768"/>
            <a:ext cx="842493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000" tIns="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ts val="3600"/>
              </a:lnSpc>
              <a:spcBef>
                <a:spcPts val="576"/>
              </a:spcBef>
              <a:spcAft>
                <a:spcPts val="6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>
                <a:tab pos="622300" algn="l"/>
              </a:tabLst>
              <a:defRPr sz="2500" b="1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514350" marR="0" lvl="0" indent="-514350" algn="l" defTabSz="914400" rtl="0" eaLnBrk="1" fontAlgn="base" latinLnBrk="0" hangingPunct="1">
              <a:lnSpc>
                <a:spcPts val="3600"/>
              </a:lnSpc>
              <a:spcBef>
                <a:spcPts val="576"/>
              </a:spcBef>
              <a:spcAft>
                <a:spcPts val="600"/>
              </a:spcAft>
              <a:buClr>
                <a:srgbClr val="327A86"/>
              </a:buClr>
              <a:buSzTx/>
              <a:buFont typeface="Wingdings" charset="2"/>
              <a:buAutoNum type="arabicPeriod"/>
              <a:tabLst>
                <a:tab pos="622300" algn="l"/>
              </a:tabLst>
              <a:defRPr/>
            </a:pPr>
            <a:r>
              <a:rPr lang="de-DE" dirty="0"/>
              <a:t>Kapitel</a:t>
            </a:r>
          </a:p>
          <a:p>
            <a:pPr marL="514350" marR="0" lvl="0" indent="-514350" algn="l" defTabSz="914400" rtl="0" eaLnBrk="1" fontAlgn="base" latinLnBrk="0" hangingPunct="1">
              <a:lnSpc>
                <a:spcPts val="3600"/>
              </a:lnSpc>
              <a:spcBef>
                <a:spcPts val="576"/>
              </a:spcBef>
              <a:spcAft>
                <a:spcPts val="600"/>
              </a:spcAft>
              <a:buClr>
                <a:srgbClr val="327A86"/>
              </a:buClr>
              <a:buSzTx/>
              <a:buFont typeface="Wingdings" charset="2"/>
              <a:buAutoNum type="arabicPeriod"/>
              <a:tabLst>
                <a:tab pos="622300" algn="l"/>
              </a:tabLst>
              <a:defRPr/>
            </a:pPr>
            <a:r>
              <a:rPr lang="de-DE" dirty="0"/>
              <a:t>Kapitel</a:t>
            </a:r>
          </a:p>
          <a:p>
            <a:pPr marL="514350" marR="0" lvl="0" indent="-514350" algn="l" defTabSz="914400" rtl="0" eaLnBrk="1" fontAlgn="base" latinLnBrk="0" hangingPunct="1">
              <a:lnSpc>
                <a:spcPts val="3600"/>
              </a:lnSpc>
              <a:spcBef>
                <a:spcPts val="576"/>
              </a:spcBef>
              <a:spcAft>
                <a:spcPts val="600"/>
              </a:spcAft>
              <a:buClr>
                <a:srgbClr val="327A86"/>
              </a:buClr>
              <a:buSzTx/>
              <a:buFont typeface="Wingdings" charset="2"/>
              <a:buAutoNum type="arabicPeriod"/>
              <a:tabLst>
                <a:tab pos="622300" algn="l"/>
              </a:tabLst>
              <a:defRPr/>
            </a:pPr>
            <a:r>
              <a:rPr lang="de-DE" dirty="0"/>
              <a:t>Kapitel</a:t>
            </a:r>
          </a:p>
          <a:p>
            <a:pPr marL="514350" marR="0" lvl="0" indent="-514350" algn="l" defTabSz="914400" rtl="0" eaLnBrk="1" fontAlgn="base" latinLnBrk="0" hangingPunct="1">
              <a:lnSpc>
                <a:spcPts val="3600"/>
              </a:lnSpc>
              <a:spcBef>
                <a:spcPts val="576"/>
              </a:spcBef>
              <a:spcAft>
                <a:spcPts val="600"/>
              </a:spcAft>
              <a:buClr>
                <a:srgbClr val="327A86"/>
              </a:buClr>
              <a:buSzTx/>
              <a:buFont typeface="Wingdings" charset="2"/>
              <a:buAutoNum type="arabicPeriod"/>
              <a:tabLst>
                <a:tab pos="622300" algn="l"/>
              </a:tabLst>
              <a:defRPr/>
            </a:pPr>
            <a:r>
              <a:rPr lang="de-DE" dirty="0"/>
              <a:t>Kapitel</a:t>
            </a:r>
          </a:p>
          <a:p>
            <a:pPr marL="514350" marR="0" lvl="0" indent="-514350" algn="l" defTabSz="914400" rtl="0" eaLnBrk="1" fontAlgn="base" latinLnBrk="0" hangingPunct="1">
              <a:lnSpc>
                <a:spcPts val="3600"/>
              </a:lnSpc>
              <a:spcBef>
                <a:spcPts val="576"/>
              </a:spcBef>
              <a:spcAft>
                <a:spcPts val="600"/>
              </a:spcAft>
              <a:buClr>
                <a:srgbClr val="327A86"/>
              </a:buClr>
              <a:buSzTx/>
              <a:buFont typeface="Wingdings" charset="2"/>
              <a:buAutoNum type="arabicPeriod"/>
              <a:tabLst>
                <a:tab pos="622300" algn="l"/>
              </a:tabLst>
              <a:defRPr/>
            </a:pPr>
            <a:r>
              <a:rPr lang="de-DE" dirty="0"/>
              <a:t>Kapitel</a:t>
            </a:r>
          </a:p>
        </p:txBody>
      </p:sp>
    </p:spTree>
    <p:extLst>
      <p:ext uri="{BB962C8B-B14F-4D97-AF65-F5344CB8AC3E}">
        <p14:creationId xmlns:p14="http://schemas.microsoft.com/office/powerpoint/2010/main" val="14300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Ü | ZÜ | Text/Aufz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7" hasCustomPrompt="1"/>
          </p:nvPr>
        </p:nvSpPr>
        <p:spPr>
          <a:xfrm>
            <a:off x="324000" y="1124744"/>
            <a:ext cx="8427398" cy="288032"/>
          </a:xfrm>
        </p:spPr>
        <p:txBody>
          <a:bodyPr lIns="90000"/>
          <a:lstStyle>
            <a:lvl1pPr marL="0" indent="0">
              <a:spcAft>
                <a:spcPts val="1200"/>
              </a:spcAft>
              <a:buClr>
                <a:srgbClr val="CBB98A"/>
              </a:buClr>
              <a:buNone/>
              <a:defRPr b="0">
                <a:solidFill>
                  <a:srgbClr val="327A86"/>
                </a:solidFill>
              </a:defRPr>
            </a:lvl1pPr>
            <a:lvl2pPr>
              <a:spcAft>
                <a:spcPts val="1200"/>
              </a:spcAft>
              <a:buClr>
                <a:srgbClr val="CBB98A"/>
              </a:buClr>
              <a:defRPr/>
            </a:lvl2pPr>
            <a:lvl3pPr>
              <a:spcAft>
                <a:spcPts val="1200"/>
              </a:spcAft>
              <a:buClr>
                <a:srgbClr val="CBB98A"/>
              </a:buClr>
              <a:defRPr/>
            </a:lvl3pPr>
            <a:lvl4pPr>
              <a:spcAft>
                <a:spcPts val="1200"/>
              </a:spcAft>
              <a:buClr>
                <a:srgbClr val="CBB98A"/>
              </a:buClr>
              <a:defRPr/>
            </a:lvl4pPr>
            <a:lvl5pPr>
              <a:spcAft>
                <a:spcPts val="1200"/>
              </a:spcAft>
              <a:buClr>
                <a:srgbClr val="CBB98A"/>
              </a:buClr>
              <a:defRPr/>
            </a:lvl5pPr>
          </a:lstStyle>
          <a:p>
            <a:pPr lvl="0"/>
            <a:r>
              <a:rPr lang="de-DE" dirty="0"/>
              <a:t>Zwischenüberschrift bearbeiten</a:t>
            </a:r>
          </a:p>
        </p:txBody>
      </p:sp>
      <p:sp>
        <p:nvSpPr>
          <p:cNvPr id="9" name="Titelplatzhalter 2"/>
          <p:cNvSpPr>
            <a:spLocks noGrp="1"/>
          </p:cNvSpPr>
          <p:nvPr>
            <p:ph type="title"/>
          </p:nvPr>
        </p:nvSpPr>
        <p:spPr>
          <a:xfrm>
            <a:off x="108000" y="331200"/>
            <a:ext cx="8424936" cy="4908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b="1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1" name="Rectangle 8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323528" y="1514224"/>
            <a:ext cx="8424936" cy="5011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719700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>
            <a:spLocks noChangeArrowheads="1"/>
          </p:cNvSpPr>
          <p:nvPr userDrawn="1"/>
        </p:nvSpPr>
        <p:spPr bwMode="auto">
          <a:xfrm>
            <a:off x="0" y="0"/>
            <a:ext cx="9144000" cy="548680"/>
          </a:xfrm>
          <a:prstGeom prst="rect">
            <a:avLst/>
          </a:prstGeom>
          <a:solidFill>
            <a:srgbClr val="327A8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 b="0" i="0">
              <a:solidFill>
                <a:prstClr val="black"/>
              </a:solidFill>
              <a:latin typeface="Calibri Normal" charset="0"/>
            </a:endParaRPr>
          </a:p>
        </p:txBody>
      </p:sp>
      <p:sp>
        <p:nvSpPr>
          <p:cNvPr id="12" name="Rectangle 19"/>
          <p:cNvSpPr>
            <a:spLocks noChangeArrowheads="1"/>
          </p:cNvSpPr>
          <p:nvPr userDrawn="1"/>
        </p:nvSpPr>
        <p:spPr bwMode="auto">
          <a:xfrm>
            <a:off x="0" y="3789035"/>
            <a:ext cx="6876256" cy="2880325"/>
          </a:xfrm>
          <a:prstGeom prst="rect">
            <a:avLst/>
          </a:prstGeom>
          <a:solidFill>
            <a:srgbClr val="327A8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 b="0" i="0">
              <a:solidFill>
                <a:prstClr val="black"/>
              </a:solidFill>
              <a:latin typeface="Calibri Normal" charset="0"/>
            </a:endParaRP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7092281" y="3787878"/>
            <a:ext cx="2051719" cy="2881482"/>
          </a:xfrm>
          <a:prstGeom prst="rect">
            <a:avLst/>
          </a:prstGeom>
          <a:solidFill>
            <a:srgbClr val="CBB98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DE" b="0" i="0">
              <a:solidFill>
                <a:prstClr val="black"/>
              </a:solidFill>
              <a:latin typeface="Calibri Normal" charset="0"/>
            </a:endParaRPr>
          </a:p>
        </p:txBody>
      </p:sp>
      <p:pic>
        <p:nvPicPr>
          <p:cNvPr id="2" name="Bild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70" y="-99392"/>
            <a:ext cx="3306824" cy="760076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 userDrawn="1">
            <p:ph type="ctrTitle" hasCustomPrompt="1"/>
          </p:nvPr>
        </p:nvSpPr>
        <p:spPr>
          <a:xfrm>
            <a:off x="633963" y="3861048"/>
            <a:ext cx="5882253" cy="1143000"/>
          </a:xfrm>
          <a:prstGeom prst="rect">
            <a:avLst/>
          </a:prstGeom>
        </p:spPr>
        <p:txBody>
          <a:bodyPr tIns="108000" bIns="108000"/>
          <a:lstStyle>
            <a:lvl1pPr marL="0" indent="0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Subtitel</a:t>
            </a:r>
            <a:endParaRPr lang="de-DE" dirty="0"/>
          </a:p>
        </p:txBody>
      </p:sp>
      <p:sp>
        <p:nvSpPr>
          <p:cNvPr id="3075" name="Rectangle 3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619472" y="5060776"/>
            <a:ext cx="5896744" cy="1320552"/>
          </a:xfrm>
        </p:spPr>
        <p:txBody>
          <a:bodyPr lIns="108000" tIns="108000" bIns="108000"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6" name="Bildplatzhalter 5"/>
          <p:cNvSpPr>
            <a:spLocks noGrp="1"/>
          </p:cNvSpPr>
          <p:nvPr userDrawn="1">
            <p:ph type="pic" sz="quarter" idx="10"/>
          </p:nvPr>
        </p:nvSpPr>
        <p:spPr>
          <a:xfrm>
            <a:off x="0" y="765175"/>
            <a:ext cx="9144000" cy="2807841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9028" y="6264675"/>
            <a:ext cx="771810" cy="27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6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>
            <a:spLocks noChangeArrowheads="1"/>
          </p:cNvSpPr>
          <p:nvPr userDrawn="1"/>
        </p:nvSpPr>
        <p:spPr bwMode="auto">
          <a:xfrm>
            <a:off x="0" y="0"/>
            <a:ext cx="9144000" cy="548680"/>
          </a:xfrm>
          <a:prstGeom prst="rect">
            <a:avLst/>
          </a:prstGeom>
          <a:solidFill>
            <a:srgbClr val="327A8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 b="0" i="0">
              <a:solidFill>
                <a:prstClr val="black"/>
              </a:solidFill>
              <a:latin typeface="Calibri Normal" charset="0"/>
            </a:endParaRPr>
          </a:p>
        </p:txBody>
      </p:sp>
      <p:sp>
        <p:nvSpPr>
          <p:cNvPr id="12" name="Rectangle 19"/>
          <p:cNvSpPr>
            <a:spLocks noChangeArrowheads="1"/>
          </p:cNvSpPr>
          <p:nvPr userDrawn="1"/>
        </p:nvSpPr>
        <p:spPr bwMode="auto">
          <a:xfrm>
            <a:off x="0" y="3789035"/>
            <a:ext cx="6876256" cy="2880325"/>
          </a:xfrm>
          <a:prstGeom prst="rect">
            <a:avLst/>
          </a:prstGeom>
          <a:solidFill>
            <a:srgbClr val="327A8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 b="0" i="0">
              <a:solidFill>
                <a:prstClr val="black"/>
              </a:solidFill>
              <a:latin typeface="Calibri Normal" charset="0"/>
            </a:endParaRP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7092281" y="3789035"/>
            <a:ext cx="2051719" cy="2880325"/>
          </a:xfrm>
          <a:prstGeom prst="rect">
            <a:avLst/>
          </a:prstGeom>
          <a:solidFill>
            <a:srgbClr val="CBB98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DE" b="0" i="0">
              <a:solidFill>
                <a:prstClr val="black"/>
              </a:solidFill>
              <a:latin typeface="Calibri Normal" charset="0"/>
            </a:endParaRPr>
          </a:p>
        </p:txBody>
      </p:sp>
      <p:pic>
        <p:nvPicPr>
          <p:cNvPr id="2" name="Bild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62" y="-99392"/>
            <a:ext cx="3306824" cy="760076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 userDrawn="1">
            <p:ph type="ctrTitle" hasCustomPrompt="1"/>
          </p:nvPr>
        </p:nvSpPr>
        <p:spPr>
          <a:xfrm>
            <a:off x="633963" y="3861048"/>
            <a:ext cx="5882253" cy="1143000"/>
          </a:xfrm>
          <a:prstGeom prst="rect">
            <a:avLst/>
          </a:prstGeom>
        </p:spPr>
        <p:txBody>
          <a:bodyPr tIns="108000" bIns="108000"/>
          <a:lstStyle>
            <a:lvl1pPr marL="0" indent="0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Subtitel</a:t>
            </a:r>
            <a:endParaRPr lang="de-DE" dirty="0"/>
          </a:p>
        </p:txBody>
      </p:sp>
      <p:sp>
        <p:nvSpPr>
          <p:cNvPr id="3075" name="Rectangle 3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619472" y="5060776"/>
            <a:ext cx="5896744" cy="1320552"/>
          </a:xfrm>
        </p:spPr>
        <p:txBody>
          <a:bodyPr lIns="108000" tIns="108000" bIns="108000"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3" name="Rectangle 2"/>
          <p:cNvSpPr txBox="1">
            <a:spLocks noChangeArrowheads="1"/>
          </p:cNvSpPr>
          <p:nvPr userDrawn="1"/>
        </p:nvSpPr>
        <p:spPr>
          <a:xfrm>
            <a:off x="633442" y="1137283"/>
            <a:ext cx="7898998" cy="1143000"/>
          </a:xfrm>
          <a:prstGeom prst="rect">
            <a:avLst/>
          </a:prstGeom>
        </p:spPr>
        <p:txBody>
          <a:bodyPr vert="horz" lIns="91440" tIns="108000" rIns="91440" bIns="108000" rtlCol="0" anchor="ctr">
            <a:noAutofit/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defRPr sz="2800" b="0" baseline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de-DE" sz="3600" b="1" kern="0">
                <a:solidFill>
                  <a:srgbClr val="327A86"/>
                </a:solidFill>
                <a:ea typeface="ＭＳ Ｐゴシック"/>
              </a:rPr>
              <a:t>Titel ohne Bild</a:t>
            </a:r>
          </a:p>
        </p:txBody>
      </p:sp>
      <p:pic>
        <p:nvPicPr>
          <p:cNvPr id="26" name="Grafik 2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9028" y="6264675"/>
            <a:ext cx="771810" cy="278358"/>
          </a:xfrm>
          <a:prstGeom prst="rect">
            <a:avLst/>
          </a:prstGeom>
        </p:spPr>
      </p:pic>
      <p:grpSp>
        <p:nvGrpSpPr>
          <p:cNvPr id="27" name="Gruppieren 26"/>
          <p:cNvGrpSpPr/>
          <p:nvPr userDrawn="1"/>
        </p:nvGrpSpPr>
        <p:grpSpPr>
          <a:xfrm>
            <a:off x="7105927" y="4004785"/>
            <a:ext cx="2038073" cy="558237"/>
            <a:chOff x="7105927" y="5823091"/>
            <a:chExt cx="2038073" cy="558237"/>
          </a:xfrm>
        </p:grpSpPr>
        <p:sp>
          <p:nvSpPr>
            <p:cNvPr id="28" name="Textfeld 27"/>
            <p:cNvSpPr txBox="1"/>
            <p:nvPr userDrawn="1"/>
          </p:nvSpPr>
          <p:spPr>
            <a:xfrm>
              <a:off x="7105927" y="5823091"/>
              <a:ext cx="89959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850">
                  <a:solidFill>
                    <a:prstClr val="black"/>
                  </a:solidFill>
                  <a:latin typeface="Calibri" panose="020F0502020204030204" pitchFamily="34" charset="0"/>
                </a:rPr>
                <a:t>Initiiert durch</a:t>
              </a:r>
            </a:p>
          </p:txBody>
        </p:sp>
        <p:grpSp>
          <p:nvGrpSpPr>
            <p:cNvPr id="29" name="Gruppieren 28"/>
            <p:cNvGrpSpPr/>
            <p:nvPr userDrawn="1"/>
          </p:nvGrpSpPr>
          <p:grpSpPr>
            <a:xfrm>
              <a:off x="7308304" y="6067571"/>
              <a:ext cx="1835696" cy="313757"/>
              <a:chOff x="7308304" y="5923555"/>
              <a:chExt cx="1835696" cy="313757"/>
            </a:xfrm>
          </p:grpSpPr>
          <p:sp>
            <p:nvSpPr>
              <p:cNvPr id="30" name="Rechteck 29"/>
              <p:cNvSpPr/>
              <p:nvPr userDrawn="1"/>
            </p:nvSpPr>
            <p:spPr bwMode="auto">
              <a:xfrm>
                <a:off x="7308304" y="5923555"/>
                <a:ext cx="1835696" cy="313757"/>
              </a:xfrm>
              <a:prstGeom prst="rect">
                <a:avLst/>
              </a:prstGeom>
              <a:solidFill>
                <a:schemeClr val="accent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glow" dir="t"/>
              </a:scene3d>
              <a:sp3d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de-DE" sz="2000" err="1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31" name="Grafik 6"/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36774" y="5923555"/>
                <a:ext cx="1762676" cy="3137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3869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 userDrawn="1"/>
        </p:nvSpPr>
        <p:spPr bwMode="auto">
          <a:xfrm>
            <a:off x="7092281" y="3787878"/>
            <a:ext cx="2051719" cy="2881482"/>
          </a:xfrm>
          <a:prstGeom prst="rect">
            <a:avLst/>
          </a:prstGeom>
          <a:solidFill>
            <a:srgbClr val="CBB98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DE" b="0" i="0">
              <a:solidFill>
                <a:prstClr val="black"/>
              </a:solidFill>
              <a:latin typeface="Calibri Normal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 userDrawn="1"/>
        </p:nvSpPr>
        <p:spPr bwMode="auto">
          <a:xfrm>
            <a:off x="0" y="0"/>
            <a:ext cx="9144000" cy="548680"/>
          </a:xfrm>
          <a:prstGeom prst="rect">
            <a:avLst/>
          </a:prstGeom>
          <a:solidFill>
            <a:srgbClr val="327A8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 b="0" i="0">
              <a:solidFill>
                <a:prstClr val="black"/>
              </a:solidFill>
              <a:latin typeface="Calibri Normal" charset="0"/>
            </a:endParaRP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0" y="3787878"/>
            <a:ext cx="6876256" cy="2881481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23528" y="1414872"/>
            <a:ext cx="7681991" cy="501960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Vielen Dank für Ihre Aufmerksamkeit!</a:t>
            </a:r>
          </a:p>
        </p:txBody>
      </p:sp>
      <p:sp>
        <p:nvSpPr>
          <p:cNvPr id="15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947156" y="2094760"/>
            <a:ext cx="3510136" cy="501960"/>
          </a:xfrm>
        </p:spPr>
        <p:txBody>
          <a:bodyPr/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Fragen &amp; Diskussion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9028" y="6264675"/>
            <a:ext cx="771810" cy="278358"/>
          </a:xfrm>
          <a:prstGeom prst="rect">
            <a:avLst/>
          </a:prstGeom>
        </p:spPr>
      </p:pic>
      <p:grpSp>
        <p:nvGrpSpPr>
          <p:cNvPr id="14" name="Gruppieren 13"/>
          <p:cNvGrpSpPr/>
          <p:nvPr userDrawn="1"/>
        </p:nvGrpSpPr>
        <p:grpSpPr>
          <a:xfrm>
            <a:off x="7105927" y="4004785"/>
            <a:ext cx="2038073" cy="558237"/>
            <a:chOff x="7105927" y="5823091"/>
            <a:chExt cx="2038073" cy="558237"/>
          </a:xfrm>
        </p:grpSpPr>
        <p:sp>
          <p:nvSpPr>
            <p:cNvPr id="17" name="Textfeld 16"/>
            <p:cNvSpPr txBox="1"/>
            <p:nvPr userDrawn="1"/>
          </p:nvSpPr>
          <p:spPr>
            <a:xfrm>
              <a:off x="7105927" y="5823091"/>
              <a:ext cx="89959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850">
                  <a:solidFill>
                    <a:prstClr val="black"/>
                  </a:solidFill>
                  <a:latin typeface="Calibri" panose="020F0502020204030204" pitchFamily="34" charset="0"/>
                </a:rPr>
                <a:t>Initiiert durch</a:t>
              </a:r>
            </a:p>
          </p:txBody>
        </p:sp>
        <p:grpSp>
          <p:nvGrpSpPr>
            <p:cNvPr id="19" name="Gruppieren 18"/>
            <p:cNvGrpSpPr/>
            <p:nvPr userDrawn="1"/>
          </p:nvGrpSpPr>
          <p:grpSpPr>
            <a:xfrm>
              <a:off x="7308304" y="6067571"/>
              <a:ext cx="1835696" cy="313757"/>
              <a:chOff x="7308304" y="5923555"/>
              <a:chExt cx="1835696" cy="313757"/>
            </a:xfrm>
          </p:grpSpPr>
          <p:sp>
            <p:nvSpPr>
              <p:cNvPr id="20" name="Rechteck 19"/>
              <p:cNvSpPr/>
              <p:nvPr userDrawn="1"/>
            </p:nvSpPr>
            <p:spPr bwMode="auto">
              <a:xfrm>
                <a:off x="7308304" y="5923555"/>
                <a:ext cx="1835696" cy="313757"/>
              </a:xfrm>
              <a:prstGeom prst="rect">
                <a:avLst/>
              </a:prstGeom>
              <a:solidFill>
                <a:schemeClr val="accent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glow" dir="t"/>
              </a:scene3d>
              <a:sp3d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de-DE" sz="2000" err="1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21" name="Grafik 6"/>
              <p:cNvPicPr>
                <a:picLocks noChangeAspect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36774" y="5923555"/>
                <a:ext cx="1762676" cy="313757"/>
              </a:xfrm>
              <a:prstGeom prst="rect">
                <a:avLst/>
              </a:prstGeom>
            </p:spPr>
          </p:pic>
        </p:grpSp>
      </p:grpSp>
      <p:pic>
        <p:nvPicPr>
          <p:cNvPr id="22" name="Bild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70" y="-99392"/>
            <a:ext cx="3306824" cy="76007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FAFAD2A-70FA-8A47-8CEE-C7A126AFA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80040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solidFill>
            <a:srgbClr val="327A8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 b="0" i="0">
              <a:latin typeface="Calibri Normal" charset="0"/>
            </a:endParaRP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4000" y="1124744"/>
            <a:ext cx="8424936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4"/>
            <a:endParaRPr lang="de-DE" dirty="0"/>
          </a:p>
        </p:txBody>
      </p:sp>
      <p:pic>
        <p:nvPicPr>
          <p:cNvPr id="13" name="Bild 12" descr="Logo_DZLM_neg_W_10cm.eps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2817" b="-3558"/>
          <a:stretch/>
        </p:blipFill>
        <p:spPr>
          <a:xfrm>
            <a:off x="205639" y="77051"/>
            <a:ext cx="720080" cy="189207"/>
          </a:xfrm>
          <a:prstGeom prst="rect">
            <a:avLst/>
          </a:prstGeom>
        </p:spPr>
      </p:pic>
      <p:sp>
        <p:nvSpPr>
          <p:cNvPr id="3" name="Titelplatzhalter 2"/>
          <p:cNvSpPr>
            <a:spLocks noGrp="1"/>
          </p:cNvSpPr>
          <p:nvPr>
            <p:ph type="title"/>
          </p:nvPr>
        </p:nvSpPr>
        <p:spPr>
          <a:xfrm>
            <a:off x="107504" y="331200"/>
            <a:ext cx="8424936" cy="490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199197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9" r:id="rId10"/>
    <p:sldLayoutId id="2147483750" r:id="rId11"/>
    <p:sldLayoutId id="2147483751" r:id="rId12"/>
    <p:sldLayoutId id="2147483753" r:id="rId13"/>
    <p:sldLayoutId id="2147483754" r:id="rId14"/>
    <p:sldLayoutId id="2147483755" r:id="rId15"/>
    <p:sldLayoutId id="2147483756" r:id="rId16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rgbClr val="327A86"/>
          </a:solidFill>
          <a:latin typeface="Calibri"/>
          <a:ea typeface="+mj-ea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000" indent="-342900" algn="l" rtl="0" eaLnBrk="1" fontAlgn="base" hangingPunct="1">
        <a:lnSpc>
          <a:spcPct val="100000"/>
        </a:lnSpc>
        <a:spcBef>
          <a:spcPts val="576"/>
        </a:spcBef>
        <a:spcAft>
          <a:spcPts val="600"/>
        </a:spcAft>
        <a:buClr>
          <a:srgbClr val="327A86"/>
        </a:buClr>
        <a:buFont typeface="Wingdings" charset="2"/>
        <a:buChar char="§"/>
        <a:defRPr sz="20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lnSpc>
          <a:spcPct val="100000"/>
        </a:lnSpc>
        <a:spcBef>
          <a:spcPct val="20000"/>
        </a:spcBef>
        <a:spcAft>
          <a:spcPts val="600"/>
        </a:spcAft>
        <a:buClr>
          <a:srgbClr val="737373"/>
        </a:buClr>
        <a:buFont typeface="Wingdings" charset="2"/>
        <a:buChar char="§"/>
        <a:defRPr sz="18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lnSpc>
          <a:spcPct val="100000"/>
        </a:lnSpc>
        <a:spcBef>
          <a:spcPct val="20000"/>
        </a:spcBef>
        <a:spcAft>
          <a:spcPts val="600"/>
        </a:spcAft>
        <a:buClr>
          <a:srgbClr val="CBB98A"/>
        </a:buClr>
        <a:buFont typeface="Wingdings" charset="2"/>
        <a:buChar char="§"/>
        <a:defRPr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lnSpc>
          <a:spcPct val="100000"/>
        </a:lnSpc>
        <a:spcBef>
          <a:spcPct val="20000"/>
        </a:spcBef>
        <a:spcAft>
          <a:spcPts val="600"/>
        </a:spcAft>
        <a:buClr>
          <a:srgbClr val="CBB98A"/>
        </a:buClr>
        <a:buFont typeface="Wingdings" charset="2"/>
        <a:buChar char="§"/>
        <a:defRPr sz="18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lnSpc>
          <a:spcPct val="100000"/>
        </a:lnSpc>
        <a:spcBef>
          <a:spcPct val="20000"/>
        </a:spcBef>
        <a:spcAft>
          <a:spcPts val="600"/>
        </a:spcAft>
        <a:buClr>
          <a:srgbClr val="CBB98A"/>
        </a:buClr>
        <a:buFont typeface="Wingdings" charset="2"/>
        <a:buChar char="§"/>
        <a:defRPr sz="18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9"/>
        </a:buBlip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20"/>
        </a:buBlip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20"/>
        </a:buBlip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20"/>
        </a:buBlip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 b="0" i="0">
              <a:latin typeface="Calibri Normal" charset="0"/>
            </a:endParaRP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4000" y="980728"/>
            <a:ext cx="8424936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4"/>
            <a:endParaRPr lang="de-DE" dirty="0"/>
          </a:p>
        </p:txBody>
      </p:sp>
      <p:pic>
        <p:nvPicPr>
          <p:cNvPr id="13" name="Bild 12" descr="Logo_DZLM_neg_W_10cm.eps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2817" b="-3558"/>
          <a:stretch/>
        </p:blipFill>
        <p:spPr>
          <a:xfrm>
            <a:off x="205200" y="77051"/>
            <a:ext cx="720080" cy="189207"/>
          </a:xfrm>
          <a:prstGeom prst="rect">
            <a:avLst/>
          </a:prstGeom>
        </p:spPr>
      </p:pic>
      <p:sp>
        <p:nvSpPr>
          <p:cNvPr id="3" name="Titelplatzhalter 2"/>
          <p:cNvSpPr>
            <a:spLocks noGrp="1"/>
          </p:cNvSpPr>
          <p:nvPr>
            <p:ph type="title"/>
          </p:nvPr>
        </p:nvSpPr>
        <p:spPr>
          <a:xfrm>
            <a:off x="107504" y="332656"/>
            <a:ext cx="8424936" cy="490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Textplatzhalter 9"/>
          <p:cNvSpPr txBox="1">
            <a:spLocks/>
          </p:cNvSpPr>
          <p:nvPr userDrawn="1"/>
        </p:nvSpPr>
        <p:spPr>
          <a:xfrm>
            <a:off x="2555776" y="-52504"/>
            <a:ext cx="6552728" cy="241144"/>
          </a:xfrm>
          <a:prstGeom prst="rect">
            <a:avLst/>
          </a:prstGeom>
        </p:spPr>
        <p:txBody>
          <a:bodyPr/>
          <a:lstStyle>
            <a:lvl1pPr marL="0" indent="0" algn="r" rtl="0" eaLnBrk="1" fontAlgn="base" hangingPunct="1">
              <a:lnSpc>
                <a:spcPct val="100000"/>
              </a:lnSpc>
              <a:spcBef>
                <a:spcPts val="576"/>
              </a:spcBef>
              <a:spcAft>
                <a:spcPts val="600"/>
              </a:spcAft>
              <a:buClr>
                <a:srgbClr val="327A86"/>
              </a:buClr>
              <a:buFont typeface="Wingdings" charset="2"/>
              <a:buNone/>
              <a:defRPr sz="1800" b="1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737373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CBB98A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CBB98A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CBB98A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de-DE"/>
              <a:t>Zwischenfolien zur Struktur-Transparenz (für Fortbildende)</a:t>
            </a:r>
          </a:p>
        </p:txBody>
      </p:sp>
    </p:spTree>
    <p:extLst>
      <p:ext uri="{BB962C8B-B14F-4D97-AF65-F5344CB8AC3E}">
        <p14:creationId xmlns:p14="http://schemas.microsoft.com/office/powerpoint/2010/main" val="2422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57" r:id="rId4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accent3"/>
          </a:solidFill>
          <a:latin typeface="Calibri"/>
          <a:ea typeface="+mj-ea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000" indent="-342900" algn="l" rtl="0" eaLnBrk="1" fontAlgn="base" hangingPunct="1">
        <a:lnSpc>
          <a:spcPct val="100000"/>
        </a:lnSpc>
        <a:spcBef>
          <a:spcPts val="576"/>
        </a:spcBef>
        <a:spcAft>
          <a:spcPts val="600"/>
        </a:spcAft>
        <a:buClr>
          <a:srgbClr val="327A86"/>
        </a:buClr>
        <a:buFont typeface="Wingdings" charset="2"/>
        <a:buChar char="§"/>
        <a:defRPr sz="20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lnSpc>
          <a:spcPct val="100000"/>
        </a:lnSpc>
        <a:spcBef>
          <a:spcPct val="20000"/>
        </a:spcBef>
        <a:spcAft>
          <a:spcPts val="600"/>
        </a:spcAft>
        <a:buClr>
          <a:srgbClr val="737373"/>
        </a:buClr>
        <a:buFont typeface="Wingdings" charset="2"/>
        <a:buChar char="§"/>
        <a:defRPr sz="18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lnSpc>
          <a:spcPct val="100000"/>
        </a:lnSpc>
        <a:spcBef>
          <a:spcPct val="20000"/>
        </a:spcBef>
        <a:spcAft>
          <a:spcPts val="600"/>
        </a:spcAft>
        <a:buClr>
          <a:srgbClr val="CBB98A"/>
        </a:buClr>
        <a:buFont typeface="Wingdings" charset="2"/>
        <a:buChar char="§"/>
        <a:defRPr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lnSpc>
          <a:spcPct val="100000"/>
        </a:lnSpc>
        <a:spcBef>
          <a:spcPct val="20000"/>
        </a:spcBef>
        <a:spcAft>
          <a:spcPts val="600"/>
        </a:spcAft>
        <a:buClr>
          <a:srgbClr val="CBB98A"/>
        </a:buClr>
        <a:buFont typeface="Wingdings" charset="2"/>
        <a:buChar char="§"/>
        <a:defRPr sz="18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lnSpc>
          <a:spcPct val="100000"/>
        </a:lnSpc>
        <a:spcBef>
          <a:spcPct val="20000"/>
        </a:spcBef>
        <a:spcAft>
          <a:spcPts val="600"/>
        </a:spcAft>
        <a:buClr>
          <a:srgbClr val="CBB98A"/>
        </a:buClr>
        <a:buFont typeface="Wingdings" charset="2"/>
        <a:buChar char="§"/>
        <a:defRPr sz="18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7"/>
        </a:buBlip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8"/>
        </a:buBlip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8"/>
        </a:buBlip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8"/>
        </a:buBlip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customXml" Target="../ink/ink6.xml"/><Relationship Id="rId18" Type="http://schemas.openxmlformats.org/officeDocument/2006/relationships/image" Target="../media/image29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26.png"/><Relationship Id="rId17" Type="http://schemas.openxmlformats.org/officeDocument/2006/relationships/customXml" Target="../ink/ink8.xm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25.png"/><Relationship Id="rId4" Type="http://schemas.openxmlformats.org/officeDocument/2006/relationships/image" Target="../media/image220.png"/><Relationship Id="rId9" Type="http://schemas.openxmlformats.org/officeDocument/2006/relationships/customXml" Target="../ink/ink4.xml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>
              <a:spcBef>
                <a:spcPts val="800"/>
              </a:spcBef>
            </a:pPr>
            <a:br>
              <a:rPr lang="de-DE" sz="2400" dirty="0"/>
            </a:br>
            <a:r>
              <a:rPr lang="de-DE" sz="2400" dirty="0"/>
              <a:t>Professional </a:t>
            </a:r>
            <a:r>
              <a:rPr lang="de-DE" sz="2400" dirty="0" err="1"/>
              <a:t>development</a:t>
            </a:r>
            <a:r>
              <a:rPr lang="de-DE" sz="2400" dirty="0"/>
              <a:t> Language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tables</a:t>
            </a:r>
            <a:r>
              <a:rPr lang="de-DE" sz="2400" dirty="0"/>
              <a:t>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 err="1"/>
              <a:t>graphs</a:t>
            </a:r>
            <a:br>
              <a:rPr lang="de-DE" sz="2400" b="0" dirty="0"/>
            </a:br>
            <a:r>
              <a:rPr lang="de-DE" sz="2400" b="0" dirty="0"/>
              <a:t>Session 2 (</a:t>
            </a:r>
            <a:r>
              <a:rPr lang="de-DE" sz="2400" b="0" dirty="0" err="1"/>
              <a:t>of</a:t>
            </a:r>
            <a:r>
              <a:rPr lang="de-DE" sz="2400" b="0" dirty="0"/>
              <a:t> 3)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sz="1800" dirty="0"/>
          </a:p>
          <a:p>
            <a:r>
              <a:rPr lang="de-DE" sz="1800" dirty="0"/>
              <a:t>Utrecht University</a:t>
            </a:r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7B5724B1-1AE1-FE49-805E-1A5FCFC9B0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2A287D3-EAF8-9A44-8250-A0627D0B3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922" y="1219745"/>
            <a:ext cx="4520294" cy="181863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1962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583FFCFF-A9A2-5044-8428-DCFAA68BA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137" y="1337448"/>
            <a:ext cx="4653738" cy="1008731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z="3000" dirty="0"/>
              <a:t>Difficulties line graphs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57E98B6-07E5-4844-AEC9-A68E78E92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136" y="2448572"/>
            <a:ext cx="4653738" cy="2348580"/>
          </a:xfrm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257175" indent="-171450">
              <a:buFont typeface="Arial" panose="020B0604020202020204" pitchFamily="34" charset="0"/>
              <a:buChar char="•"/>
            </a:pPr>
            <a:r>
              <a:rPr lang="en-US" sz="2400" dirty="0"/>
              <a:t>Mathematical understanding of 'relations', patterns; etc.</a:t>
            </a:r>
          </a:p>
          <a:p>
            <a:pPr marL="257175" indent="-171450">
              <a:buFont typeface="Arial" panose="020B0604020202020204" pitchFamily="34" charset="0"/>
              <a:buChar char="•"/>
            </a:pPr>
            <a:r>
              <a:rPr lang="en-US" sz="2400" dirty="0"/>
              <a:t>'Graph as picture'</a:t>
            </a:r>
          </a:p>
          <a:p>
            <a:pPr marL="257175" indent="-171450">
              <a:buFont typeface="Arial" panose="020B0604020202020204" pitchFamily="34" charset="0"/>
              <a:buChar char="•"/>
            </a:pPr>
            <a:r>
              <a:rPr lang="en-US" sz="2400" dirty="0"/>
              <a:t>'Academic (mathematical) language of representations</a:t>
            </a:r>
          </a:p>
          <a:p>
            <a:pPr marL="257175" indent="-1714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5725"/>
            <a:r>
              <a:rPr lang="en-US" sz="2400" i="1" dirty="0"/>
              <a:t>Which of these (or related) problems do you recognize in your own teaching?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FB60B5E-9E27-134E-8631-BE02EC6C4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202546"/>
            <a:ext cx="2525816" cy="3426631"/>
          </a:xfrm>
          <a:prstGeom prst="rect">
            <a:avLst/>
          </a:prstGeom>
        </p:spPr>
      </p:pic>
      <p:pic>
        <p:nvPicPr>
          <p:cNvPr id="14" name="Tijdelijke aanduiding voor inhoud 13">
            <a:extLst>
              <a:ext uri="{FF2B5EF4-FFF2-40B4-BE49-F238E27FC236}">
                <a16:creationId xmlns:a16="http://schemas.microsoft.com/office/drawing/2014/main" id="{23B44DBA-F5E9-E743-B64B-99726F355D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7010"/>
          <a:stretch/>
        </p:blipFill>
        <p:spPr>
          <a:xfrm>
            <a:off x="6084168" y="3377844"/>
            <a:ext cx="2250323" cy="302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94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4CF303D-D6B6-3446-A49E-B5435FAA9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err="1"/>
              <a:t>Together</a:t>
            </a:r>
            <a:r>
              <a:rPr lang="nl-NL" dirty="0"/>
              <a:t> make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overview</a:t>
            </a:r>
            <a:r>
              <a:rPr lang="nl-NL" dirty="0"/>
              <a:t> of </a:t>
            </a:r>
            <a:r>
              <a:rPr lang="nl-NL" dirty="0" err="1"/>
              <a:t>words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expressions</a:t>
            </a:r>
            <a:r>
              <a:rPr lang="nl-NL" dirty="0"/>
              <a:t> </a:t>
            </a:r>
            <a:r>
              <a:rPr lang="nl-NL" dirty="0" err="1"/>
              <a:t>related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line </a:t>
            </a:r>
            <a:r>
              <a:rPr lang="nl-NL" dirty="0" err="1"/>
              <a:t>graphs</a:t>
            </a:r>
            <a:r>
              <a:rPr lang="nl-NL" dirty="0"/>
              <a:t> </a:t>
            </a:r>
            <a:r>
              <a:rPr lang="nl-NL" dirty="0" err="1"/>
              <a:t>representing</a:t>
            </a:r>
            <a:r>
              <a:rPr lang="nl-NL" dirty="0"/>
              <a:t> a </a:t>
            </a:r>
            <a:r>
              <a:rPr lang="nl-NL" dirty="0" err="1"/>
              <a:t>situation</a:t>
            </a:r>
            <a:r>
              <a:rPr lang="nl-NL" dirty="0"/>
              <a:t>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FAE54DB-22F6-2E4D-8C45-B3EDB4E3B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Language of line </a:t>
            </a:r>
            <a:r>
              <a:rPr lang="nl-NL" dirty="0" err="1"/>
              <a:t>graphs</a:t>
            </a:r>
            <a:endParaRPr lang="nl-NL" dirty="0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91B242AC-8BFB-3940-BEA3-D6384EBB520A}"/>
              </a:ext>
            </a:extLst>
          </p:cNvPr>
          <p:cNvSpPr/>
          <p:nvPr/>
        </p:nvSpPr>
        <p:spPr bwMode="auto">
          <a:xfrm>
            <a:off x="2555776" y="3398520"/>
            <a:ext cx="2232248" cy="822568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line </a:t>
            </a:r>
            <a:r>
              <a:rPr kumimoji="0" lang="nl-NL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graphs</a:t>
            </a:r>
            <a:endParaRPr kumimoji="0" lang="nl-N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grpSp>
        <p:nvGrpSpPr>
          <p:cNvPr id="22" name="Groep 21">
            <a:extLst>
              <a:ext uri="{FF2B5EF4-FFF2-40B4-BE49-F238E27FC236}">
                <a16:creationId xmlns:a16="http://schemas.microsoft.com/office/drawing/2014/main" id="{985951C1-6290-1149-B1E6-881BF35DD320}"/>
              </a:ext>
            </a:extLst>
          </p:cNvPr>
          <p:cNvGrpSpPr/>
          <p:nvPr/>
        </p:nvGrpSpPr>
        <p:grpSpPr>
          <a:xfrm>
            <a:off x="1505400" y="2241600"/>
            <a:ext cx="4261680" cy="2980440"/>
            <a:chOff x="1505400" y="2241600"/>
            <a:chExt cx="4261680" cy="298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0" name="Inkt 9">
                  <a:extLst>
                    <a:ext uri="{FF2B5EF4-FFF2-40B4-BE49-F238E27FC236}">
                      <a16:creationId xmlns:a16="http://schemas.microsoft.com/office/drawing/2014/main" id="{84FE3B6D-DA3D-2E48-A49E-6DCBA8E36BCD}"/>
                    </a:ext>
                  </a:extLst>
                </p14:cNvPr>
                <p14:cNvContentPartPr/>
                <p14:nvPr/>
              </p14:nvContentPartPr>
              <p14:xfrm>
                <a:off x="4729560" y="3044400"/>
                <a:ext cx="923400" cy="608040"/>
              </p14:xfrm>
            </p:contentPart>
          </mc:Choice>
          <mc:Fallback xmlns="">
            <p:pic>
              <p:nvPicPr>
                <p:cNvPr id="10" name="Inkt 9">
                  <a:extLst>
                    <a:ext uri="{FF2B5EF4-FFF2-40B4-BE49-F238E27FC236}">
                      <a16:creationId xmlns:a16="http://schemas.microsoft.com/office/drawing/2014/main" id="{84FE3B6D-DA3D-2E48-A49E-6DCBA8E36BCD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711920" y="3026760"/>
                  <a:ext cx="959040" cy="64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1" name="Inkt 10">
                  <a:extLst>
                    <a:ext uri="{FF2B5EF4-FFF2-40B4-BE49-F238E27FC236}">
                      <a16:creationId xmlns:a16="http://schemas.microsoft.com/office/drawing/2014/main" id="{1CB78795-B5ED-A54D-8699-881C03EADCB8}"/>
                    </a:ext>
                  </a:extLst>
                </p14:cNvPr>
                <p14:cNvContentPartPr/>
                <p14:nvPr/>
              </p14:nvContentPartPr>
              <p14:xfrm>
                <a:off x="4178760" y="4194240"/>
                <a:ext cx="813240" cy="1027800"/>
              </p14:xfrm>
            </p:contentPart>
          </mc:Choice>
          <mc:Fallback xmlns="">
            <p:pic>
              <p:nvPicPr>
                <p:cNvPr id="11" name="Inkt 10">
                  <a:extLst>
                    <a:ext uri="{FF2B5EF4-FFF2-40B4-BE49-F238E27FC236}">
                      <a16:creationId xmlns:a16="http://schemas.microsoft.com/office/drawing/2014/main" id="{1CB78795-B5ED-A54D-8699-881C03EADCB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161120" y="4176600"/>
                  <a:ext cx="848880" cy="10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2" name="Inkt 11">
                  <a:extLst>
                    <a:ext uri="{FF2B5EF4-FFF2-40B4-BE49-F238E27FC236}">
                      <a16:creationId xmlns:a16="http://schemas.microsoft.com/office/drawing/2014/main" id="{87F08D4B-C8C5-3F46-B3CA-38F3E754190A}"/>
                    </a:ext>
                  </a:extLst>
                </p14:cNvPr>
                <p14:cNvContentPartPr/>
                <p14:nvPr/>
              </p14:nvContentPartPr>
              <p14:xfrm>
                <a:off x="2444280" y="4229160"/>
                <a:ext cx="887760" cy="859680"/>
              </p14:xfrm>
            </p:contentPart>
          </mc:Choice>
          <mc:Fallback xmlns="">
            <p:pic>
              <p:nvPicPr>
                <p:cNvPr id="12" name="Inkt 11">
                  <a:extLst>
                    <a:ext uri="{FF2B5EF4-FFF2-40B4-BE49-F238E27FC236}">
                      <a16:creationId xmlns:a16="http://schemas.microsoft.com/office/drawing/2014/main" id="{87F08D4B-C8C5-3F46-B3CA-38F3E754190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426640" y="4211160"/>
                  <a:ext cx="923400" cy="89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4" name="Inkt 13">
                  <a:extLst>
                    <a:ext uri="{FF2B5EF4-FFF2-40B4-BE49-F238E27FC236}">
                      <a16:creationId xmlns:a16="http://schemas.microsoft.com/office/drawing/2014/main" id="{CD030C40-AEEB-754C-AF93-A78A25BCC4CD}"/>
                    </a:ext>
                  </a:extLst>
                </p14:cNvPr>
                <p14:cNvContentPartPr/>
                <p14:nvPr/>
              </p14:nvContentPartPr>
              <p14:xfrm>
                <a:off x="1505400" y="3625440"/>
                <a:ext cx="1051560" cy="155520"/>
              </p14:xfrm>
            </p:contentPart>
          </mc:Choice>
          <mc:Fallback xmlns="">
            <p:pic>
              <p:nvPicPr>
                <p:cNvPr id="14" name="Inkt 13">
                  <a:extLst>
                    <a:ext uri="{FF2B5EF4-FFF2-40B4-BE49-F238E27FC236}">
                      <a16:creationId xmlns:a16="http://schemas.microsoft.com/office/drawing/2014/main" id="{CD030C40-AEEB-754C-AF93-A78A25BCC4C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487400" y="3607800"/>
                  <a:ext cx="108720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5" name="Inkt 14">
                  <a:extLst>
                    <a:ext uri="{FF2B5EF4-FFF2-40B4-BE49-F238E27FC236}">
                      <a16:creationId xmlns:a16="http://schemas.microsoft.com/office/drawing/2014/main" id="{22511F00-D802-1146-9FAD-DC7127E40C91}"/>
                    </a:ext>
                  </a:extLst>
                </p14:cNvPr>
                <p14:cNvContentPartPr/>
                <p14:nvPr/>
              </p14:nvContentPartPr>
              <p14:xfrm>
                <a:off x="2275800" y="2247000"/>
                <a:ext cx="1010880" cy="1145160"/>
              </p14:xfrm>
            </p:contentPart>
          </mc:Choice>
          <mc:Fallback xmlns="">
            <p:pic>
              <p:nvPicPr>
                <p:cNvPr id="15" name="Inkt 14">
                  <a:extLst>
                    <a:ext uri="{FF2B5EF4-FFF2-40B4-BE49-F238E27FC236}">
                      <a16:creationId xmlns:a16="http://schemas.microsoft.com/office/drawing/2014/main" id="{22511F00-D802-1146-9FAD-DC7127E40C9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257800" y="2229360"/>
                  <a:ext cx="1046520" cy="11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7" name="Inkt 16">
                  <a:extLst>
                    <a:ext uri="{FF2B5EF4-FFF2-40B4-BE49-F238E27FC236}">
                      <a16:creationId xmlns:a16="http://schemas.microsoft.com/office/drawing/2014/main" id="{BE53DFBB-5E6C-D647-BEC2-F35C1C2E60B5}"/>
                    </a:ext>
                  </a:extLst>
                </p14:cNvPr>
                <p14:cNvContentPartPr/>
                <p14:nvPr/>
              </p14:nvContentPartPr>
              <p14:xfrm>
                <a:off x="4031160" y="2241600"/>
                <a:ext cx="890640" cy="1170360"/>
              </p14:xfrm>
            </p:contentPart>
          </mc:Choice>
          <mc:Fallback xmlns="">
            <p:pic>
              <p:nvPicPr>
                <p:cNvPr id="17" name="Inkt 16">
                  <a:extLst>
                    <a:ext uri="{FF2B5EF4-FFF2-40B4-BE49-F238E27FC236}">
                      <a16:creationId xmlns:a16="http://schemas.microsoft.com/office/drawing/2014/main" id="{BE53DFBB-5E6C-D647-BEC2-F35C1C2E60B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013520" y="2223600"/>
                  <a:ext cx="926280" cy="12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9" name="Inkt 18">
                  <a:extLst>
                    <a:ext uri="{FF2B5EF4-FFF2-40B4-BE49-F238E27FC236}">
                      <a16:creationId xmlns:a16="http://schemas.microsoft.com/office/drawing/2014/main" id="{F45562F7-F1EE-7249-B5B2-4D902619B315}"/>
                    </a:ext>
                  </a:extLst>
                </p14:cNvPr>
                <p14:cNvContentPartPr/>
                <p14:nvPr/>
              </p14:nvContentPartPr>
              <p14:xfrm>
                <a:off x="4751160" y="3996240"/>
                <a:ext cx="1015920" cy="226080"/>
              </p14:xfrm>
            </p:contentPart>
          </mc:Choice>
          <mc:Fallback xmlns="">
            <p:pic>
              <p:nvPicPr>
                <p:cNvPr id="19" name="Inkt 18">
                  <a:extLst>
                    <a:ext uri="{FF2B5EF4-FFF2-40B4-BE49-F238E27FC236}">
                      <a16:creationId xmlns:a16="http://schemas.microsoft.com/office/drawing/2014/main" id="{F45562F7-F1EE-7249-B5B2-4D902619B31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733160" y="3978600"/>
                  <a:ext cx="105156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1" name="Inkt 20">
                  <a:extLst>
                    <a:ext uri="{FF2B5EF4-FFF2-40B4-BE49-F238E27FC236}">
                      <a16:creationId xmlns:a16="http://schemas.microsoft.com/office/drawing/2014/main" id="{D1CBF0AF-6AEA-384D-874C-EA3091950569}"/>
                    </a:ext>
                  </a:extLst>
                </p14:cNvPr>
                <p14:cNvContentPartPr/>
                <p14:nvPr/>
              </p14:nvContentPartPr>
              <p14:xfrm>
                <a:off x="2015160" y="4071840"/>
                <a:ext cx="734760" cy="415800"/>
              </p14:xfrm>
            </p:contentPart>
          </mc:Choice>
          <mc:Fallback xmlns="">
            <p:pic>
              <p:nvPicPr>
                <p:cNvPr id="21" name="Inkt 20">
                  <a:extLst>
                    <a:ext uri="{FF2B5EF4-FFF2-40B4-BE49-F238E27FC236}">
                      <a16:creationId xmlns:a16="http://schemas.microsoft.com/office/drawing/2014/main" id="{D1CBF0AF-6AEA-384D-874C-EA309195056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997520" y="4054200"/>
                  <a:ext cx="770400" cy="4514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485884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B755AB-6909-D84E-83A5-92116B250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Two</a:t>
            </a:r>
            <a:r>
              <a:rPr lang="nl-NL" dirty="0"/>
              <a:t> </a:t>
            </a:r>
            <a:r>
              <a:rPr lang="nl-NL" dirty="0" err="1"/>
              <a:t>ways</a:t>
            </a:r>
            <a:r>
              <a:rPr lang="nl-NL" dirty="0"/>
              <a:t> of </a:t>
            </a:r>
            <a:r>
              <a:rPr lang="nl-NL" dirty="0" err="1"/>
              <a:t>looking</a:t>
            </a:r>
            <a:r>
              <a:rPr lang="nl-NL" dirty="0"/>
              <a:t> at </a:t>
            </a:r>
            <a:r>
              <a:rPr lang="nl-NL" dirty="0" err="1"/>
              <a:t>graphs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E0741FF-C430-CC43-9471-2FDDC512F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448" y="1714003"/>
            <a:ext cx="8496472" cy="5011120"/>
          </a:xfrm>
        </p:spPr>
        <p:txBody>
          <a:bodyPr/>
          <a:lstStyle/>
          <a:p>
            <a:r>
              <a:rPr lang="nl-NL" sz="2800" b="1" dirty="0"/>
              <a:t>In detail </a:t>
            </a:r>
          </a:p>
          <a:p>
            <a:pPr lvl="1"/>
            <a:r>
              <a:rPr lang="nl-NL" sz="2400" dirty="0"/>
              <a:t>reading information 'point </a:t>
            </a:r>
            <a:r>
              <a:rPr lang="nl-NL" sz="2400" dirty="0" err="1"/>
              <a:t>by</a:t>
            </a:r>
            <a:r>
              <a:rPr lang="nl-NL" sz="2400" dirty="0"/>
              <a:t> point'</a:t>
            </a:r>
          </a:p>
          <a:p>
            <a:pPr marL="457200" lvl="1" indent="0">
              <a:buNone/>
            </a:pPr>
            <a:endParaRPr lang="nl-NL" sz="2400" dirty="0"/>
          </a:p>
          <a:p>
            <a:pPr lvl="1"/>
            <a:endParaRPr lang="nl-NL" sz="2400" dirty="0"/>
          </a:p>
          <a:p>
            <a:r>
              <a:rPr lang="nl-NL" sz="2800" b="1" dirty="0"/>
              <a:t>As a </a:t>
            </a:r>
            <a:r>
              <a:rPr lang="nl-NL" sz="2800" b="1" dirty="0" err="1"/>
              <a:t>whole</a:t>
            </a:r>
            <a:endParaRPr lang="nl-NL" sz="2800" b="1" dirty="0"/>
          </a:p>
          <a:p>
            <a:pPr lvl="1"/>
            <a:r>
              <a:rPr lang="nl-NL" sz="2400" dirty="0" err="1"/>
              <a:t>seeing</a:t>
            </a:r>
            <a:r>
              <a:rPr lang="nl-NL" sz="2400" dirty="0"/>
              <a:t> </a:t>
            </a:r>
            <a:r>
              <a:rPr lang="nl-NL" sz="2400" dirty="0" err="1"/>
              <a:t>the</a:t>
            </a:r>
            <a:r>
              <a:rPr lang="nl-NL" sz="2400" dirty="0"/>
              <a:t> </a:t>
            </a:r>
            <a:r>
              <a:rPr lang="nl-NL" sz="2400" dirty="0" err="1"/>
              <a:t>process</a:t>
            </a:r>
            <a:r>
              <a:rPr lang="nl-NL" sz="2400" dirty="0"/>
              <a:t> of change</a:t>
            </a:r>
          </a:p>
          <a:p>
            <a:pPr lvl="1"/>
            <a:r>
              <a:rPr lang="nl-NL" sz="2400" dirty="0" err="1"/>
              <a:t>detecting</a:t>
            </a:r>
            <a:r>
              <a:rPr lang="nl-NL" sz="2400" dirty="0"/>
              <a:t> a </a:t>
            </a:r>
            <a:r>
              <a:rPr lang="nl-NL" sz="2400" dirty="0" err="1"/>
              <a:t>pattern</a:t>
            </a:r>
            <a:endParaRPr lang="nl-NL" sz="2400" dirty="0"/>
          </a:p>
          <a:p>
            <a:pPr lvl="1"/>
            <a:r>
              <a:rPr lang="nl-NL" sz="2400" dirty="0" err="1"/>
              <a:t>noticing</a:t>
            </a:r>
            <a:r>
              <a:rPr lang="nl-NL" sz="2400" dirty="0"/>
              <a:t> '</a:t>
            </a:r>
            <a:r>
              <a:rPr lang="nl-NL" sz="2400" dirty="0" err="1"/>
              <a:t>movement</a:t>
            </a:r>
            <a:r>
              <a:rPr lang="nl-NL" sz="2400" dirty="0"/>
              <a:t>'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144423A-A978-F947-8A5D-47A05A09AD7C}"/>
              </a:ext>
            </a:extLst>
          </p:cNvPr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nl-NL" dirty="0" err="1"/>
              <a:t>Each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its</a:t>
            </a:r>
            <a:r>
              <a:rPr lang="nl-NL" dirty="0"/>
              <a:t> </a:t>
            </a:r>
            <a:r>
              <a:rPr lang="nl-NL" dirty="0" err="1"/>
              <a:t>own</a:t>
            </a:r>
            <a:r>
              <a:rPr lang="nl-NL" dirty="0"/>
              <a:t> </a:t>
            </a:r>
            <a:r>
              <a:rPr lang="nl-NL" dirty="0" err="1"/>
              <a:t>language</a:t>
            </a:r>
            <a:endParaRPr lang="nl-NL" dirty="0"/>
          </a:p>
        </p:txBody>
      </p:sp>
      <p:sp>
        <p:nvSpPr>
          <p:cNvPr id="5" name="Ovale toelichting 4">
            <a:extLst>
              <a:ext uri="{FF2B5EF4-FFF2-40B4-BE49-F238E27FC236}">
                <a16:creationId xmlns:a16="http://schemas.microsoft.com/office/drawing/2014/main" id="{5F55DDC4-5788-7043-BE7A-6FAE1DEF0305}"/>
              </a:ext>
            </a:extLst>
          </p:cNvPr>
          <p:cNvSpPr/>
          <p:nvPr/>
        </p:nvSpPr>
        <p:spPr bwMode="auto">
          <a:xfrm>
            <a:off x="5913628" y="1412776"/>
            <a:ext cx="3230372" cy="2016224"/>
          </a:xfrm>
          <a:prstGeom prst="wedgeEllipseCallout">
            <a:avLst>
              <a:gd name="adj1" fmla="val -66677"/>
              <a:gd name="adj2" fmla="val 26880"/>
            </a:avLst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'</a:t>
            </a:r>
            <a:r>
              <a:rPr kumimoji="0" lang="nl-NL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technical</a:t>
            </a:r>
            <a:r>
              <a:rPr kumimoji="0" lang="nl-N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' </a:t>
            </a:r>
            <a:r>
              <a:rPr lang="nl-NL" sz="2000" dirty="0" err="1">
                <a:latin typeface="Calibri" panose="020F0502020204030204" pitchFamily="34" charset="0"/>
              </a:rPr>
              <a:t>math</a:t>
            </a:r>
            <a:r>
              <a:rPr kumimoji="0" lang="nl-N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nl-NL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language</a:t>
            </a:r>
            <a:r>
              <a:rPr kumimoji="0" lang="nl-N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, short, </a:t>
            </a:r>
            <a:r>
              <a:rPr kumimoji="0" lang="nl-NL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precise</a:t>
            </a:r>
            <a:r>
              <a:rPr kumimoji="0" lang="nl-N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kumimoji="0" lang="nl-NL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numbers</a:t>
            </a:r>
            <a:r>
              <a:rPr kumimoji="0" lang="nl-N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,</a:t>
            </a:r>
            <a:r>
              <a:rPr lang="nl-NL" sz="2000" dirty="0">
                <a:latin typeface="Calibri" panose="020F0502020204030204" pitchFamily="34" charset="0"/>
              </a:rPr>
              <a:t> "a </a:t>
            </a:r>
            <a:r>
              <a:rPr lang="nl-NL" sz="2000" dirty="0" err="1">
                <a:latin typeface="Calibri" panose="020F0502020204030204" pitchFamily="34" charset="0"/>
              </a:rPr>
              <a:t>table</a:t>
            </a:r>
            <a:r>
              <a:rPr lang="nl-NL" sz="2000" dirty="0">
                <a:latin typeface="Calibri" panose="020F0502020204030204" pitchFamily="34" charset="0"/>
              </a:rPr>
              <a:t> </a:t>
            </a:r>
            <a:r>
              <a:rPr lang="nl-NL" sz="2000" dirty="0" err="1">
                <a:latin typeface="Calibri" panose="020F0502020204030204" pitchFamily="34" charset="0"/>
              </a:rPr>
              <a:t>will</a:t>
            </a:r>
            <a:r>
              <a:rPr lang="nl-NL" sz="2000" dirty="0">
                <a:latin typeface="Calibri" panose="020F0502020204030204" pitchFamily="34" charset="0"/>
              </a:rPr>
              <a:t> do" </a:t>
            </a:r>
            <a:endParaRPr kumimoji="0" lang="nl-N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6" name="Ovale toelichting 5">
            <a:extLst>
              <a:ext uri="{FF2B5EF4-FFF2-40B4-BE49-F238E27FC236}">
                <a16:creationId xmlns:a16="http://schemas.microsoft.com/office/drawing/2014/main" id="{8A9CB0AF-97D5-224D-9210-2C985F8B4F7D}"/>
              </a:ext>
            </a:extLst>
          </p:cNvPr>
          <p:cNvSpPr/>
          <p:nvPr/>
        </p:nvSpPr>
        <p:spPr bwMode="auto">
          <a:xfrm>
            <a:off x="5913628" y="4018259"/>
            <a:ext cx="3059832" cy="2016224"/>
          </a:xfrm>
          <a:prstGeom prst="wedgeEllipseCallout">
            <a:avLst>
              <a:gd name="adj1" fmla="val -66677"/>
              <a:gd name="adj2" fmla="val 26880"/>
            </a:avLst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varied</a:t>
            </a:r>
            <a:r>
              <a:rPr kumimoji="0" lang="nl-N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nl-NL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language</a:t>
            </a:r>
            <a:r>
              <a:rPr kumimoji="0" lang="nl-N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kumimoji="0" lang="nl-NL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also</a:t>
            </a:r>
            <a:r>
              <a:rPr kumimoji="0" lang="nl-N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nl-NL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terms</a:t>
            </a:r>
            <a:r>
              <a:rPr kumimoji="0" lang="nl-N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nl-NL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related</a:t>
            </a:r>
            <a:r>
              <a:rPr kumimoji="0" lang="nl-N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nl-NL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to</a:t>
            </a:r>
            <a:r>
              <a:rPr kumimoji="0" lang="nl-N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nl-NL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the</a:t>
            </a:r>
            <a:r>
              <a:rPr kumimoji="0" lang="nl-N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nl-NL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situation</a:t>
            </a:r>
            <a:endParaRPr kumimoji="0" lang="nl-N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4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3D0B63A-7A4A-8144-B807-770CEB299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Language of </a:t>
            </a:r>
            <a:r>
              <a:rPr lang="nl-NL" dirty="0" err="1"/>
              <a:t>Graphs</a:t>
            </a:r>
            <a:endParaRPr 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F20899B-77CD-D84C-B3F5-0A87F5317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r>
              <a:rPr lang="en-GB" sz="2800" dirty="0" err="1"/>
              <a:t>Distuingish</a:t>
            </a:r>
            <a:r>
              <a:rPr lang="en-GB" sz="2800" dirty="0"/>
              <a:t> </a:t>
            </a:r>
            <a:r>
              <a:rPr lang="en-GB" sz="2800" dirty="0">
                <a:solidFill>
                  <a:schemeClr val="accent1"/>
                </a:solidFill>
              </a:rPr>
              <a:t>mathematical</a:t>
            </a:r>
            <a:r>
              <a:rPr lang="en-GB" sz="2800" dirty="0"/>
              <a:t> and </a:t>
            </a:r>
            <a:r>
              <a:rPr lang="en-GB" sz="2800" dirty="0">
                <a:solidFill>
                  <a:schemeClr val="accent2">
                    <a:lumMod val="50000"/>
                  </a:schemeClr>
                </a:solidFill>
              </a:rPr>
              <a:t>other language </a:t>
            </a:r>
          </a:p>
          <a:p>
            <a:endParaRPr lang="en-GB" sz="28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GB" sz="2800" dirty="0"/>
              <a:t>For each mathematical expression describing a line graph, give a situational example of its meaning</a:t>
            </a:r>
          </a:p>
          <a:p>
            <a:pPr lvl="1"/>
            <a:r>
              <a:rPr lang="en-GB" sz="2400" dirty="0"/>
              <a:t>The graph </a:t>
            </a:r>
            <a:r>
              <a:rPr lang="en-GB" sz="2400" dirty="0">
                <a:solidFill>
                  <a:schemeClr val="accent1"/>
                </a:solidFill>
              </a:rPr>
              <a:t>ascends</a:t>
            </a:r>
            <a:r>
              <a:rPr lang="en-GB" sz="2400" dirty="0"/>
              <a:t> -&gt; the baby is </a:t>
            </a:r>
            <a:r>
              <a:rPr lang="en-GB" sz="2400" dirty="0">
                <a:solidFill>
                  <a:schemeClr val="accent2">
                    <a:lumMod val="50000"/>
                  </a:schemeClr>
                </a:solidFill>
              </a:rPr>
              <a:t>getting taller</a:t>
            </a:r>
          </a:p>
          <a:p>
            <a:pPr marL="457200" lvl="1" indent="0">
              <a:buNone/>
            </a:pPr>
            <a:endParaRPr lang="nl-NL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nl-NL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nl-NL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6C6B3517-3FF2-1644-A385-53AC5DBE3190}"/>
              </a:ext>
            </a:extLst>
          </p:cNvPr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nl-NL" dirty="0" err="1"/>
              <a:t>Organising</a:t>
            </a:r>
            <a:r>
              <a:rPr lang="nl-NL" dirty="0"/>
              <a:t> </a:t>
            </a:r>
            <a:r>
              <a:rPr lang="nl-NL" dirty="0" err="1"/>
              <a:t>your</a:t>
            </a:r>
            <a:r>
              <a:rPr lang="nl-NL" dirty="0"/>
              <a:t> </a:t>
            </a:r>
            <a:r>
              <a:rPr lang="nl-NL" dirty="0" err="1"/>
              <a:t>wordweb</a:t>
            </a: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2EA1A62-1FB8-914A-8AAB-2AF0C0F86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288" y="4826631"/>
            <a:ext cx="3995936" cy="181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60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B9135B3-45E1-674B-8494-163CE1E26E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Matching graphs and stories (descriptions) </a:t>
            </a:r>
          </a:p>
          <a:p>
            <a:pPr lvl="1"/>
            <a:r>
              <a:rPr lang="en-GB" sz="2200" dirty="0"/>
              <a:t>Reflecting on the distinction between mathematical language of graphs and situational language. </a:t>
            </a:r>
          </a:p>
          <a:p>
            <a:pPr lvl="1"/>
            <a:endParaRPr lang="en-GB" sz="2200" dirty="0"/>
          </a:p>
          <a:p>
            <a:r>
              <a:rPr lang="en-GB" sz="2400" dirty="0"/>
              <a:t>Drawing a graph for a story</a:t>
            </a:r>
          </a:p>
          <a:p>
            <a:pPr lvl="1"/>
            <a:r>
              <a:rPr lang="en-GB" sz="2000" dirty="0"/>
              <a:t>Translating from text of situation to representation in a graph</a:t>
            </a:r>
            <a:br>
              <a:rPr lang="en-GB" sz="2000" dirty="0"/>
            </a:br>
            <a:endParaRPr lang="en-GB" sz="2000" dirty="0"/>
          </a:p>
          <a:p>
            <a:r>
              <a:rPr lang="en-GB" sz="2400" dirty="0"/>
              <a:t>Telling an d writing a story for a graph</a:t>
            </a:r>
          </a:p>
          <a:p>
            <a:pPr lvl="1"/>
            <a:r>
              <a:rPr lang="en-GB" sz="2200" dirty="0"/>
              <a:t>Translating from mathematical </a:t>
            </a:r>
            <a:r>
              <a:rPr lang="en-GB" sz="2200" dirty="0" err="1"/>
              <a:t>respresentation</a:t>
            </a:r>
            <a:r>
              <a:rPr lang="en-GB" sz="2200" dirty="0"/>
              <a:t> to context</a:t>
            </a:r>
          </a:p>
          <a:p>
            <a:pPr marL="457200" lvl="1" indent="0">
              <a:buNone/>
            </a:pPr>
            <a:endParaRPr lang="en-GB" sz="2200" dirty="0"/>
          </a:p>
          <a:p>
            <a:r>
              <a:rPr lang="en-GB" sz="2400" dirty="0"/>
              <a:t>Connecting the </a:t>
            </a:r>
            <a:r>
              <a:rPr lang="en-GB" sz="2400" dirty="0" err="1"/>
              <a:t>langauge</a:t>
            </a:r>
            <a:r>
              <a:rPr lang="en-GB" sz="2400" dirty="0"/>
              <a:t> of the story to the language of the graph</a:t>
            </a:r>
          </a:p>
          <a:p>
            <a:pPr marL="457200" lvl="1" indent="0">
              <a:buNone/>
            </a:pPr>
            <a:endParaRPr lang="en-GB" sz="2200" dirty="0"/>
          </a:p>
          <a:p>
            <a:pPr lvl="1"/>
            <a:endParaRPr lang="nl-NL" sz="2200" dirty="0"/>
          </a:p>
          <a:p>
            <a:pPr lvl="1"/>
            <a:endParaRPr lang="nl-NL" sz="22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F5DB712-2B1C-B745-A506-02568303A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Examplary</a:t>
            </a:r>
            <a:r>
              <a:rPr lang="en-GB" dirty="0"/>
              <a:t> didactical sequence for language if </a:t>
            </a:r>
            <a:r>
              <a:rPr lang="en-GB" dirty="0" err="1"/>
              <a:t>linegraphs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5443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BF40177-8334-B149-8719-E4580BB88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92" y="2103550"/>
            <a:ext cx="5559233" cy="338043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729A858-B9E1-9D46-BB08-E24CED94517F}"/>
              </a:ext>
            </a:extLst>
          </p:cNvPr>
          <p:cNvSpPr txBox="1"/>
          <p:nvPr/>
        </p:nvSpPr>
        <p:spPr>
          <a:xfrm>
            <a:off x="461293" y="1374014"/>
            <a:ext cx="5147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00" dirty="0" err="1">
                <a:solidFill>
                  <a:schemeClr val="tx2"/>
                </a:solidFill>
              </a:rPr>
              <a:t>Number</a:t>
            </a:r>
            <a:r>
              <a:rPr lang="nl-NL" sz="1800" dirty="0">
                <a:solidFill>
                  <a:schemeClr val="tx2"/>
                </a:solidFill>
              </a:rPr>
              <a:t> of </a:t>
            </a:r>
            <a:r>
              <a:rPr lang="nl-NL" sz="1800" dirty="0" err="1">
                <a:solidFill>
                  <a:schemeClr val="tx2"/>
                </a:solidFill>
              </a:rPr>
              <a:t>goats</a:t>
            </a:r>
            <a:r>
              <a:rPr lang="nl-NL" sz="1800" dirty="0">
                <a:solidFill>
                  <a:schemeClr val="tx2"/>
                </a:solidFill>
              </a:rPr>
              <a:t> in </a:t>
            </a:r>
            <a:r>
              <a:rPr lang="nl-NL" sz="1800" dirty="0" err="1">
                <a:solidFill>
                  <a:schemeClr val="tx2"/>
                </a:solidFill>
              </a:rPr>
              <a:t>the</a:t>
            </a:r>
            <a:r>
              <a:rPr lang="nl-NL" sz="1800" dirty="0">
                <a:solidFill>
                  <a:schemeClr val="tx2"/>
                </a:solidFill>
              </a:rPr>
              <a:t> Netherlands (2000-2018)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81AABFE-0507-F545-9F9C-AC06662CBA1F}"/>
              </a:ext>
            </a:extLst>
          </p:cNvPr>
          <p:cNvSpPr txBox="1"/>
          <p:nvPr/>
        </p:nvSpPr>
        <p:spPr>
          <a:xfrm>
            <a:off x="6334599" y="1374014"/>
            <a:ext cx="27818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Discuss and answer the following questions </a:t>
            </a:r>
            <a:endParaRPr lang="nl-NL" sz="1800" dirty="0"/>
          </a:p>
          <a:p>
            <a:pPr lvl="0"/>
            <a:r>
              <a:rPr lang="en-GB" sz="1800" dirty="0"/>
              <a:t>- What is the graph about?</a:t>
            </a:r>
            <a:endParaRPr lang="nl-NL" sz="1800" dirty="0"/>
          </a:p>
          <a:p>
            <a:pPr lvl="0"/>
            <a:r>
              <a:rPr lang="en-GB" sz="1800" dirty="0"/>
              <a:t>- What do you notice?</a:t>
            </a:r>
            <a:endParaRPr lang="nl-NL" sz="1800" dirty="0"/>
          </a:p>
          <a:p>
            <a:r>
              <a:rPr lang="en-GB" sz="1800" dirty="0"/>
              <a:t> </a:t>
            </a:r>
            <a:endParaRPr lang="nl-NL" sz="1800" dirty="0"/>
          </a:p>
          <a:p>
            <a:r>
              <a:rPr lang="en-GB" sz="1800" dirty="0"/>
              <a:t> </a:t>
            </a:r>
            <a:endParaRPr lang="nl-NL" sz="1800" dirty="0"/>
          </a:p>
          <a:p>
            <a:r>
              <a:rPr lang="en-GB" sz="1800" dirty="0"/>
              <a:t>Tell the story that goes with the graph. </a:t>
            </a:r>
            <a:endParaRPr lang="nl-NL" sz="1800" dirty="0"/>
          </a:p>
          <a:p>
            <a:pPr lvl="0"/>
            <a:r>
              <a:rPr lang="en-GB" sz="1800" dirty="0"/>
              <a:t>Record your story with your mobile phone.</a:t>
            </a:r>
            <a:endParaRPr lang="nl-NL" sz="1800" dirty="0"/>
          </a:p>
          <a:p>
            <a:r>
              <a:rPr lang="en-GB" sz="1800" dirty="0"/>
              <a:t> </a:t>
            </a:r>
            <a:endParaRPr lang="nl-NL" sz="1800" dirty="0"/>
          </a:p>
          <a:p>
            <a:r>
              <a:rPr lang="en-GB" sz="1800" dirty="0"/>
              <a:t>Listen to the stories in pairs and discuss them together.</a:t>
            </a:r>
            <a:endParaRPr lang="nl-NL" sz="1800" dirty="0"/>
          </a:p>
          <a:p>
            <a:r>
              <a:rPr lang="en-GB" sz="1800" dirty="0"/>
              <a:t>- Which are the most important words in your story?</a:t>
            </a:r>
            <a:endParaRPr lang="nl-NL" sz="1800" dirty="0"/>
          </a:p>
          <a:p>
            <a:r>
              <a:rPr lang="en-GB" sz="1800" dirty="0"/>
              <a:t>- Write them down below.</a:t>
            </a:r>
            <a:endParaRPr lang="nl-NL" sz="1800" dirty="0"/>
          </a:p>
          <a:p>
            <a:endParaRPr lang="nl-NL" sz="180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7929EF4-5D87-7849-B11B-BA8F3B66A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Exemplary</a:t>
            </a:r>
            <a:r>
              <a:rPr lang="nl-NL" dirty="0"/>
              <a:t> </a:t>
            </a:r>
            <a:r>
              <a:rPr lang="nl-NL" dirty="0" err="1"/>
              <a:t>worksheet</a:t>
            </a:r>
            <a:r>
              <a:rPr lang="nl-NL" dirty="0"/>
              <a:t> 1 – telling a story </a:t>
            </a:r>
            <a:r>
              <a:rPr lang="nl-NL" dirty="0" err="1"/>
              <a:t>for</a:t>
            </a:r>
            <a:r>
              <a:rPr lang="nl-NL" dirty="0"/>
              <a:t> a </a:t>
            </a:r>
            <a:r>
              <a:rPr lang="nl-NL" dirty="0" err="1"/>
              <a:t>graph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54694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744E87A-BF62-8144-972B-B1758B46B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412776"/>
            <a:ext cx="8424936" cy="461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EC8ECC6D-FFC7-6247-88F8-D9B7DEC27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Examplary</a:t>
            </a:r>
            <a:r>
              <a:rPr lang="nl-NL" dirty="0"/>
              <a:t> </a:t>
            </a:r>
            <a:r>
              <a:rPr lang="nl-NL" dirty="0" err="1"/>
              <a:t>worksheet</a:t>
            </a:r>
            <a:r>
              <a:rPr lang="nl-NL" dirty="0"/>
              <a:t> 2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885E924-15BB-3B47-9A7F-A485C410EF27}"/>
              </a:ext>
            </a:extLst>
          </p:cNvPr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nl-NL" dirty="0" err="1"/>
              <a:t>Temperature</a:t>
            </a:r>
            <a:r>
              <a:rPr lang="nl-NL" dirty="0"/>
              <a:t> of water in </a:t>
            </a:r>
            <a:r>
              <a:rPr lang="nl-NL" dirty="0" err="1"/>
              <a:t>the</a:t>
            </a:r>
            <a:r>
              <a:rPr lang="nl-NL" dirty="0"/>
              <a:t> North </a:t>
            </a:r>
            <a:r>
              <a:rPr lang="nl-NL" dirty="0" err="1"/>
              <a:t>sea</a:t>
            </a:r>
            <a:r>
              <a:rPr lang="nl-NL" dirty="0"/>
              <a:t> </a:t>
            </a:r>
            <a:r>
              <a:rPr lang="nl-NL" dirty="0" err="1"/>
              <a:t>during</a:t>
            </a:r>
            <a:r>
              <a:rPr lang="nl-NL" dirty="0"/>
              <a:t> 1 </a:t>
            </a:r>
            <a:r>
              <a:rPr lang="nl-NL" dirty="0" err="1"/>
              <a:t>year</a:t>
            </a:r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CA312DA-E9AC-4F49-BBEE-9C224012E46F}"/>
              </a:ext>
            </a:extLst>
          </p:cNvPr>
          <p:cNvSpPr txBox="1"/>
          <p:nvPr/>
        </p:nvSpPr>
        <p:spPr>
          <a:xfrm>
            <a:off x="323528" y="6271838"/>
            <a:ext cx="6761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400"/>
              </a:spcBef>
            </a:pPr>
            <a:r>
              <a:rPr lang="nl-NL" dirty="0" err="1">
                <a:latin typeface="Calibri"/>
                <a:cs typeface="Calibri"/>
              </a:rPr>
              <a:t>What</a:t>
            </a:r>
            <a:r>
              <a:rPr lang="nl-NL" dirty="0">
                <a:latin typeface="Calibri"/>
                <a:cs typeface="Calibri"/>
              </a:rPr>
              <a:t> </a:t>
            </a:r>
            <a:r>
              <a:rPr lang="nl-NL" dirty="0" err="1">
                <a:latin typeface="Calibri"/>
                <a:cs typeface="Calibri"/>
              </a:rPr>
              <a:t>tasks</a:t>
            </a:r>
            <a:r>
              <a:rPr lang="nl-NL" dirty="0">
                <a:latin typeface="Calibri"/>
                <a:cs typeface="Calibri"/>
              </a:rPr>
              <a:t>/</a:t>
            </a:r>
            <a:r>
              <a:rPr lang="nl-NL" dirty="0" err="1">
                <a:latin typeface="Calibri"/>
                <a:cs typeface="Calibri"/>
              </a:rPr>
              <a:t>questions</a:t>
            </a:r>
            <a:r>
              <a:rPr lang="nl-NL" dirty="0">
                <a:latin typeface="Calibri"/>
                <a:cs typeface="Calibri"/>
              </a:rPr>
              <a:t> </a:t>
            </a:r>
            <a:r>
              <a:rPr lang="nl-NL" dirty="0" err="1">
                <a:latin typeface="Calibri"/>
                <a:cs typeface="Calibri"/>
              </a:rPr>
              <a:t>would</a:t>
            </a:r>
            <a:r>
              <a:rPr lang="nl-NL" dirty="0">
                <a:latin typeface="Calibri"/>
                <a:cs typeface="Calibri"/>
              </a:rPr>
              <a:t> </a:t>
            </a:r>
            <a:r>
              <a:rPr lang="nl-NL" dirty="0" err="1">
                <a:latin typeface="Calibri"/>
                <a:cs typeface="Calibri"/>
              </a:rPr>
              <a:t>you</a:t>
            </a:r>
            <a:r>
              <a:rPr lang="nl-NL" dirty="0">
                <a:latin typeface="Calibri"/>
                <a:cs typeface="Calibri"/>
              </a:rPr>
              <a:t> </a:t>
            </a:r>
            <a:r>
              <a:rPr lang="nl-NL" dirty="0" err="1">
                <a:latin typeface="Calibri"/>
                <a:cs typeface="Calibri"/>
              </a:rPr>
              <a:t>give</a:t>
            </a:r>
            <a:r>
              <a:rPr lang="nl-NL" dirty="0">
                <a:latin typeface="Calibri"/>
                <a:cs typeface="Calibri"/>
              </a:rPr>
              <a:t> </a:t>
            </a:r>
            <a:r>
              <a:rPr lang="nl-NL" dirty="0" err="1">
                <a:latin typeface="Calibri"/>
                <a:cs typeface="Calibri"/>
              </a:rPr>
              <a:t>your</a:t>
            </a:r>
            <a:r>
              <a:rPr lang="nl-NL" dirty="0">
                <a:latin typeface="Calibri"/>
                <a:cs typeface="Calibri"/>
              </a:rPr>
              <a:t> </a:t>
            </a:r>
            <a:r>
              <a:rPr lang="nl-NL" dirty="0" err="1">
                <a:latin typeface="Calibri"/>
                <a:cs typeface="Calibri"/>
              </a:rPr>
              <a:t>students</a:t>
            </a:r>
            <a:r>
              <a:rPr lang="nl-NL" dirty="0">
                <a:latin typeface="Calibri"/>
                <a:cs typeface="Calibr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07080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612000" y="2636912"/>
            <a:ext cx="8532000" cy="648000"/>
          </a:xfrm>
          <a:prstGeom prst="rect">
            <a:avLst/>
          </a:prstGeom>
          <a:solidFill>
            <a:srgbClr val="D6E4E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20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-54260" y="1247611"/>
            <a:ext cx="899592" cy="5589239"/>
          </a:xfrm>
          <a:prstGeom prst="rect">
            <a:avLst/>
          </a:prstGeom>
          <a:solidFill>
            <a:srgbClr val="D6E4E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2000" err="1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 err="1"/>
              <a:t>Program</a:t>
            </a:r>
            <a:r>
              <a:rPr lang="de-DE" dirty="0"/>
              <a:t>  </a:t>
            </a:r>
            <a:r>
              <a:rPr lang="de-DE" dirty="0" err="1"/>
              <a:t>session</a:t>
            </a:r>
            <a:r>
              <a:rPr lang="de-DE" dirty="0"/>
              <a:t> 2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2051720" y="908448"/>
            <a:ext cx="8424936" cy="3672408"/>
          </a:xfrm>
        </p:spPr>
        <p:txBody>
          <a:bodyPr/>
          <a:lstStyle/>
          <a:p>
            <a:pPr marL="514350" indent="-514350">
              <a:buClr>
                <a:srgbClr val="327A86"/>
              </a:buClr>
              <a:buAutoNum type="arabicPeriod"/>
            </a:pPr>
            <a:r>
              <a:rPr lang="de-DE" dirty="0">
                <a:solidFill>
                  <a:srgbClr val="327A86"/>
                </a:solidFill>
              </a:rPr>
              <a:t>Starter</a:t>
            </a:r>
          </a:p>
          <a:p>
            <a:pPr marL="514350" indent="-514350">
              <a:buClr>
                <a:srgbClr val="327A86"/>
              </a:buClr>
              <a:buAutoNum type="arabicPeriod"/>
            </a:pPr>
            <a:r>
              <a:rPr lang="de-DE" dirty="0">
                <a:solidFill>
                  <a:srgbClr val="327A86"/>
                </a:solidFill>
              </a:rPr>
              <a:t>Sharing </a:t>
            </a:r>
            <a:r>
              <a:rPr lang="de-DE" dirty="0" err="1">
                <a:solidFill>
                  <a:srgbClr val="327A86"/>
                </a:solidFill>
              </a:rPr>
              <a:t>outcomes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homework</a:t>
            </a:r>
            <a:endParaRPr lang="de-DE" dirty="0">
              <a:solidFill>
                <a:srgbClr val="327A86"/>
              </a:solidFill>
            </a:endParaRPr>
          </a:p>
          <a:p>
            <a:pPr marL="514350" indent="-514350">
              <a:buClr>
                <a:srgbClr val="327A86"/>
              </a:buClr>
              <a:buAutoNum type="arabicPeriod"/>
            </a:pPr>
            <a:r>
              <a:rPr lang="de-DE" dirty="0">
                <a:solidFill>
                  <a:srgbClr val="327A86"/>
                </a:solidFill>
              </a:rPr>
              <a:t>Background on </a:t>
            </a:r>
            <a:r>
              <a:rPr lang="de-DE" dirty="0" err="1">
                <a:solidFill>
                  <a:srgbClr val="327A86"/>
                </a:solidFill>
              </a:rPr>
              <a:t>language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of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line</a:t>
            </a:r>
            <a:r>
              <a:rPr lang="de-DE" dirty="0">
                <a:solidFill>
                  <a:srgbClr val="327A86"/>
                </a:solidFill>
              </a:rPr>
              <a:t>-graphs</a:t>
            </a:r>
          </a:p>
          <a:p>
            <a:pPr marL="514350" indent="-514350">
              <a:buClr>
                <a:srgbClr val="327A86"/>
              </a:buClr>
              <a:buAutoNum type="arabicPeriod"/>
            </a:pPr>
            <a:r>
              <a:rPr lang="de-DE" dirty="0" err="1">
                <a:solidFill>
                  <a:srgbClr val="327A86"/>
                </a:solidFill>
              </a:rPr>
              <a:t>Activity</a:t>
            </a:r>
            <a:r>
              <a:rPr lang="de-DE" dirty="0">
                <a:solidFill>
                  <a:srgbClr val="327A86"/>
                </a:solidFill>
              </a:rPr>
              <a:t>: </a:t>
            </a:r>
            <a:r>
              <a:rPr lang="de-DE" dirty="0" err="1">
                <a:solidFill>
                  <a:srgbClr val="327A86"/>
                </a:solidFill>
              </a:rPr>
              <a:t>reflecting</a:t>
            </a:r>
            <a:r>
              <a:rPr lang="de-DE" dirty="0">
                <a:solidFill>
                  <a:srgbClr val="327A86"/>
                </a:solidFill>
              </a:rPr>
              <a:t> on </a:t>
            </a:r>
            <a:r>
              <a:rPr lang="de-DE" dirty="0" err="1">
                <a:solidFill>
                  <a:srgbClr val="327A86"/>
                </a:solidFill>
              </a:rPr>
              <a:t>student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work</a:t>
            </a:r>
            <a:endParaRPr lang="de-DE" dirty="0">
              <a:solidFill>
                <a:srgbClr val="327A86"/>
              </a:solidFill>
            </a:endParaRPr>
          </a:p>
          <a:p>
            <a:pPr marL="514350" indent="-514350">
              <a:buClr>
                <a:srgbClr val="327A86"/>
              </a:buClr>
              <a:buAutoNum type="arabicPeriod"/>
            </a:pPr>
            <a:r>
              <a:rPr lang="de-DE" dirty="0">
                <a:solidFill>
                  <a:srgbClr val="327A86"/>
                </a:solidFill>
              </a:rPr>
              <a:t>Research </a:t>
            </a:r>
            <a:r>
              <a:rPr lang="de-DE" dirty="0" err="1">
                <a:solidFill>
                  <a:srgbClr val="327A86"/>
                </a:solidFill>
              </a:rPr>
              <a:t>into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the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language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of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line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graphs</a:t>
            </a:r>
            <a:endParaRPr lang="de-DE" dirty="0">
              <a:solidFill>
                <a:srgbClr val="327A86"/>
              </a:solidFill>
            </a:endParaRPr>
          </a:p>
          <a:p>
            <a:pPr marL="514350" indent="-514350">
              <a:buClr>
                <a:srgbClr val="327A86"/>
              </a:buClr>
              <a:buAutoNum type="arabicPeriod"/>
            </a:pPr>
            <a:r>
              <a:rPr lang="de-DE" dirty="0" err="1">
                <a:solidFill>
                  <a:srgbClr val="327A86"/>
                </a:solidFill>
              </a:rPr>
              <a:t>What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does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this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mean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for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your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teaching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practice</a:t>
            </a:r>
            <a:r>
              <a:rPr lang="de-DE" dirty="0">
                <a:solidFill>
                  <a:srgbClr val="327A86"/>
                </a:solidFill>
              </a:rPr>
              <a:t>?</a:t>
            </a:r>
          </a:p>
          <a:p>
            <a:pPr marL="514350" indent="-514350">
              <a:buClr>
                <a:srgbClr val="327A86"/>
              </a:buClr>
              <a:buAutoNum type="arabicPeriod"/>
            </a:pPr>
            <a:r>
              <a:rPr lang="de-DE" dirty="0" err="1">
                <a:solidFill>
                  <a:srgbClr val="327A86"/>
                </a:solidFill>
              </a:rPr>
              <a:t>Reflection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and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looking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forward</a:t>
            </a:r>
            <a:endParaRPr lang="de-DE" dirty="0">
              <a:solidFill>
                <a:srgbClr val="327A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43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D11D1289-76F2-354D-A003-A25B933478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/>
              <a:t>In groups of three analyse the student work on worksheets 1 &amp; 2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Use the following questions to guide your analysis:</a:t>
            </a:r>
          </a:p>
          <a:p>
            <a:pPr marL="743850" lvl="1"/>
            <a:r>
              <a:rPr lang="en-GB" sz="2200" dirty="0"/>
              <a:t>What does each student appear to understand? How do you know?</a:t>
            </a:r>
          </a:p>
          <a:p>
            <a:pPr marL="743850" lvl="1"/>
            <a:r>
              <a:rPr lang="en-GB" sz="2200" dirty="0"/>
              <a:t>List errors and difficulties that are revealed by the students' work.</a:t>
            </a:r>
          </a:p>
          <a:p>
            <a:pPr marL="743850" lvl="1"/>
            <a:r>
              <a:rPr lang="en-GB" sz="2200" dirty="0"/>
              <a:t>Try to identify the thinking of each student?</a:t>
            </a:r>
          </a:p>
          <a:p>
            <a:pPr marL="743850" lvl="1"/>
            <a:r>
              <a:rPr lang="en-GB" sz="2200" dirty="0"/>
              <a:t>What feedback would you give each student?</a:t>
            </a:r>
          </a:p>
          <a:p>
            <a:pPr marL="743850" lvl="1"/>
            <a:endParaRPr lang="en-GB" sz="2200" dirty="0"/>
          </a:p>
          <a:p>
            <a:pPr marL="0" indent="0">
              <a:buNone/>
            </a:pPr>
            <a:r>
              <a:rPr lang="en-GB" sz="2400" dirty="0"/>
              <a:t>Discuss in what ways you would support your students in the learning of (the language of) line graphs? Be as specific as possible.</a:t>
            </a:r>
          </a:p>
          <a:p>
            <a:endParaRPr lang="nl-NL" sz="2400" dirty="0"/>
          </a:p>
          <a:p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4723E51-D02A-CF43-AD69-034DCB776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Analysing student work</a:t>
            </a:r>
          </a:p>
        </p:txBody>
      </p:sp>
    </p:spTree>
    <p:extLst>
      <p:ext uri="{BB962C8B-B14F-4D97-AF65-F5344CB8AC3E}">
        <p14:creationId xmlns:p14="http://schemas.microsoft.com/office/powerpoint/2010/main" val="3420072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4DA34C0-FC89-D846-9A1B-C71D0D37E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 – Matching </a:t>
            </a:r>
            <a:r>
              <a:rPr lang="nl-NL" dirty="0" err="1"/>
              <a:t>graph</a:t>
            </a:r>
            <a:r>
              <a:rPr lang="nl-NL" dirty="0"/>
              <a:t> &amp; </a:t>
            </a:r>
            <a:r>
              <a:rPr lang="nl-NL" dirty="0" err="1"/>
              <a:t>title</a:t>
            </a: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C96AA74-DA91-4B42-BC4C-5044D7F1DF5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38" y="2966561"/>
            <a:ext cx="1638776" cy="92487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9F5E524-5BA1-0044-9C6F-9A2E5588C8B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44" y="4436254"/>
            <a:ext cx="1577816" cy="93297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60ADF10-23D8-1E4F-83C1-2C44BBC5A9C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886" y="2966562"/>
            <a:ext cx="1666399" cy="94059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C9735EF-9772-BA4C-B02E-20E2AD251562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915" y="4379047"/>
            <a:ext cx="1724025" cy="97250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BC46CA08-93E8-3D42-AF8A-5706C0F5BFBA}"/>
              </a:ext>
            </a:extLst>
          </p:cNvPr>
          <p:cNvSpPr txBox="1"/>
          <p:nvPr/>
        </p:nvSpPr>
        <p:spPr>
          <a:xfrm>
            <a:off x="5636754" y="2542359"/>
            <a:ext cx="35072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+mj-lt"/>
              <a:buAutoNum type="arabicPeriod"/>
            </a:pPr>
            <a:r>
              <a:rPr lang="en-GB" sz="1800" dirty="0"/>
              <a:t>Length of a man during his life</a:t>
            </a:r>
          </a:p>
          <a:p>
            <a:pPr marL="257175" indent="-257175">
              <a:buFont typeface="+mj-lt"/>
              <a:buAutoNum type="arabicPeriod"/>
            </a:pPr>
            <a:r>
              <a:rPr lang="en-GB" sz="1800" dirty="0"/>
              <a:t>Temperature during a day</a:t>
            </a:r>
          </a:p>
          <a:p>
            <a:pPr marL="257175" indent="-257175">
              <a:buFont typeface="+mj-lt"/>
              <a:buAutoNum type="arabicPeriod"/>
            </a:pPr>
            <a:r>
              <a:rPr lang="en-GB" sz="1800" dirty="0"/>
              <a:t>Height of weed over several years</a:t>
            </a:r>
          </a:p>
          <a:p>
            <a:pPr marL="257175" indent="-257175">
              <a:buFont typeface="+mj-lt"/>
              <a:buAutoNum type="arabicPeriod"/>
            </a:pPr>
            <a:r>
              <a:rPr lang="en-GB" sz="1800" dirty="0"/>
              <a:t>Sea level during a day</a:t>
            </a:r>
          </a:p>
          <a:p>
            <a:pPr marL="257175" indent="-257175">
              <a:buFont typeface="+mj-lt"/>
              <a:buAutoNum type="arabicPeriod"/>
            </a:pPr>
            <a:r>
              <a:rPr lang="en-GB" sz="1800" dirty="0"/>
              <a:t>Height of water in plastic bottle with a hole in the bottom</a:t>
            </a:r>
          </a:p>
          <a:p>
            <a:pPr marL="257175" indent="-257175">
              <a:buFont typeface="+mj-lt"/>
              <a:buAutoNum type="arabicPeriod"/>
            </a:pPr>
            <a:r>
              <a:rPr lang="en-GB" sz="1800" dirty="0"/>
              <a:t>Your bicycle route from home to school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210F2BE-31F6-9B4E-88F6-9D87F3A6E7BF}"/>
              </a:ext>
            </a:extLst>
          </p:cNvPr>
          <p:cNvSpPr txBox="1"/>
          <p:nvPr/>
        </p:nvSpPr>
        <p:spPr>
          <a:xfrm>
            <a:off x="628650" y="2424793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00" dirty="0"/>
              <a:t>A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7B0EF86C-AE6B-704F-B66B-3B29B82AAB29}"/>
              </a:ext>
            </a:extLst>
          </p:cNvPr>
          <p:cNvSpPr txBox="1"/>
          <p:nvPr/>
        </p:nvSpPr>
        <p:spPr>
          <a:xfrm>
            <a:off x="628232" y="4197857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00" dirty="0"/>
              <a:t>B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5B42785-8F5B-8A4C-9504-3D11D7A0B39F}"/>
              </a:ext>
            </a:extLst>
          </p:cNvPr>
          <p:cNvSpPr txBox="1"/>
          <p:nvPr/>
        </p:nvSpPr>
        <p:spPr>
          <a:xfrm>
            <a:off x="3276174" y="2424793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00" dirty="0"/>
              <a:t>C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7347DABC-7D4B-6444-9BD9-E1622B04856A}"/>
              </a:ext>
            </a:extLst>
          </p:cNvPr>
          <p:cNvSpPr txBox="1"/>
          <p:nvPr/>
        </p:nvSpPr>
        <p:spPr>
          <a:xfrm>
            <a:off x="3276174" y="4156209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464706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1732094-6C92-3F4B-B1EF-AB6729D0D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To</a:t>
            </a:r>
            <a:r>
              <a:rPr lang="nl-NL" dirty="0"/>
              <a:t> start </a:t>
            </a:r>
            <a:r>
              <a:rPr lang="nl-NL" dirty="0" err="1"/>
              <a:t>with</a:t>
            </a:r>
            <a:r>
              <a:rPr lang="nl-NL" dirty="0"/>
              <a:t> .......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news</a:t>
            </a:r>
            <a:r>
              <a:rPr lang="nl-NL" dirty="0"/>
              <a:t> </a:t>
            </a:r>
            <a:r>
              <a:rPr lang="nl-NL" dirty="0" err="1"/>
              <a:t>today</a:t>
            </a:r>
            <a:endParaRPr 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46FD6AC-D70E-9047-9B31-BDCDB3DA3D6B}"/>
              </a:ext>
            </a:extLst>
          </p:cNvPr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nl-NL" dirty="0" err="1"/>
              <a:t>What</a:t>
            </a:r>
            <a:r>
              <a:rPr lang="nl-NL" dirty="0"/>
              <a:t> do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notice</a:t>
            </a:r>
            <a:r>
              <a:rPr lang="nl-NL" dirty="0"/>
              <a:t>? </a:t>
            </a:r>
            <a:r>
              <a:rPr lang="nl-NL" dirty="0" err="1"/>
              <a:t>What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story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graph</a:t>
            </a:r>
            <a:r>
              <a:rPr lang="nl-NL" dirty="0"/>
              <a:t>/</a:t>
            </a:r>
            <a:r>
              <a:rPr lang="nl-NL" dirty="0" err="1"/>
              <a:t>graphic</a:t>
            </a:r>
            <a:r>
              <a:rPr lang="nl-NL" dirty="0"/>
              <a:t>?</a:t>
            </a:r>
          </a:p>
        </p:txBody>
      </p:sp>
      <p:pic>
        <p:nvPicPr>
          <p:cNvPr id="3" name="Afbeelding 2" descr="Afbeelding met tekst, kaart&#10;&#10;Automatisch gegenereerde beschrijving">
            <a:extLst>
              <a:ext uri="{FF2B5EF4-FFF2-40B4-BE49-F238E27FC236}">
                <a16:creationId xmlns:a16="http://schemas.microsoft.com/office/drawing/2014/main" id="{F5C3A88D-0E55-FA48-87C5-568BEB365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724253"/>
            <a:ext cx="7272808" cy="513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02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4DA34C0-FC89-D846-9A1B-C71D0D37E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</p:spPr>
        <p:txBody>
          <a:bodyPr/>
          <a:lstStyle/>
          <a:p>
            <a:r>
              <a:rPr lang="nl-NL" dirty="0"/>
              <a:t>A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C96AA74-DA91-4B42-BC4C-5044D7F1DF5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37" y="2966561"/>
            <a:ext cx="2042086" cy="130989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6D436539-AA9D-2A4D-A538-6D24AEF284B4}"/>
              </a:ext>
            </a:extLst>
          </p:cNvPr>
          <p:cNvSpPr txBox="1"/>
          <p:nvPr/>
        </p:nvSpPr>
        <p:spPr>
          <a:xfrm>
            <a:off x="4093670" y="3208587"/>
            <a:ext cx="46018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err="1">
                <a:solidFill>
                  <a:srgbClr val="0070C0"/>
                </a:solidFill>
                <a:latin typeface="Bradley Hand ITC" panose="03070402050302030203" pitchFamily="66" charset="77"/>
              </a:rPr>
              <a:t>Begins</a:t>
            </a:r>
            <a:r>
              <a:rPr lang="nl-NL" sz="2800" b="1" dirty="0">
                <a:solidFill>
                  <a:srgbClr val="0070C0"/>
                </a:solidFill>
                <a:latin typeface="Bradley Hand ITC" panose="03070402050302030203" pitchFamily="66" charset="77"/>
              </a:rPr>
              <a:t> </a:t>
            </a:r>
            <a:r>
              <a:rPr lang="nl-NL" sz="2800" b="1" dirty="0" err="1">
                <a:solidFill>
                  <a:srgbClr val="0070C0"/>
                </a:solidFill>
                <a:latin typeface="Bradley Hand ITC" panose="03070402050302030203" pitchFamily="66" charset="77"/>
              </a:rPr>
              <a:t>cold</a:t>
            </a:r>
            <a:r>
              <a:rPr lang="nl-NL" sz="2800" b="1" dirty="0">
                <a:solidFill>
                  <a:srgbClr val="0070C0"/>
                </a:solidFill>
                <a:latin typeface="Bradley Hand ITC" panose="03070402050302030203" pitchFamily="66" charset="77"/>
              </a:rPr>
              <a:t> </a:t>
            </a:r>
            <a:r>
              <a:rPr lang="nl-NL" sz="2800" b="1" dirty="0" err="1">
                <a:solidFill>
                  <a:srgbClr val="0070C0"/>
                </a:solidFill>
                <a:latin typeface="Bradley Hand ITC" panose="03070402050302030203" pitchFamily="66" charset="77"/>
              </a:rPr>
              <a:t>and</a:t>
            </a:r>
            <a:r>
              <a:rPr lang="nl-NL" sz="2800" b="1" dirty="0">
                <a:solidFill>
                  <a:srgbClr val="0070C0"/>
                </a:solidFill>
                <a:latin typeface="Bradley Hand ITC" panose="03070402050302030203" pitchFamily="66" charset="77"/>
              </a:rPr>
              <a:t> in </a:t>
            </a:r>
            <a:r>
              <a:rPr lang="nl-NL" sz="2800" b="1" dirty="0" err="1">
                <a:solidFill>
                  <a:srgbClr val="0070C0"/>
                </a:solidFill>
                <a:latin typeface="Bradley Hand ITC" panose="03070402050302030203" pitchFamily="66" charset="77"/>
              </a:rPr>
              <a:t>the</a:t>
            </a:r>
            <a:r>
              <a:rPr lang="nl-NL" sz="2800" b="1" dirty="0">
                <a:solidFill>
                  <a:srgbClr val="0070C0"/>
                </a:solidFill>
                <a:latin typeface="Bradley Hand ITC" panose="03070402050302030203" pitchFamily="66" charset="77"/>
              </a:rPr>
              <a:t> </a:t>
            </a:r>
            <a:r>
              <a:rPr lang="nl-NL" sz="2800" b="1" dirty="0" err="1">
                <a:solidFill>
                  <a:srgbClr val="0070C0"/>
                </a:solidFill>
                <a:latin typeface="Bradley Hand ITC" panose="03070402050302030203" pitchFamily="66" charset="77"/>
              </a:rPr>
              <a:t>afternoon</a:t>
            </a:r>
            <a:r>
              <a:rPr lang="nl-NL" sz="2800" b="1" dirty="0">
                <a:solidFill>
                  <a:srgbClr val="0070C0"/>
                </a:solidFill>
                <a:latin typeface="Bradley Hand ITC" panose="03070402050302030203" pitchFamily="66" charset="77"/>
              </a:rPr>
              <a:t> warm, </a:t>
            </a:r>
            <a:r>
              <a:rPr lang="nl-NL" sz="2800" b="1" dirty="0" err="1">
                <a:solidFill>
                  <a:srgbClr val="0070C0"/>
                </a:solidFill>
                <a:latin typeface="Bradley Hand ITC" panose="03070402050302030203" pitchFamily="66" charset="77"/>
              </a:rPr>
              <a:t>and</a:t>
            </a:r>
            <a:r>
              <a:rPr lang="nl-NL" sz="2800" b="1" dirty="0">
                <a:solidFill>
                  <a:srgbClr val="0070C0"/>
                </a:solidFill>
                <a:latin typeface="Bradley Hand ITC" panose="03070402050302030203" pitchFamily="66" charset="77"/>
              </a:rPr>
              <a:t> </a:t>
            </a:r>
            <a:r>
              <a:rPr lang="nl-NL" sz="2800" b="1" dirty="0" err="1">
                <a:solidFill>
                  <a:srgbClr val="0070C0"/>
                </a:solidFill>
                <a:latin typeface="Bradley Hand ITC" panose="03070402050302030203" pitchFamily="66" charset="77"/>
              </a:rPr>
              <a:t>then</a:t>
            </a:r>
            <a:r>
              <a:rPr lang="nl-NL" sz="2800" b="1" dirty="0">
                <a:solidFill>
                  <a:srgbClr val="0070C0"/>
                </a:solidFill>
                <a:latin typeface="Bradley Hand ITC" panose="03070402050302030203" pitchFamily="66" charset="77"/>
              </a:rPr>
              <a:t> </a:t>
            </a:r>
            <a:r>
              <a:rPr lang="nl-NL" sz="2800" b="1" dirty="0" err="1">
                <a:solidFill>
                  <a:srgbClr val="0070C0"/>
                </a:solidFill>
                <a:latin typeface="Bradley Hand ITC" panose="03070402050302030203" pitchFamily="66" charset="77"/>
              </a:rPr>
              <a:t>cooling</a:t>
            </a:r>
            <a:r>
              <a:rPr lang="nl-NL" sz="2800" b="1" dirty="0">
                <a:solidFill>
                  <a:srgbClr val="0070C0"/>
                </a:solidFill>
                <a:latin typeface="Bradley Hand ITC" panose="03070402050302030203" pitchFamily="66" charset="77"/>
              </a:rPr>
              <a:t> down </a:t>
            </a:r>
            <a:r>
              <a:rPr lang="nl-NL" sz="2800" b="1" dirty="0" err="1">
                <a:solidFill>
                  <a:srgbClr val="0070C0"/>
                </a:solidFill>
                <a:latin typeface="Bradley Hand ITC" panose="03070402050302030203" pitchFamily="66" charset="77"/>
              </a:rPr>
              <a:t>quietly</a:t>
            </a:r>
            <a:endParaRPr lang="nl-NL" sz="2800" b="1" dirty="0">
              <a:solidFill>
                <a:srgbClr val="0070C0"/>
              </a:solidFill>
              <a:latin typeface="Bradley Hand ITC" panose="03070402050302030203" pitchFamily="66" charset="77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5E8B3E18-BA16-314C-B199-5541E6130ECB}"/>
              </a:ext>
            </a:extLst>
          </p:cNvPr>
          <p:cNvSpPr txBox="1"/>
          <p:nvPr/>
        </p:nvSpPr>
        <p:spPr>
          <a:xfrm>
            <a:off x="4074630" y="2481814"/>
            <a:ext cx="4103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Temperature</a:t>
            </a:r>
            <a:r>
              <a:rPr lang="nl-NL" dirty="0"/>
              <a:t> </a:t>
            </a:r>
            <a:r>
              <a:rPr lang="nl-NL" dirty="0" err="1"/>
              <a:t>during</a:t>
            </a:r>
            <a:r>
              <a:rPr lang="nl-NL" dirty="0"/>
              <a:t> a </a:t>
            </a:r>
            <a:r>
              <a:rPr lang="nl-NL" dirty="0" err="1"/>
              <a:t>day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27200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4DA34C0-FC89-D846-9A1B-C71D0D37E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9F5E524-5BA1-0044-9C6F-9A2E5588C8B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219658"/>
            <a:ext cx="2134145" cy="120934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A81308CC-C751-3A48-A231-04CEFE2E1626}"/>
              </a:ext>
            </a:extLst>
          </p:cNvPr>
          <p:cNvSpPr/>
          <p:nvPr/>
        </p:nvSpPr>
        <p:spPr>
          <a:xfrm>
            <a:off x="3620582" y="2219658"/>
            <a:ext cx="49118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+mj-lt"/>
              <a:buAutoNum type="arabicPeriod"/>
            </a:pPr>
            <a:r>
              <a:rPr lang="en-GB" dirty="0"/>
              <a:t>Length </a:t>
            </a:r>
            <a:r>
              <a:rPr lang="en-GB" sz="2800" dirty="0"/>
              <a:t>of</a:t>
            </a:r>
            <a:r>
              <a:rPr lang="en-GB" dirty="0"/>
              <a:t> a man during his life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377C80D-6253-054C-BC6A-C10CDC9C35C5}"/>
              </a:ext>
            </a:extLst>
          </p:cNvPr>
          <p:cNvSpPr txBox="1"/>
          <p:nvPr/>
        </p:nvSpPr>
        <p:spPr>
          <a:xfrm>
            <a:off x="3803851" y="2951946"/>
            <a:ext cx="4545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err="1">
                <a:solidFill>
                  <a:srgbClr val="7030A0"/>
                </a:solidFill>
                <a:latin typeface="Chalkduster" panose="03050602040202020205" pitchFamily="66" charset="77"/>
              </a:rPr>
              <a:t>Grows</a:t>
            </a:r>
            <a:r>
              <a:rPr lang="nl-NL" sz="2800" dirty="0">
                <a:solidFill>
                  <a:srgbClr val="7030A0"/>
                </a:solidFill>
                <a:latin typeface="Chalkduster" panose="03050602040202020205" pitchFamily="66" charset="77"/>
              </a:rPr>
              <a:t> </a:t>
            </a:r>
            <a:r>
              <a:rPr lang="nl-NL" sz="2800" dirty="0" err="1">
                <a:solidFill>
                  <a:srgbClr val="7030A0"/>
                </a:solidFill>
                <a:latin typeface="Chalkduster" panose="03050602040202020205" pitchFamily="66" charset="77"/>
              </a:rPr>
              <a:t>very</a:t>
            </a:r>
            <a:r>
              <a:rPr lang="nl-NL" sz="2800" dirty="0">
                <a:solidFill>
                  <a:srgbClr val="7030A0"/>
                </a:solidFill>
                <a:latin typeface="Chalkduster" panose="03050602040202020205" pitchFamily="66" charset="77"/>
              </a:rPr>
              <a:t> </a:t>
            </a:r>
            <a:r>
              <a:rPr lang="nl-NL" sz="2800" dirty="0" err="1">
                <a:solidFill>
                  <a:srgbClr val="7030A0"/>
                </a:solidFill>
                <a:latin typeface="Chalkduster" panose="03050602040202020205" pitchFamily="66" charset="77"/>
              </a:rPr>
              <a:t>fast</a:t>
            </a:r>
            <a:r>
              <a:rPr lang="nl-NL" sz="2800" dirty="0">
                <a:solidFill>
                  <a:srgbClr val="7030A0"/>
                </a:solidFill>
                <a:latin typeface="Chalkduster" panose="03050602040202020205" pitchFamily="66" charset="77"/>
              </a:rPr>
              <a:t> </a:t>
            </a:r>
            <a:r>
              <a:rPr lang="nl-NL" sz="2800" dirty="0" err="1">
                <a:solidFill>
                  <a:srgbClr val="7030A0"/>
                </a:solidFill>
                <a:latin typeface="Chalkduster" panose="03050602040202020205" pitchFamily="66" charset="77"/>
              </a:rPr>
              <a:t>and</a:t>
            </a:r>
            <a:r>
              <a:rPr lang="nl-NL" sz="2800" dirty="0">
                <a:solidFill>
                  <a:srgbClr val="7030A0"/>
                </a:solidFill>
                <a:latin typeface="Chalkduster" panose="03050602040202020205" pitchFamily="66" charset="77"/>
              </a:rPr>
              <a:t> </a:t>
            </a:r>
            <a:r>
              <a:rPr lang="nl-NL" sz="2800" dirty="0" err="1">
                <a:solidFill>
                  <a:srgbClr val="7030A0"/>
                </a:solidFill>
                <a:latin typeface="Chalkduster" panose="03050602040202020205" pitchFamily="66" charset="77"/>
              </a:rPr>
              <a:t>only</a:t>
            </a:r>
            <a:r>
              <a:rPr lang="nl-NL" sz="2800" dirty="0">
                <a:solidFill>
                  <a:srgbClr val="7030A0"/>
                </a:solidFill>
                <a:latin typeface="Chalkduster" panose="03050602040202020205" pitchFamily="66" charset="77"/>
              </a:rPr>
              <a:t> late he </a:t>
            </a:r>
            <a:r>
              <a:rPr lang="nl-NL" sz="2800" dirty="0" err="1">
                <a:solidFill>
                  <a:srgbClr val="7030A0"/>
                </a:solidFill>
                <a:latin typeface="Chalkduster" panose="03050602040202020205" pitchFamily="66" charset="77"/>
              </a:rPr>
              <a:t>shrinks</a:t>
            </a:r>
            <a:endParaRPr lang="nl-NL" sz="2800" dirty="0">
              <a:solidFill>
                <a:srgbClr val="7030A0"/>
              </a:solidFill>
              <a:latin typeface="Chalkduster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12488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4DA34C0-FC89-D846-9A1B-C71D0D37E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60ADF10-23D8-1E4F-83C1-2C44BBC5A9C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051567"/>
            <a:ext cx="2275604" cy="1297781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17046945-2D63-3C44-AE88-91BFFAD6F2EF}"/>
              </a:ext>
            </a:extLst>
          </p:cNvPr>
          <p:cNvSpPr/>
          <p:nvPr/>
        </p:nvSpPr>
        <p:spPr>
          <a:xfrm>
            <a:off x="4578874" y="2354814"/>
            <a:ext cx="38147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Sea level during a day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936EC96-8E0D-4748-8BE4-18AD7E11D0BC}"/>
              </a:ext>
            </a:extLst>
          </p:cNvPr>
          <p:cNvSpPr txBox="1"/>
          <p:nvPr/>
        </p:nvSpPr>
        <p:spPr>
          <a:xfrm>
            <a:off x="4167813" y="3272014"/>
            <a:ext cx="46368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err="1">
                <a:solidFill>
                  <a:srgbClr val="C00000"/>
                </a:solidFill>
                <a:latin typeface="Ink Free" panose="020F0502020204030204" pitchFamily="34" charset="0"/>
                <a:cs typeface="Ink Free" panose="020F0502020204030204" pitchFamily="34" charset="0"/>
              </a:rPr>
              <a:t>Sometimes</a:t>
            </a:r>
            <a:r>
              <a:rPr lang="nl-NL" sz="3200" b="1" dirty="0">
                <a:solidFill>
                  <a:srgbClr val="C00000"/>
                </a:solidFill>
                <a:latin typeface="Ink Free" panose="020F0502020204030204" pitchFamily="34" charset="0"/>
                <a:cs typeface="Ink Free" panose="020F0502020204030204" pitchFamily="34" charset="0"/>
              </a:rPr>
              <a:t> </a:t>
            </a:r>
            <a:r>
              <a:rPr lang="nl-NL" sz="3200" b="1" dirty="0" err="1">
                <a:solidFill>
                  <a:srgbClr val="C00000"/>
                </a:solidFill>
                <a:latin typeface="Ink Free" panose="020F0502020204030204" pitchFamily="34" charset="0"/>
                <a:cs typeface="Ink Free" panose="020F0502020204030204" pitchFamily="34" charset="0"/>
              </a:rPr>
              <a:t>quiet</a:t>
            </a:r>
            <a:r>
              <a:rPr lang="nl-NL" sz="3200" b="1" dirty="0">
                <a:solidFill>
                  <a:srgbClr val="C00000"/>
                </a:solidFill>
                <a:latin typeface="Ink Free" panose="020F0502020204030204" pitchFamily="34" charset="0"/>
                <a:cs typeface="Ink Free" panose="020F0502020204030204" pitchFamily="34" charset="0"/>
              </a:rPr>
              <a:t>  </a:t>
            </a:r>
            <a:r>
              <a:rPr lang="nl-NL" sz="3200" b="1" dirty="0" err="1">
                <a:solidFill>
                  <a:srgbClr val="C00000"/>
                </a:solidFill>
                <a:latin typeface="Ink Free" panose="020F0502020204030204" pitchFamily="34" charset="0"/>
                <a:cs typeface="Ink Free" panose="020F0502020204030204" pitchFamily="34" charset="0"/>
              </a:rPr>
              <a:t>and</a:t>
            </a:r>
            <a:r>
              <a:rPr lang="nl-NL" sz="3200" b="1" dirty="0">
                <a:solidFill>
                  <a:srgbClr val="C00000"/>
                </a:solidFill>
                <a:latin typeface="Ink Free" panose="020F0502020204030204" pitchFamily="34" charset="0"/>
                <a:cs typeface="Ink Free" panose="020F0502020204030204" pitchFamily="34" charset="0"/>
              </a:rPr>
              <a:t> </a:t>
            </a:r>
            <a:r>
              <a:rPr lang="nl-NL" sz="3200" b="1" dirty="0" err="1">
                <a:solidFill>
                  <a:srgbClr val="C00000"/>
                </a:solidFill>
                <a:latin typeface="Ink Free" panose="020F0502020204030204" pitchFamily="34" charset="0"/>
                <a:cs typeface="Ink Free" panose="020F0502020204030204" pitchFamily="34" charset="0"/>
              </a:rPr>
              <a:t>sometimes</a:t>
            </a:r>
            <a:r>
              <a:rPr lang="nl-NL" sz="3200" b="1" dirty="0">
                <a:solidFill>
                  <a:srgbClr val="C00000"/>
                </a:solidFill>
                <a:latin typeface="Ink Free" panose="020F0502020204030204" pitchFamily="34" charset="0"/>
                <a:cs typeface="Ink Free" panose="020F0502020204030204" pitchFamily="34" charset="0"/>
              </a:rPr>
              <a:t> waves</a:t>
            </a:r>
          </a:p>
        </p:txBody>
      </p:sp>
    </p:spTree>
    <p:extLst>
      <p:ext uri="{BB962C8B-B14F-4D97-AF65-F5344CB8AC3E}">
        <p14:creationId xmlns:p14="http://schemas.microsoft.com/office/powerpoint/2010/main" val="3639792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4DA34C0-FC89-D846-9A1B-C71D0D37E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C9735EF-9772-BA4C-B02E-20E2AD25156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74" y="2262865"/>
            <a:ext cx="2172632" cy="1464948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7A36018D-49BC-9A40-99B3-FCB03B95BA3C}"/>
              </a:ext>
            </a:extLst>
          </p:cNvPr>
          <p:cNvSpPr/>
          <p:nvPr/>
        </p:nvSpPr>
        <p:spPr>
          <a:xfrm>
            <a:off x="3275856" y="2262865"/>
            <a:ext cx="49263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Height of wheat over several years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5DDA99D-01E5-D84F-B3EF-8938964A0308}"/>
              </a:ext>
            </a:extLst>
          </p:cNvPr>
          <p:cNvSpPr txBox="1"/>
          <p:nvPr/>
        </p:nvSpPr>
        <p:spPr>
          <a:xfrm>
            <a:off x="3275857" y="3167390"/>
            <a:ext cx="5112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err="1">
                <a:solidFill>
                  <a:srgbClr val="327A86"/>
                </a:solidFill>
                <a:latin typeface="Bradley Hand ITC" panose="03070402050302030203" pitchFamily="66" charset="77"/>
              </a:rPr>
              <a:t>Becomes</a:t>
            </a:r>
            <a:r>
              <a:rPr lang="nl-NL" sz="3200" b="1" dirty="0">
                <a:solidFill>
                  <a:srgbClr val="327A86"/>
                </a:solidFill>
                <a:latin typeface="Bradley Hand ITC" panose="03070402050302030203" pitchFamily="66" charset="77"/>
              </a:rPr>
              <a:t> big </a:t>
            </a:r>
            <a:r>
              <a:rPr lang="nl-NL" sz="3200" b="1" dirty="0" err="1">
                <a:solidFill>
                  <a:srgbClr val="327A86"/>
                </a:solidFill>
                <a:latin typeface="Bradley Hand ITC" panose="03070402050302030203" pitchFamily="66" charset="77"/>
              </a:rPr>
              <a:t>and</a:t>
            </a:r>
            <a:r>
              <a:rPr lang="nl-NL" sz="3200" b="1" dirty="0">
                <a:solidFill>
                  <a:srgbClr val="327A86"/>
                </a:solidFill>
                <a:latin typeface="Bradley Hand ITC" panose="03070402050302030203" pitchFamily="66" charset="77"/>
              </a:rPr>
              <a:t> </a:t>
            </a:r>
            <a:r>
              <a:rPr lang="nl-NL" sz="3200" b="1" dirty="0" err="1">
                <a:solidFill>
                  <a:srgbClr val="327A86"/>
                </a:solidFill>
                <a:latin typeface="Bradley Hand ITC" panose="03070402050302030203" pitchFamily="66" charset="77"/>
              </a:rPr>
              <a:t>then</a:t>
            </a:r>
            <a:r>
              <a:rPr lang="nl-NL" sz="3200" b="1" dirty="0">
                <a:solidFill>
                  <a:srgbClr val="327A86"/>
                </a:solidFill>
                <a:latin typeface="Bradley Hand ITC" panose="03070402050302030203" pitchFamily="66" charset="77"/>
              </a:rPr>
              <a:t>  </a:t>
            </a:r>
            <a:r>
              <a:rPr lang="nl-NL" sz="3200" b="1" dirty="0" err="1">
                <a:solidFill>
                  <a:srgbClr val="327A86"/>
                </a:solidFill>
                <a:latin typeface="Bradley Hand ITC" panose="03070402050302030203" pitchFamily="66" charset="77"/>
              </a:rPr>
              <a:t>they</a:t>
            </a:r>
            <a:r>
              <a:rPr lang="nl-NL" sz="3200" b="1" dirty="0">
                <a:solidFill>
                  <a:srgbClr val="327A86"/>
                </a:solidFill>
                <a:latin typeface="Bradley Hand ITC" panose="03070402050302030203" pitchFamily="66" charset="77"/>
              </a:rPr>
              <a:t> trim </a:t>
            </a:r>
            <a:r>
              <a:rPr lang="nl-NL" sz="3200" b="1" dirty="0" err="1">
                <a:solidFill>
                  <a:srgbClr val="327A86"/>
                </a:solidFill>
                <a:latin typeface="Bradley Hand ITC" panose="03070402050302030203" pitchFamily="66" charset="77"/>
              </a:rPr>
              <a:t>it</a:t>
            </a:r>
            <a:r>
              <a:rPr lang="nl-NL" sz="3200" b="1" dirty="0">
                <a:solidFill>
                  <a:srgbClr val="327A86"/>
                </a:solidFill>
                <a:latin typeface="Bradley Hand ITC" panose="03070402050302030203" pitchFamily="66" charset="77"/>
              </a:rPr>
              <a:t> </a:t>
            </a:r>
            <a:r>
              <a:rPr lang="nl-NL" sz="3200" b="1" dirty="0" err="1">
                <a:solidFill>
                  <a:srgbClr val="327A86"/>
                </a:solidFill>
                <a:latin typeface="Bradley Hand ITC" panose="03070402050302030203" pitchFamily="66" charset="77"/>
              </a:rPr>
              <a:t>again</a:t>
            </a:r>
            <a:r>
              <a:rPr lang="nl-NL" sz="3200" b="1" dirty="0">
                <a:solidFill>
                  <a:srgbClr val="327A86"/>
                </a:solidFill>
                <a:latin typeface="Bradley Hand ITC" panose="03070402050302030203" pitchFamily="66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6747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4DA34C0-FC89-D846-9A1B-C71D0D37E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</a:t>
            </a:r>
            <a:r>
              <a:rPr lang="en-GB" dirty="0"/>
              <a:t>Drawing a graph for a story</a:t>
            </a: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815C5025-39AD-124F-83FB-1474BE4AB1BE}"/>
              </a:ext>
            </a:extLst>
          </p:cNvPr>
          <p:cNvGrpSpPr/>
          <p:nvPr/>
        </p:nvGrpSpPr>
        <p:grpSpPr>
          <a:xfrm>
            <a:off x="1185559" y="3081437"/>
            <a:ext cx="2933654" cy="1955959"/>
            <a:chOff x="0" y="0"/>
            <a:chExt cx="2497041" cy="2154803"/>
          </a:xfrm>
        </p:grpSpPr>
        <p:cxnSp>
          <p:nvCxnSpPr>
            <p:cNvPr id="7" name="Rechte verbindingslijn 6">
              <a:extLst>
                <a:ext uri="{FF2B5EF4-FFF2-40B4-BE49-F238E27FC236}">
                  <a16:creationId xmlns:a16="http://schemas.microsoft.com/office/drawing/2014/main" id="{FB68DE43-2E1A-FF4A-ADDA-D7E7F89EA953}"/>
                </a:ext>
              </a:extLst>
            </p:cNvPr>
            <p:cNvCxnSpPr/>
            <p:nvPr/>
          </p:nvCxnSpPr>
          <p:spPr>
            <a:xfrm>
              <a:off x="127221" y="0"/>
              <a:ext cx="7951" cy="21548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Rechte verbindingslijn 7">
              <a:extLst>
                <a:ext uri="{FF2B5EF4-FFF2-40B4-BE49-F238E27FC236}">
                  <a16:creationId xmlns:a16="http://schemas.microsoft.com/office/drawing/2014/main" id="{BE1C9005-F009-1643-A17E-9D35B3460D17}"/>
                </a:ext>
              </a:extLst>
            </p:cNvPr>
            <p:cNvCxnSpPr/>
            <p:nvPr/>
          </p:nvCxnSpPr>
          <p:spPr>
            <a:xfrm flipH="1">
              <a:off x="0" y="1995777"/>
              <a:ext cx="2497041" cy="156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C33D1597-1D1A-3C44-95BB-B857AA5297E4}"/>
              </a:ext>
            </a:extLst>
          </p:cNvPr>
          <p:cNvSpPr txBox="1"/>
          <p:nvPr/>
        </p:nvSpPr>
        <p:spPr>
          <a:xfrm>
            <a:off x="5259440" y="612844"/>
            <a:ext cx="38845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Nick gets on his bike and starts a ride from his home.</a:t>
            </a:r>
          </a:p>
          <a:p>
            <a:r>
              <a:rPr lang="en-GB" dirty="0"/>
              <a:t>Then he rides along the street with constant speed before it carves up a hill.</a:t>
            </a:r>
          </a:p>
          <a:p>
            <a:r>
              <a:rPr lang="en-GB" dirty="0"/>
              <a:t>On top of the hill, he pauses for a few minutes to enjoy the view.</a:t>
            </a:r>
          </a:p>
          <a:p>
            <a:r>
              <a:rPr lang="en-GB" dirty="0"/>
              <a:t>After that he drives back down and stops at the bottom of the hill.</a:t>
            </a:r>
          </a:p>
          <a:p>
            <a:endParaRPr lang="en-GB" dirty="0"/>
          </a:p>
          <a:p>
            <a:r>
              <a:rPr lang="en-GB" i="1" dirty="0"/>
              <a:t>Draw a graph to show how his speed changes as a function of the time.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8563032-2691-D842-9CC7-0EF08F819C91}"/>
              </a:ext>
            </a:extLst>
          </p:cNvPr>
          <p:cNvSpPr txBox="1"/>
          <p:nvPr/>
        </p:nvSpPr>
        <p:spPr>
          <a:xfrm>
            <a:off x="4204253" y="5076411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00" dirty="0"/>
              <a:t>time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FE752D3-57D3-A54C-886C-1FD05FB847B4}"/>
              </a:ext>
            </a:extLst>
          </p:cNvPr>
          <p:cNvSpPr txBox="1"/>
          <p:nvPr/>
        </p:nvSpPr>
        <p:spPr>
          <a:xfrm>
            <a:off x="894523" y="285501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00" dirty="0"/>
              <a:t>speed</a:t>
            </a:r>
          </a:p>
        </p:txBody>
      </p:sp>
    </p:spTree>
    <p:extLst>
      <p:ext uri="{BB962C8B-B14F-4D97-AF65-F5344CB8AC3E}">
        <p14:creationId xmlns:p14="http://schemas.microsoft.com/office/powerpoint/2010/main" val="1438462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901355-210A-2144-8F4F-7047B53AB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student 1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B281991-549F-1842-9EBC-78AC4FE53C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875"/>
          <a:stretch/>
        </p:blipFill>
        <p:spPr>
          <a:xfrm>
            <a:off x="1735414" y="2677560"/>
            <a:ext cx="6946434" cy="332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90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B6274A-9D86-314A-8705-8A4BBC241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student 2</a:t>
            </a:r>
          </a:p>
        </p:txBody>
      </p:sp>
      <p:pic>
        <p:nvPicPr>
          <p:cNvPr id="4" name="Afbeelding 3" descr="Afbeelding met tekst, kaart&#10;&#10;&#10;&#10;Automatisch gegenereerde beschrijving">
            <a:extLst>
              <a:ext uri="{FF2B5EF4-FFF2-40B4-BE49-F238E27FC236}">
                <a16:creationId xmlns:a16="http://schemas.microsoft.com/office/drawing/2014/main" id="{8D0BA27A-AEE0-9B4D-B3D7-DC4256F32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2466975"/>
            <a:ext cx="6858000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124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B6274A-9D86-314A-8705-8A4BBC241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Student 3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8E85FAAB-4CEE-CF4E-BDDC-E67BEAB766DD}"/>
              </a:ext>
            </a:extLst>
          </p:cNvPr>
          <p:cNvGrpSpPr/>
          <p:nvPr/>
        </p:nvGrpSpPr>
        <p:grpSpPr>
          <a:xfrm>
            <a:off x="0" y="1124744"/>
            <a:ext cx="9196627" cy="4824536"/>
            <a:chOff x="380934" y="1124744"/>
            <a:chExt cx="8815693" cy="4392488"/>
          </a:xfrm>
        </p:grpSpPr>
        <p:pic>
          <p:nvPicPr>
            <p:cNvPr id="5" name="Afbeelding 4" descr="Afbeelding met tekst, whiteboard&#10;&#10;&#10;&#10;Automatisch gegenereerde beschrijving">
              <a:extLst>
                <a:ext uri="{FF2B5EF4-FFF2-40B4-BE49-F238E27FC236}">
                  <a16:creationId xmlns:a16="http://schemas.microsoft.com/office/drawing/2014/main" id="{6B9D509B-0FCE-034E-B0F1-2555E7B86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0934" y="1124744"/>
              <a:ext cx="8815693" cy="4392488"/>
            </a:xfrm>
            <a:prstGeom prst="rect">
              <a:avLst/>
            </a:prstGeom>
          </p:spPr>
        </p:pic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E7D16AC4-2DB7-6D4C-B318-27E56A711100}"/>
                </a:ext>
              </a:extLst>
            </p:cNvPr>
            <p:cNvSpPr txBox="1"/>
            <p:nvPr/>
          </p:nvSpPr>
          <p:spPr>
            <a:xfrm>
              <a:off x="1115616" y="4005064"/>
              <a:ext cx="12380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spcBef>
                  <a:spcPts val="400"/>
                </a:spcBef>
              </a:pPr>
              <a:r>
                <a:rPr lang="en-AU" sz="1800" i="1" dirty="0">
                  <a:latin typeface="Calibri"/>
                  <a:cs typeface="Calibri"/>
                </a:rPr>
                <a:t>accelerates</a:t>
              </a:r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B03F0465-3B7E-8F44-9A0D-11A6C2A05300}"/>
                </a:ext>
              </a:extLst>
            </p:cNvPr>
            <p:cNvSpPr txBox="1"/>
            <p:nvPr/>
          </p:nvSpPr>
          <p:spPr>
            <a:xfrm>
              <a:off x="2555776" y="4003144"/>
              <a:ext cx="1045671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spcBef>
                  <a:spcPts val="400"/>
                </a:spcBef>
              </a:pPr>
              <a:r>
                <a:rPr lang="nl-NL" sz="1800" i="1" dirty="0">
                  <a:latin typeface="Calibri"/>
                  <a:cs typeface="Calibri"/>
                </a:rPr>
                <a:t>constant </a:t>
              </a:r>
            </a:p>
            <a:p>
              <a:pPr marL="342900" indent="-342900">
                <a:spcBef>
                  <a:spcPts val="400"/>
                </a:spcBef>
              </a:pPr>
              <a:r>
                <a:rPr lang="nl-NL" sz="1800" i="1" dirty="0">
                  <a:latin typeface="Calibri"/>
                  <a:cs typeface="Calibri"/>
                </a:rPr>
                <a:t>speed</a:t>
              </a:r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E533A1DF-CA4E-094E-9CE7-096B1FFFAB65}"/>
                </a:ext>
              </a:extLst>
            </p:cNvPr>
            <p:cNvSpPr txBox="1"/>
            <p:nvPr/>
          </p:nvSpPr>
          <p:spPr>
            <a:xfrm>
              <a:off x="3918025" y="4003144"/>
              <a:ext cx="10278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spcBef>
                  <a:spcPts val="400"/>
                </a:spcBef>
              </a:pPr>
              <a:r>
                <a:rPr lang="en-AU" sz="1800" i="1" dirty="0">
                  <a:latin typeface="Calibri"/>
                  <a:cs typeface="Calibri"/>
                </a:rPr>
                <a:t>hill climb</a:t>
              </a:r>
            </a:p>
          </p:txBody>
        </p: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E7423302-7728-5E4A-80BA-17491B6AD519}"/>
                </a:ext>
              </a:extLst>
            </p:cNvPr>
            <p:cNvSpPr txBox="1"/>
            <p:nvPr/>
          </p:nvSpPr>
          <p:spPr>
            <a:xfrm>
              <a:off x="5185630" y="3954234"/>
              <a:ext cx="713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spcBef>
                  <a:spcPts val="400"/>
                </a:spcBef>
              </a:pPr>
              <a:r>
                <a:rPr lang="nl-NL" sz="1800" i="1" dirty="0">
                  <a:latin typeface="Calibri"/>
                  <a:cs typeface="Calibri"/>
                </a:rPr>
                <a:t>break</a:t>
              </a:r>
            </a:p>
          </p:txBody>
        </p:sp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A0D01664-0109-014F-8265-7D3F30E00E59}"/>
                </a:ext>
              </a:extLst>
            </p:cNvPr>
            <p:cNvSpPr txBox="1"/>
            <p:nvPr/>
          </p:nvSpPr>
          <p:spPr>
            <a:xfrm>
              <a:off x="5544640" y="4308326"/>
              <a:ext cx="12380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spcBef>
                  <a:spcPts val="400"/>
                </a:spcBef>
              </a:pPr>
              <a:r>
                <a:rPr lang="en-AU" sz="1800" i="1" dirty="0">
                  <a:latin typeface="Calibri"/>
                  <a:cs typeface="Calibri"/>
                </a:rPr>
                <a:t>accelerates</a:t>
              </a:r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D32D6BC8-9D71-EE4D-AE17-60F7F73FA7C1}"/>
                </a:ext>
              </a:extLst>
            </p:cNvPr>
            <p:cNvSpPr txBox="1"/>
            <p:nvPr/>
          </p:nvSpPr>
          <p:spPr>
            <a:xfrm>
              <a:off x="6691352" y="4556502"/>
              <a:ext cx="880369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spcBef>
                  <a:spcPts val="400"/>
                </a:spcBef>
              </a:pPr>
              <a:r>
                <a:rPr lang="en-AU" sz="1800" i="1" dirty="0">
                  <a:latin typeface="Calibri"/>
                  <a:cs typeface="Calibri"/>
                </a:rPr>
                <a:t>driving</a:t>
              </a:r>
              <a:r>
                <a:rPr lang="nl-NL" sz="1800" i="1" dirty="0">
                  <a:latin typeface="Calibri"/>
                  <a:cs typeface="Calibri"/>
                </a:rPr>
                <a:t> </a:t>
              </a:r>
            </a:p>
            <a:p>
              <a:pPr marL="342900" indent="-342900">
                <a:spcBef>
                  <a:spcPts val="400"/>
                </a:spcBef>
              </a:pPr>
              <a:r>
                <a:rPr lang="en-AU" sz="1800" i="1" dirty="0">
                  <a:latin typeface="Calibri"/>
                  <a:cs typeface="Calibri"/>
                </a:rPr>
                <a:t>quiet</a:t>
              </a: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2A5720F2-760B-B649-B6A2-571F8BA1B589}"/>
                </a:ext>
              </a:extLst>
            </p:cNvPr>
            <p:cNvSpPr txBox="1"/>
            <p:nvPr/>
          </p:nvSpPr>
          <p:spPr>
            <a:xfrm>
              <a:off x="7696993" y="4372476"/>
              <a:ext cx="1028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spcBef>
                  <a:spcPts val="400"/>
                </a:spcBef>
              </a:pPr>
              <a:r>
                <a:rPr lang="nl-NL" sz="1800" i="1" dirty="0">
                  <a:latin typeface="Calibri"/>
                  <a:cs typeface="Calibri"/>
                </a:rPr>
                <a:t>at school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83614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FF1C61-0A0C-9240-BAD0-46106CA5F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Reflecting</a:t>
            </a:r>
            <a:r>
              <a:rPr lang="nl-NL" dirty="0"/>
              <a:t> on student </a:t>
            </a:r>
            <a:r>
              <a:rPr lang="nl-NL" dirty="0" err="1"/>
              <a:t>work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427DA3D-5516-D442-8D23-FCCA4C9297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800" dirty="0"/>
              <a:t>In the whole group discuss the findings of the analysis in small groups. Use the guiding questions.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743850" lvl="1"/>
            <a:r>
              <a:rPr lang="en-GB" sz="2200" dirty="0"/>
              <a:t>What does each student appear to understand? How do you know?</a:t>
            </a:r>
          </a:p>
          <a:p>
            <a:pPr marL="743850" lvl="1"/>
            <a:r>
              <a:rPr lang="en-GB" sz="2200" dirty="0"/>
              <a:t>List errors and difficulties that are revealed by the students' work.</a:t>
            </a:r>
          </a:p>
          <a:p>
            <a:pPr marL="743850" lvl="1"/>
            <a:r>
              <a:rPr lang="en-GB" sz="2200" dirty="0"/>
              <a:t>Try to identify the thinking of each student?</a:t>
            </a:r>
          </a:p>
          <a:p>
            <a:pPr marL="743850" lvl="1"/>
            <a:r>
              <a:rPr lang="en-GB" sz="2200" dirty="0"/>
              <a:t>What feedback would you give each student?</a:t>
            </a:r>
            <a:endParaRPr lang="en-GB" sz="2400" dirty="0"/>
          </a:p>
          <a:p>
            <a:pPr marL="743850" lvl="1"/>
            <a:r>
              <a:rPr lang="en-GB" sz="2400" dirty="0"/>
              <a:t>In what </a:t>
            </a:r>
            <a:r>
              <a:rPr lang="en-GB" sz="2400" dirty="0" err="1"/>
              <a:t>spcific</a:t>
            </a:r>
            <a:r>
              <a:rPr lang="en-GB" sz="2400" dirty="0"/>
              <a:t> ways would you support your students in the learning of the </a:t>
            </a:r>
            <a:r>
              <a:rPr lang="en-GB" sz="2400" dirty="0" err="1"/>
              <a:t>lanaguage</a:t>
            </a:r>
            <a:r>
              <a:rPr lang="en-GB" sz="2400" dirty="0"/>
              <a:t> of line graphs? 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006760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3854C818-CFDF-9E44-9EF2-859E5E424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nl-NL" sz="2800" dirty="0"/>
              <a:t>A line graph on the growth of Niek the Giraffe:</a:t>
            </a:r>
            <a:endParaRPr lang="nl-NL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714286-3285-49AD-B6E2-165783BBA393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553200"/>
            <a:ext cx="1905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F5C8552F-B460-4B86-8121-494232BDE263}" type="datetime1">
              <a:rPr lang="en-US" smtClean="0"/>
              <a:pPr>
                <a:defRPr/>
              </a:pPr>
              <a:t>8/25/20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915FE8-6B97-471F-95B6-7828C02FFDD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0" y="6553200"/>
            <a:ext cx="2895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/>
              <a:t>ORD 9 juni 2011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6ABC94FB-AE73-47DA-80E9-727D0692E524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239000" y="65532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rgbClr val="FFFFFF"/>
                </a:solidFill>
                <a:latin typeface="Verdana" panose="020B0604030504040204" pitchFamily="34" charset="0"/>
                <a:ea typeface="Osaka" pitchFamily="16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821AB88D-B0D9-4225-B8C2-C0E785616E85}" type="slidenum">
              <a:rPr lang="en-US" altLang="nl-NL" smtClean="0"/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29</a:t>
            </a:fld>
            <a:endParaRPr lang="en-US" altLang="nl-NL" sz="1400">
              <a:solidFill>
                <a:schemeClr val="tx1"/>
              </a:solidFill>
            </a:endParaRPr>
          </a:p>
        </p:txBody>
      </p:sp>
      <p:pic>
        <p:nvPicPr>
          <p:cNvPr id="67589" name="Picture 2" descr="scannen0004">
            <a:extLst>
              <a:ext uri="{FF2B5EF4-FFF2-40B4-BE49-F238E27FC236}">
                <a16:creationId xmlns:a16="http://schemas.microsoft.com/office/drawing/2014/main" id="{57356513-0DD6-4252-9139-BE11B4FF2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101"/>
            <a:ext cx="91440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A34902F-36A0-DF40-9F67-5AE011EE659D}"/>
              </a:ext>
            </a:extLst>
          </p:cNvPr>
          <p:cNvSpPr txBox="1"/>
          <p:nvPr/>
        </p:nvSpPr>
        <p:spPr>
          <a:xfrm>
            <a:off x="731520" y="777240"/>
            <a:ext cx="53091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400"/>
              </a:spcBef>
            </a:pPr>
            <a:br>
              <a:rPr lang="en-GB" altLang="nl-NL" sz="2800" dirty="0"/>
            </a:br>
            <a:endParaRPr lang="nl-NL"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9628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 bwMode="auto">
          <a:xfrm>
            <a:off x="0" y="1268760"/>
            <a:ext cx="899592" cy="5589239"/>
          </a:xfrm>
          <a:prstGeom prst="rect">
            <a:avLst/>
          </a:prstGeom>
          <a:solidFill>
            <a:srgbClr val="D6E4E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2000" err="1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0" y="3203910"/>
            <a:ext cx="8532000" cy="648000"/>
          </a:xfrm>
          <a:prstGeom prst="rect">
            <a:avLst/>
          </a:prstGeom>
          <a:solidFill>
            <a:srgbClr val="D6E4E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2000" err="1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 err="1"/>
              <a:t>Program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course</a:t>
            </a:r>
            <a:r>
              <a:rPr lang="de-DE" dirty="0"/>
              <a:t> 3 </a:t>
            </a:r>
            <a:r>
              <a:rPr lang="de-DE" dirty="0" err="1"/>
              <a:t>sessions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327A86"/>
              </a:buClr>
              <a:buNone/>
            </a:pPr>
            <a:r>
              <a:rPr lang="en-GB" dirty="0">
                <a:solidFill>
                  <a:srgbClr val="327A86"/>
                </a:solidFill>
              </a:rPr>
              <a:t>Session 1: The language of graphs and tables </a:t>
            </a:r>
          </a:p>
          <a:p>
            <a:pPr lvl="1">
              <a:buClr>
                <a:srgbClr val="327A86"/>
              </a:buClr>
            </a:pPr>
            <a:r>
              <a:rPr lang="en-GB" dirty="0">
                <a:solidFill>
                  <a:srgbClr val="327A86"/>
                </a:solidFill>
              </a:rPr>
              <a:t>some background </a:t>
            </a:r>
          </a:p>
          <a:p>
            <a:pPr lvl="1">
              <a:buClr>
                <a:srgbClr val="327A86"/>
              </a:buClr>
            </a:pPr>
            <a:r>
              <a:rPr lang="en-GB" dirty="0">
                <a:solidFill>
                  <a:srgbClr val="327A86"/>
                </a:solidFill>
              </a:rPr>
              <a:t>examples of tasks and student work  in general and vocational contexts</a:t>
            </a:r>
          </a:p>
          <a:p>
            <a:pPr>
              <a:buClr>
                <a:srgbClr val="327A86"/>
              </a:buClr>
              <a:buNone/>
            </a:pPr>
            <a:endParaRPr lang="en-GB" dirty="0">
              <a:solidFill>
                <a:srgbClr val="327A86"/>
              </a:solidFill>
            </a:endParaRPr>
          </a:p>
          <a:p>
            <a:pPr>
              <a:buClr>
                <a:srgbClr val="327A86"/>
              </a:buClr>
              <a:buNone/>
            </a:pPr>
            <a:r>
              <a:rPr lang="en-GB" dirty="0">
                <a:solidFill>
                  <a:srgbClr val="327A86"/>
                </a:solidFill>
              </a:rPr>
              <a:t>Session 2: Focusing on line graphs</a:t>
            </a:r>
          </a:p>
          <a:p>
            <a:pPr lvl="1">
              <a:buClr>
                <a:srgbClr val="327A86"/>
              </a:buClr>
            </a:pPr>
            <a:r>
              <a:rPr lang="en-GB" dirty="0">
                <a:solidFill>
                  <a:srgbClr val="327A86"/>
                </a:solidFill>
              </a:rPr>
              <a:t>	mathematical concepts</a:t>
            </a:r>
          </a:p>
          <a:p>
            <a:pPr lvl="1">
              <a:buClr>
                <a:srgbClr val="327A86"/>
              </a:buClr>
            </a:pPr>
            <a:r>
              <a:rPr lang="en-GB" dirty="0">
                <a:solidFill>
                  <a:srgbClr val="327A86"/>
                </a:solidFill>
              </a:rPr>
              <a:t>	related language</a:t>
            </a:r>
          </a:p>
          <a:p>
            <a:pPr>
              <a:buClr>
                <a:srgbClr val="327A86"/>
              </a:buClr>
              <a:buNone/>
            </a:pPr>
            <a:r>
              <a:rPr lang="en-GB" dirty="0">
                <a:solidFill>
                  <a:srgbClr val="327A86"/>
                </a:solidFill>
              </a:rPr>
              <a:t>Session 3: Rich </a:t>
            </a:r>
            <a:r>
              <a:rPr lang="en-GB" dirty="0" err="1">
                <a:solidFill>
                  <a:srgbClr val="327A86"/>
                </a:solidFill>
              </a:rPr>
              <a:t>communicatie</a:t>
            </a:r>
            <a:r>
              <a:rPr lang="en-GB" dirty="0">
                <a:solidFill>
                  <a:srgbClr val="327A86"/>
                </a:solidFill>
              </a:rPr>
              <a:t> practices involving graphs and tables in vocational  situations</a:t>
            </a:r>
          </a:p>
        </p:txBody>
      </p:sp>
    </p:spTree>
    <p:extLst>
      <p:ext uri="{BB962C8B-B14F-4D97-AF65-F5344CB8AC3E}">
        <p14:creationId xmlns:p14="http://schemas.microsoft.com/office/powerpoint/2010/main" val="34498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scannen0004">
            <a:extLst>
              <a:ext uri="{FF2B5EF4-FFF2-40B4-BE49-F238E27FC236}">
                <a16:creationId xmlns:a16="http://schemas.microsoft.com/office/drawing/2014/main" id="{81FA089F-BF64-4FB5-AFBA-78B65B8F3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1000"/>
                    </a14:imgEffect>
                    <a14:imgEffect>
                      <a14:saturation sat="1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273" y="853997"/>
            <a:ext cx="4103687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itle 1">
            <a:extLst>
              <a:ext uri="{FF2B5EF4-FFF2-40B4-BE49-F238E27FC236}">
                <a16:creationId xmlns:a16="http://schemas.microsoft.com/office/drawing/2014/main" id="{7337561E-AE2A-4AC1-ADF9-DC039680EC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 dirty="0">
                <a:solidFill>
                  <a:schemeClr val="accent1"/>
                </a:solidFill>
              </a:rPr>
              <a:t>Example of support by a Speaking and writing frame</a:t>
            </a:r>
            <a:endParaRPr lang="nl-NL" altLang="nl-NL" dirty="0">
              <a:solidFill>
                <a:schemeClr val="tx1"/>
              </a:solidFill>
            </a:endParaRPr>
          </a:p>
        </p:txBody>
      </p:sp>
      <p:sp>
        <p:nvSpPr>
          <p:cNvPr id="69636" name="Content Placeholder 2">
            <a:extLst>
              <a:ext uri="{FF2B5EF4-FFF2-40B4-BE49-F238E27FC236}">
                <a16:creationId xmlns:a16="http://schemas.microsoft.com/office/drawing/2014/main" id="{8853FC8F-D1BE-455D-89D2-A22B562D79F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Times" panose="02020603050405020304" pitchFamily="18" charset="0"/>
              <a:buNone/>
            </a:pPr>
            <a:r>
              <a:rPr lang="en-GB" altLang="nl-NL" sz="2400" dirty="0"/>
              <a:t>When Niek is born, he is ………………………… </a:t>
            </a:r>
          </a:p>
          <a:p>
            <a:pPr>
              <a:buFont typeface="Times" panose="02020603050405020304" pitchFamily="18" charset="0"/>
              <a:buNone/>
            </a:pPr>
            <a:r>
              <a:rPr lang="en-GB" altLang="nl-NL" sz="2400" dirty="0"/>
              <a:t>The first years …………………………………………</a:t>
            </a:r>
          </a:p>
          <a:p>
            <a:pPr>
              <a:buFont typeface="Times" panose="02020603050405020304" pitchFamily="18" charset="0"/>
              <a:buNone/>
            </a:pPr>
            <a:r>
              <a:rPr lang="en-GB" altLang="nl-NL" sz="2400" dirty="0"/>
              <a:t>You can see that in the graph that………………………….</a:t>
            </a:r>
          </a:p>
          <a:p>
            <a:pPr>
              <a:buFont typeface="Times" panose="02020603050405020304" pitchFamily="18" charset="0"/>
              <a:buNone/>
            </a:pPr>
            <a:r>
              <a:rPr lang="en-GB" altLang="nl-NL" sz="2400" dirty="0"/>
              <a:t>From his 2nd birthday on …………………………………</a:t>
            </a:r>
          </a:p>
          <a:p>
            <a:pPr>
              <a:buFont typeface="Times" panose="02020603050405020304" pitchFamily="18" charset="0"/>
              <a:buNone/>
            </a:pPr>
            <a:r>
              <a:rPr lang="en-GB" altLang="nl-NL" sz="2400" dirty="0"/>
              <a:t>The graph………………………………………………………</a:t>
            </a:r>
          </a:p>
          <a:p>
            <a:pPr>
              <a:buFont typeface="Times" panose="02020603050405020304" pitchFamily="18" charset="0"/>
              <a:buNone/>
            </a:pPr>
            <a:r>
              <a:rPr lang="en-GB" altLang="nl-NL" sz="2400" dirty="0"/>
              <a:t>After he has become 6 ………………………………………………….</a:t>
            </a:r>
          </a:p>
          <a:p>
            <a:pPr>
              <a:buFont typeface="Times" panose="02020603050405020304" pitchFamily="18" charset="0"/>
              <a:buNone/>
            </a:pPr>
            <a:r>
              <a:rPr lang="en-GB" altLang="nl-NL" sz="2400" dirty="0"/>
              <a:t>You can see that …………………………………………………</a:t>
            </a:r>
          </a:p>
          <a:p>
            <a:pPr>
              <a:buFont typeface="Times" panose="02020603050405020304" pitchFamily="18" charset="0"/>
              <a:buNone/>
            </a:pPr>
            <a:r>
              <a:rPr lang="en-GB" altLang="nl-NL" sz="2400" dirty="0"/>
              <a:t>When he is about 9 years old………………………</a:t>
            </a:r>
          </a:p>
          <a:p>
            <a:pPr>
              <a:buFont typeface="Times" panose="02020603050405020304" pitchFamily="18" charset="0"/>
              <a:buNone/>
            </a:pPr>
            <a:r>
              <a:rPr lang="en-GB" altLang="nl-NL" sz="2400" dirty="0"/>
              <a:t>The graph ………………………………………………………</a:t>
            </a:r>
          </a:p>
          <a:p>
            <a:pPr>
              <a:buFont typeface="Times" panose="02020603050405020304" pitchFamily="18" charset="0"/>
              <a:buNone/>
            </a:pPr>
            <a:r>
              <a:rPr lang="en-GB" altLang="nl-NL" sz="2400" dirty="0"/>
              <a:t>Finally Niek………………………………….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D0FEC-0CF1-400E-9CEC-FC011AD518A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0" y="6553200"/>
            <a:ext cx="2895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/>
              <a:t>ORD 9 juni 2011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639" name="Slide Number Placeholder 5">
            <a:extLst>
              <a:ext uri="{FF2B5EF4-FFF2-40B4-BE49-F238E27FC236}">
                <a16:creationId xmlns:a16="http://schemas.microsoft.com/office/drawing/2014/main" id="{064B3AAC-53D2-425D-8144-4886D86F2A5D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239000" y="65532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rgbClr val="FFFFFF"/>
                </a:solidFill>
                <a:latin typeface="Verdana" panose="020B0604030504040204" pitchFamily="34" charset="0"/>
                <a:ea typeface="Osaka" pitchFamily="16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7B7F686F-CCB0-4AE9-ACA7-AE314BD1C404}" type="slidenum">
              <a:rPr lang="en-US" altLang="nl-NL" smtClean="0"/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30</a:t>
            </a:fld>
            <a:endParaRPr lang="en-US" altLang="nl-NL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2911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scannen0004">
            <a:extLst>
              <a:ext uri="{FF2B5EF4-FFF2-40B4-BE49-F238E27FC236}">
                <a16:creationId xmlns:a16="http://schemas.microsoft.com/office/drawing/2014/main" id="{81FA089F-BF64-4FB5-AFBA-78B65B8F3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1000"/>
                    </a14:imgEffect>
                    <a14:imgEffect>
                      <a14:saturation sat="1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273" y="853997"/>
            <a:ext cx="4103687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itle 1">
            <a:extLst>
              <a:ext uri="{FF2B5EF4-FFF2-40B4-BE49-F238E27FC236}">
                <a16:creationId xmlns:a16="http://schemas.microsoft.com/office/drawing/2014/main" id="{7337561E-AE2A-4AC1-ADF9-DC039680EC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 dirty="0">
                <a:solidFill>
                  <a:schemeClr val="accent1"/>
                </a:solidFill>
              </a:rPr>
              <a:t>Different language systems in the </a:t>
            </a:r>
            <a:r>
              <a:rPr lang="en-US" altLang="nl-NL" dirty="0" err="1">
                <a:solidFill>
                  <a:schemeClr val="accent1"/>
                </a:solidFill>
              </a:rPr>
              <a:t>dpeaking</a:t>
            </a:r>
            <a:r>
              <a:rPr lang="en-US" altLang="nl-NL" dirty="0">
                <a:solidFill>
                  <a:schemeClr val="accent1"/>
                </a:solidFill>
              </a:rPr>
              <a:t> and writing frame</a:t>
            </a:r>
            <a:endParaRPr lang="nl-NL" altLang="nl-NL" dirty="0">
              <a:solidFill>
                <a:schemeClr val="tx1"/>
              </a:solidFill>
            </a:endParaRPr>
          </a:p>
        </p:txBody>
      </p:sp>
      <p:sp>
        <p:nvSpPr>
          <p:cNvPr id="69636" name="Content Placeholder 2">
            <a:extLst>
              <a:ext uri="{FF2B5EF4-FFF2-40B4-BE49-F238E27FC236}">
                <a16:creationId xmlns:a16="http://schemas.microsoft.com/office/drawing/2014/main" id="{8853FC8F-D1BE-455D-89D2-A22B562D79F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Times" panose="02020603050405020304" pitchFamily="18" charset="0"/>
              <a:buNone/>
            </a:pPr>
            <a:r>
              <a:rPr lang="en-GB" altLang="nl-NL" sz="2400" dirty="0">
                <a:solidFill>
                  <a:schemeClr val="accent2">
                    <a:lumMod val="75000"/>
                  </a:schemeClr>
                </a:solidFill>
              </a:rPr>
              <a:t>When Niek is born, he is </a:t>
            </a:r>
            <a:r>
              <a:rPr lang="en-GB" altLang="nl-NL" sz="2400" dirty="0"/>
              <a:t>………………………… </a:t>
            </a:r>
          </a:p>
          <a:p>
            <a:pPr>
              <a:buFont typeface="Times" panose="02020603050405020304" pitchFamily="18" charset="0"/>
              <a:buNone/>
            </a:pPr>
            <a:r>
              <a:rPr lang="en-GB" altLang="nl-NL" sz="2400" dirty="0">
                <a:solidFill>
                  <a:schemeClr val="accent2">
                    <a:lumMod val="75000"/>
                  </a:schemeClr>
                </a:solidFill>
              </a:rPr>
              <a:t>The first years </a:t>
            </a:r>
            <a:r>
              <a:rPr lang="en-GB" altLang="nl-NL" sz="2400" dirty="0"/>
              <a:t>…………………………………………</a:t>
            </a:r>
          </a:p>
          <a:p>
            <a:pPr>
              <a:buFont typeface="Times" panose="02020603050405020304" pitchFamily="18" charset="0"/>
              <a:buNone/>
            </a:pPr>
            <a:r>
              <a:rPr lang="en-GB" altLang="nl-NL" sz="2400" dirty="0">
                <a:solidFill>
                  <a:schemeClr val="tx2"/>
                </a:solidFill>
              </a:rPr>
              <a:t>You can see that in the graph that………………………….</a:t>
            </a:r>
          </a:p>
          <a:p>
            <a:pPr>
              <a:buFont typeface="Times" panose="02020603050405020304" pitchFamily="18" charset="0"/>
              <a:buNone/>
            </a:pPr>
            <a:r>
              <a:rPr lang="en-GB" altLang="nl-NL" sz="2400" dirty="0">
                <a:solidFill>
                  <a:schemeClr val="accent2">
                    <a:lumMod val="75000"/>
                  </a:schemeClr>
                </a:solidFill>
              </a:rPr>
              <a:t>From his 2nd birthday on </a:t>
            </a:r>
            <a:r>
              <a:rPr lang="en-GB" altLang="nl-NL" sz="2400" dirty="0"/>
              <a:t>…………………………………</a:t>
            </a:r>
          </a:p>
          <a:p>
            <a:pPr>
              <a:buFont typeface="Times" panose="02020603050405020304" pitchFamily="18" charset="0"/>
              <a:buNone/>
            </a:pPr>
            <a:r>
              <a:rPr lang="en-GB" altLang="nl-NL" sz="2400" dirty="0">
                <a:solidFill>
                  <a:schemeClr val="tx2"/>
                </a:solidFill>
              </a:rPr>
              <a:t>The graph</a:t>
            </a:r>
            <a:r>
              <a:rPr lang="en-GB" altLang="nl-NL" sz="2400" dirty="0"/>
              <a:t>………………………………………………………</a:t>
            </a:r>
          </a:p>
          <a:p>
            <a:pPr>
              <a:buFont typeface="Times" panose="02020603050405020304" pitchFamily="18" charset="0"/>
              <a:buNone/>
            </a:pPr>
            <a:r>
              <a:rPr lang="en-GB" altLang="nl-NL" sz="2400" dirty="0">
                <a:solidFill>
                  <a:schemeClr val="accent2">
                    <a:lumMod val="75000"/>
                  </a:schemeClr>
                </a:solidFill>
              </a:rPr>
              <a:t>After he has become 6 </a:t>
            </a:r>
            <a:r>
              <a:rPr lang="en-GB" altLang="nl-NL" sz="2400" dirty="0"/>
              <a:t>………………………………………………….</a:t>
            </a:r>
          </a:p>
          <a:p>
            <a:pPr>
              <a:buFont typeface="Times" panose="02020603050405020304" pitchFamily="18" charset="0"/>
              <a:buNone/>
            </a:pPr>
            <a:r>
              <a:rPr lang="en-GB" altLang="nl-NL" sz="2400" dirty="0">
                <a:solidFill>
                  <a:schemeClr val="tx2"/>
                </a:solidFill>
              </a:rPr>
              <a:t>You can see that </a:t>
            </a:r>
            <a:r>
              <a:rPr lang="en-GB" altLang="nl-NL" sz="2400" dirty="0"/>
              <a:t>…………………………………………………</a:t>
            </a:r>
          </a:p>
          <a:p>
            <a:pPr>
              <a:buFont typeface="Times" panose="02020603050405020304" pitchFamily="18" charset="0"/>
              <a:buNone/>
            </a:pPr>
            <a:r>
              <a:rPr lang="en-GB" altLang="nl-NL" sz="2400" dirty="0">
                <a:solidFill>
                  <a:schemeClr val="accent2">
                    <a:lumMod val="75000"/>
                  </a:schemeClr>
                </a:solidFill>
              </a:rPr>
              <a:t>When he is about 9 years old</a:t>
            </a:r>
            <a:r>
              <a:rPr lang="en-GB" altLang="nl-NL" sz="2400" dirty="0"/>
              <a:t>………………………</a:t>
            </a:r>
          </a:p>
          <a:p>
            <a:pPr>
              <a:buFont typeface="Times" panose="02020603050405020304" pitchFamily="18" charset="0"/>
              <a:buNone/>
            </a:pPr>
            <a:r>
              <a:rPr lang="en-GB" altLang="nl-NL" sz="2400" dirty="0">
                <a:solidFill>
                  <a:schemeClr val="tx2"/>
                </a:solidFill>
              </a:rPr>
              <a:t>The graph </a:t>
            </a:r>
            <a:r>
              <a:rPr lang="en-GB" altLang="nl-NL" sz="2400" dirty="0"/>
              <a:t>………………………………………………………</a:t>
            </a:r>
          </a:p>
          <a:p>
            <a:pPr>
              <a:buFont typeface="Times" panose="02020603050405020304" pitchFamily="18" charset="0"/>
              <a:buNone/>
            </a:pPr>
            <a:r>
              <a:rPr lang="en-GB" altLang="nl-NL" sz="2400" dirty="0">
                <a:solidFill>
                  <a:schemeClr val="accent2">
                    <a:lumMod val="75000"/>
                  </a:schemeClr>
                </a:solidFill>
              </a:rPr>
              <a:t>Finally Niek</a:t>
            </a:r>
            <a:r>
              <a:rPr lang="en-GB" altLang="nl-NL" sz="2400" dirty="0"/>
              <a:t>………………………………….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D0FEC-0CF1-400E-9CEC-FC011AD518A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0" y="6553200"/>
            <a:ext cx="2895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/>
              <a:t>ORD 9 juni 2011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639" name="Slide Number Placeholder 5">
            <a:extLst>
              <a:ext uri="{FF2B5EF4-FFF2-40B4-BE49-F238E27FC236}">
                <a16:creationId xmlns:a16="http://schemas.microsoft.com/office/drawing/2014/main" id="{064B3AAC-53D2-425D-8144-4886D86F2A5D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239000" y="65532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rgbClr val="FFFFFF"/>
                </a:solidFill>
                <a:latin typeface="Verdana" panose="020B0604030504040204" pitchFamily="34" charset="0"/>
                <a:ea typeface="Osaka" pitchFamily="16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7B7F686F-CCB0-4AE9-ACA7-AE314BD1C404}" type="slidenum">
              <a:rPr lang="en-US" altLang="nl-NL" smtClean="0"/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31</a:t>
            </a:fld>
            <a:endParaRPr lang="en-US" altLang="nl-NL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4917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612000" y="3284984"/>
            <a:ext cx="8532000" cy="648000"/>
          </a:xfrm>
          <a:prstGeom prst="rect">
            <a:avLst/>
          </a:prstGeom>
          <a:solidFill>
            <a:srgbClr val="D6E4E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20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-54260" y="1247611"/>
            <a:ext cx="899592" cy="5589239"/>
          </a:xfrm>
          <a:prstGeom prst="rect">
            <a:avLst/>
          </a:prstGeom>
          <a:solidFill>
            <a:srgbClr val="D6E4E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2000" err="1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 err="1"/>
              <a:t>Program</a:t>
            </a:r>
            <a:r>
              <a:rPr lang="de-DE" dirty="0"/>
              <a:t>  </a:t>
            </a:r>
            <a:r>
              <a:rPr lang="de-DE" dirty="0" err="1"/>
              <a:t>session</a:t>
            </a:r>
            <a:r>
              <a:rPr lang="de-DE" dirty="0"/>
              <a:t> 2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2051720" y="908448"/>
            <a:ext cx="8424936" cy="3672408"/>
          </a:xfrm>
        </p:spPr>
        <p:txBody>
          <a:bodyPr/>
          <a:lstStyle/>
          <a:p>
            <a:pPr marL="514350" indent="-514350">
              <a:buClr>
                <a:srgbClr val="327A86"/>
              </a:buClr>
              <a:buAutoNum type="arabicPeriod"/>
            </a:pPr>
            <a:r>
              <a:rPr lang="de-DE" dirty="0">
                <a:solidFill>
                  <a:srgbClr val="327A86"/>
                </a:solidFill>
              </a:rPr>
              <a:t>Starter</a:t>
            </a:r>
          </a:p>
          <a:p>
            <a:pPr marL="514350" indent="-514350">
              <a:buClr>
                <a:srgbClr val="327A86"/>
              </a:buClr>
              <a:buAutoNum type="arabicPeriod"/>
            </a:pPr>
            <a:r>
              <a:rPr lang="de-DE" dirty="0">
                <a:solidFill>
                  <a:srgbClr val="327A86"/>
                </a:solidFill>
              </a:rPr>
              <a:t>Sharing </a:t>
            </a:r>
            <a:r>
              <a:rPr lang="de-DE" dirty="0" err="1">
                <a:solidFill>
                  <a:srgbClr val="327A86"/>
                </a:solidFill>
              </a:rPr>
              <a:t>outcomes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homework</a:t>
            </a:r>
            <a:endParaRPr lang="de-DE" dirty="0">
              <a:solidFill>
                <a:srgbClr val="327A86"/>
              </a:solidFill>
            </a:endParaRPr>
          </a:p>
          <a:p>
            <a:pPr marL="514350" indent="-514350">
              <a:buClr>
                <a:srgbClr val="327A86"/>
              </a:buClr>
              <a:buAutoNum type="arabicPeriod"/>
            </a:pPr>
            <a:r>
              <a:rPr lang="de-DE" dirty="0">
                <a:solidFill>
                  <a:srgbClr val="327A86"/>
                </a:solidFill>
              </a:rPr>
              <a:t>Background on </a:t>
            </a:r>
            <a:r>
              <a:rPr lang="de-DE" dirty="0" err="1">
                <a:solidFill>
                  <a:srgbClr val="327A86"/>
                </a:solidFill>
              </a:rPr>
              <a:t>language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of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line</a:t>
            </a:r>
            <a:r>
              <a:rPr lang="de-DE" dirty="0">
                <a:solidFill>
                  <a:srgbClr val="327A86"/>
                </a:solidFill>
              </a:rPr>
              <a:t>-graphs</a:t>
            </a:r>
          </a:p>
          <a:p>
            <a:pPr marL="514350" indent="-514350">
              <a:buClr>
                <a:srgbClr val="327A86"/>
              </a:buClr>
              <a:buAutoNum type="arabicPeriod"/>
            </a:pPr>
            <a:r>
              <a:rPr lang="de-DE" dirty="0" err="1">
                <a:solidFill>
                  <a:srgbClr val="327A86"/>
                </a:solidFill>
              </a:rPr>
              <a:t>Activity</a:t>
            </a:r>
            <a:r>
              <a:rPr lang="de-DE" dirty="0">
                <a:solidFill>
                  <a:srgbClr val="327A86"/>
                </a:solidFill>
              </a:rPr>
              <a:t>: </a:t>
            </a:r>
            <a:r>
              <a:rPr lang="de-DE" dirty="0" err="1">
                <a:solidFill>
                  <a:srgbClr val="327A86"/>
                </a:solidFill>
              </a:rPr>
              <a:t>reflecting</a:t>
            </a:r>
            <a:r>
              <a:rPr lang="de-DE" dirty="0">
                <a:solidFill>
                  <a:srgbClr val="327A86"/>
                </a:solidFill>
              </a:rPr>
              <a:t> on </a:t>
            </a:r>
            <a:r>
              <a:rPr lang="de-DE" dirty="0" err="1">
                <a:solidFill>
                  <a:srgbClr val="327A86"/>
                </a:solidFill>
              </a:rPr>
              <a:t>student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work</a:t>
            </a:r>
            <a:endParaRPr lang="de-DE" dirty="0">
              <a:solidFill>
                <a:srgbClr val="327A86"/>
              </a:solidFill>
            </a:endParaRPr>
          </a:p>
          <a:p>
            <a:pPr marL="514350" indent="-514350">
              <a:buClr>
                <a:srgbClr val="327A86"/>
              </a:buClr>
              <a:buAutoNum type="arabicPeriod"/>
            </a:pPr>
            <a:r>
              <a:rPr lang="de-DE" dirty="0">
                <a:solidFill>
                  <a:srgbClr val="327A86"/>
                </a:solidFill>
              </a:rPr>
              <a:t>Research </a:t>
            </a:r>
            <a:r>
              <a:rPr lang="de-DE" dirty="0" err="1">
                <a:solidFill>
                  <a:srgbClr val="327A86"/>
                </a:solidFill>
              </a:rPr>
              <a:t>into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the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language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of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line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graphs</a:t>
            </a:r>
            <a:endParaRPr lang="de-DE" dirty="0">
              <a:solidFill>
                <a:srgbClr val="327A86"/>
              </a:solidFill>
            </a:endParaRPr>
          </a:p>
          <a:p>
            <a:pPr marL="514350" indent="-514350">
              <a:buClr>
                <a:srgbClr val="327A86"/>
              </a:buClr>
              <a:buAutoNum type="arabicPeriod"/>
            </a:pPr>
            <a:r>
              <a:rPr lang="de-DE" dirty="0" err="1">
                <a:solidFill>
                  <a:srgbClr val="327A86"/>
                </a:solidFill>
              </a:rPr>
              <a:t>What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does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this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mean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for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your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teaching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practice</a:t>
            </a:r>
            <a:r>
              <a:rPr lang="de-DE" dirty="0">
                <a:solidFill>
                  <a:srgbClr val="327A86"/>
                </a:solidFill>
              </a:rPr>
              <a:t>?</a:t>
            </a:r>
          </a:p>
          <a:p>
            <a:pPr marL="514350" indent="-514350">
              <a:buClr>
                <a:srgbClr val="327A86"/>
              </a:buClr>
              <a:buAutoNum type="arabicPeriod"/>
            </a:pPr>
            <a:r>
              <a:rPr lang="de-DE" dirty="0" err="1">
                <a:solidFill>
                  <a:srgbClr val="327A86"/>
                </a:solidFill>
              </a:rPr>
              <a:t>Reflection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and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looking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forward</a:t>
            </a:r>
            <a:endParaRPr lang="de-DE" dirty="0">
              <a:solidFill>
                <a:srgbClr val="327A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7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585136D-415D-5240-A75F-0B29E860C6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963" y="3861048"/>
            <a:ext cx="6140265" cy="1143000"/>
          </a:xfrm>
        </p:spPr>
        <p:txBody>
          <a:bodyPr vert="horz" lIns="91440" tIns="108000" rIns="91440" bIns="108000" rtlCol="0" anchor="ctr">
            <a:normAutofit/>
          </a:bodyPr>
          <a:lstStyle/>
          <a:p>
            <a:r>
              <a:rPr lang="en-AU" dirty="0"/>
              <a:t>Interpretative description of the  line graph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A77B282D-BCA5-E94B-AD3F-C1317CF46261}"/>
              </a:ext>
            </a:extLst>
          </p:cNvPr>
          <p:cNvSpPr/>
          <p:nvPr/>
        </p:nvSpPr>
        <p:spPr bwMode="auto">
          <a:xfrm>
            <a:off x="619472" y="5060776"/>
            <a:ext cx="5896744" cy="1320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000" tIns="108000" rIns="91440" bIns="10800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ts val="576"/>
              </a:spcBef>
              <a:spcAft>
                <a:spcPts val="600"/>
              </a:spcAft>
              <a:buClr>
                <a:srgbClr val="327A86"/>
              </a:buClr>
            </a:pPr>
            <a:r>
              <a:rPr lang="en-AU" sz="2000" baseline="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At 6 o'clock about 100 travellers are at the station. Between 6 and 8 o'clock the number of travellers increases much. The graph shows a steep ascend. [...]</a:t>
            </a:r>
            <a:endParaRPr lang="en-AU" sz="2000" baseline="0" dirty="0">
              <a:solidFill>
                <a:schemeClr val="bg1"/>
              </a:solidFill>
              <a:effectLst/>
              <a:latin typeface="Calibri"/>
              <a:ea typeface="+mn-ea"/>
              <a:cs typeface="Calibri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8A1180B-42DE-3546-9F29-36AA0DCA6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86"/>
          <a:stretch/>
        </p:blipFill>
        <p:spPr>
          <a:xfrm>
            <a:off x="2369772" y="1196752"/>
            <a:ext cx="4578492" cy="2487212"/>
          </a:xfrm>
          <a:prstGeom prst="rect">
            <a:avLst/>
          </a:prstGeom>
          <a:noFill/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982CDFB-FBDE-8448-A6CF-E01E5CADA41E}"/>
              </a:ext>
            </a:extLst>
          </p:cNvPr>
          <p:cNvSpPr txBox="1"/>
          <p:nvPr/>
        </p:nvSpPr>
        <p:spPr>
          <a:xfrm>
            <a:off x="2452539" y="827420"/>
            <a:ext cx="4155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400"/>
              </a:spcBef>
            </a:pPr>
            <a:r>
              <a:rPr lang="nl-NL" sz="1800" b="1" dirty="0" err="1">
                <a:solidFill>
                  <a:srgbClr val="327A86"/>
                </a:solidFill>
                <a:latin typeface="Calibri"/>
                <a:cs typeface="Calibri"/>
              </a:rPr>
              <a:t>Number</a:t>
            </a:r>
            <a:r>
              <a:rPr lang="nl-NL" sz="1800" b="1" dirty="0">
                <a:solidFill>
                  <a:srgbClr val="327A86"/>
                </a:solidFill>
                <a:latin typeface="Calibri"/>
                <a:cs typeface="Calibri"/>
              </a:rPr>
              <a:t> of </a:t>
            </a:r>
            <a:r>
              <a:rPr lang="nl-NL" sz="1800" b="1" dirty="0" err="1">
                <a:solidFill>
                  <a:srgbClr val="327A86"/>
                </a:solidFill>
                <a:latin typeface="Calibri"/>
                <a:cs typeface="Calibri"/>
              </a:rPr>
              <a:t>travellers</a:t>
            </a:r>
            <a:r>
              <a:rPr lang="nl-NL" sz="1800" b="1" dirty="0">
                <a:solidFill>
                  <a:srgbClr val="327A86"/>
                </a:solidFill>
                <a:latin typeface="Calibri"/>
                <a:cs typeface="Calibri"/>
              </a:rPr>
              <a:t> at </a:t>
            </a:r>
            <a:r>
              <a:rPr lang="nl-NL" sz="1800" b="1" dirty="0" err="1">
                <a:solidFill>
                  <a:srgbClr val="327A86"/>
                </a:solidFill>
                <a:latin typeface="Calibri"/>
                <a:cs typeface="Calibri"/>
              </a:rPr>
              <a:t>the</a:t>
            </a:r>
            <a:r>
              <a:rPr lang="nl-NL" sz="1800" b="1" dirty="0">
                <a:solidFill>
                  <a:srgbClr val="327A86"/>
                </a:solidFill>
                <a:latin typeface="Calibri"/>
                <a:cs typeface="Calibri"/>
              </a:rPr>
              <a:t> </a:t>
            </a:r>
            <a:r>
              <a:rPr lang="nl-NL" sz="1800" b="1" dirty="0" err="1">
                <a:solidFill>
                  <a:srgbClr val="327A86"/>
                </a:solidFill>
                <a:latin typeface="Calibri"/>
                <a:cs typeface="Calibri"/>
              </a:rPr>
              <a:t>railway</a:t>
            </a:r>
            <a:r>
              <a:rPr lang="nl-NL" sz="1800" b="1" dirty="0">
                <a:solidFill>
                  <a:srgbClr val="327A86"/>
                </a:solidFill>
                <a:latin typeface="Calibri"/>
                <a:cs typeface="Calibri"/>
              </a:rPr>
              <a:t> </a:t>
            </a:r>
            <a:r>
              <a:rPr lang="nl-NL" sz="1800" b="1" dirty="0" err="1">
                <a:solidFill>
                  <a:srgbClr val="327A86"/>
                </a:solidFill>
                <a:latin typeface="Calibri"/>
                <a:cs typeface="Calibri"/>
              </a:rPr>
              <a:t>staion</a:t>
            </a:r>
            <a:endParaRPr lang="nl-NL" sz="1800" b="1" dirty="0">
              <a:solidFill>
                <a:srgbClr val="327A86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443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el 1">
            <a:extLst>
              <a:ext uri="{FF2B5EF4-FFF2-40B4-BE49-F238E27FC236}">
                <a16:creationId xmlns:a16="http://schemas.microsoft.com/office/drawing/2014/main" id="{86E74E56-BCF9-412B-B187-CB37F9FC91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756" y="633883"/>
            <a:ext cx="8964488" cy="490861"/>
          </a:xfrm>
        </p:spPr>
        <p:txBody>
          <a:bodyPr/>
          <a:lstStyle/>
          <a:p>
            <a:r>
              <a:rPr lang="en-US" altLang="nl-NL" sz="2400" dirty="0">
                <a:solidFill>
                  <a:schemeClr val="tx2"/>
                </a:solidFill>
              </a:rPr>
              <a:t>Genre: Interpretative description of a line graph</a:t>
            </a:r>
            <a:br>
              <a:rPr lang="nl-NL" altLang="nl-NL" sz="2800" dirty="0"/>
            </a:br>
            <a:endParaRPr lang="nl-NL" altLang="nl-NL" sz="2800" dirty="0">
              <a:solidFill>
                <a:schemeClr val="tx1"/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904DF6F-7425-4538-8ADB-2DBFB4FA804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553200"/>
            <a:ext cx="2895600" cy="304800"/>
          </a:xfrm>
        </p:spPr>
        <p:txBody>
          <a:bodyPr/>
          <a:lstStyle/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59399" name="Afbeelding 6" descr="keesvaltaf_vertaald">
            <a:extLst>
              <a:ext uri="{FF2B5EF4-FFF2-40B4-BE49-F238E27FC236}">
                <a16:creationId xmlns:a16="http://schemas.microsoft.com/office/drawing/2014/main" id="{8759677E-9867-4871-B0F2-4E6FA009A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46840"/>
            <a:ext cx="6552728" cy="430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20987BA-7F0C-4348-857C-1E538314ADC5}"/>
              </a:ext>
            </a:extLst>
          </p:cNvPr>
          <p:cNvSpPr txBox="1"/>
          <p:nvPr/>
        </p:nvSpPr>
        <p:spPr>
          <a:xfrm>
            <a:off x="611560" y="6091535"/>
            <a:ext cx="6394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400"/>
              </a:spcBef>
            </a:pPr>
            <a:r>
              <a:rPr lang="nl-NL" dirty="0">
                <a:latin typeface="Calibri"/>
                <a:cs typeface="Calibri"/>
              </a:rPr>
              <a:t>Write </a:t>
            </a:r>
            <a:r>
              <a:rPr lang="nl-NL" dirty="0" err="1">
                <a:latin typeface="Calibri"/>
                <a:cs typeface="Calibri"/>
              </a:rPr>
              <a:t>an</a:t>
            </a:r>
            <a:r>
              <a:rPr lang="nl-NL" dirty="0">
                <a:latin typeface="Calibri"/>
                <a:cs typeface="Calibri"/>
              </a:rPr>
              <a:t> </a:t>
            </a:r>
            <a:r>
              <a:rPr lang="nl-NL" dirty="0" err="1">
                <a:latin typeface="Calibri"/>
                <a:cs typeface="Calibri"/>
              </a:rPr>
              <a:t>interpretative</a:t>
            </a:r>
            <a:r>
              <a:rPr lang="nl-NL" dirty="0">
                <a:latin typeface="Calibri"/>
                <a:cs typeface="Calibri"/>
              </a:rPr>
              <a:t> </a:t>
            </a:r>
            <a:r>
              <a:rPr lang="nl-NL" dirty="0" err="1">
                <a:latin typeface="Calibri"/>
                <a:cs typeface="Calibri"/>
              </a:rPr>
              <a:t>description</a:t>
            </a:r>
            <a:r>
              <a:rPr lang="nl-NL" dirty="0">
                <a:latin typeface="Calibri"/>
                <a:cs typeface="Calibri"/>
              </a:rPr>
              <a:t> </a:t>
            </a:r>
            <a:r>
              <a:rPr lang="nl-NL" dirty="0" err="1">
                <a:latin typeface="Calibri"/>
                <a:cs typeface="Calibri"/>
              </a:rPr>
              <a:t>for</a:t>
            </a:r>
            <a:r>
              <a:rPr lang="nl-NL" dirty="0">
                <a:latin typeface="Calibri"/>
                <a:cs typeface="Calibri"/>
              </a:rPr>
              <a:t> </a:t>
            </a:r>
            <a:r>
              <a:rPr lang="nl-NL" dirty="0" err="1">
                <a:latin typeface="Calibri"/>
                <a:cs typeface="Calibri"/>
              </a:rPr>
              <a:t>this</a:t>
            </a:r>
            <a:r>
              <a:rPr lang="nl-NL" dirty="0">
                <a:latin typeface="Calibri"/>
                <a:cs typeface="Calibri"/>
              </a:rPr>
              <a:t> </a:t>
            </a:r>
            <a:r>
              <a:rPr lang="nl-NL" dirty="0" err="1">
                <a:latin typeface="Calibri"/>
                <a:cs typeface="Calibri"/>
              </a:rPr>
              <a:t>graph</a:t>
            </a:r>
            <a:r>
              <a:rPr lang="nl-NL" dirty="0">
                <a:latin typeface="Calibri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63219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3B4107C-0C16-45C1-9F89-D5DD732031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9555453"/>
              </p:ext>
            </p:extLst>
          </p:nvPr>
        </p:nvGraphicFramePr>
        <p:xfrm>
          <a:off x="323528" y="764705"/>
          <a:ext cx="8640316" cy="5866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1759"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FFFFFF"/>
                          </a:solidFill>
                        </a:rPr>
                        <a:t>STRUCTURE FEATURES</a:t>
                      </a:r>
                    </a:p>
                  </a:txBody>
                  <a:tcPr marL="91439" marR="91439" marT="45736" marB="4573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1706">
                <a:tc>
                  <a:txBody>
                    <a:bodyPr/>
                    <a:lstStyle/>
                    <a:p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s1. Describes each segment in terms of </a:t>
                      </a:r>
                      <a:r>
                        <a:rPr lang="en-GB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what happens in reality</a:t>
                      </a:r>
                    </a:p>
                    <a:p>
                      <a:endParaRPr lang="nl-NL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20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Between his 25</a:t>
                      </a:r>
                      <a:r>
                        <a:rPr lang="en-GB" sz="2000" i="1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GB" sz="20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his 30</a:t>
                      </a:r>
                      <a:r>
                        <a:rPr lang="en-GB" sz="2000" i="1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GB" sz="20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birthday his weight quickly diminishes</a:t>
                      </a:r>
                      <a:endParaRPr lang="nl-NL" sz="2000" dirty="0"/>
                    </a:p>
                    <a:p>
                      <a:endParaRPr lang="nl-NL" sz="2000" dirty="0"/>
                    </a:p>
                  </a:txBody>
                  <a:tcPr marL="91439" marR="91439" marT="45736" marB="4573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17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s2. Describes each segment </a:t>
                      </a:r>
                      <a:r>
                        <a:rPr lang="en-GB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terms of the graph’s course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20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graph descends gradually.</a:t>
                      </a:r>
                      <a:endParaRPr lang="nl-NL" sz="20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9" marR="91439" marT="45736" marB="4573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7775">
                <a:tc>
                  <a:txBody>
                    <a:bodyPr/>
                    <a:lstStyle/>
                    <a:p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s.3 Describes peaks and troughs when present in the graph.</a:t>
                      </a:r>
                    </a:p>
                    <a:p>
                      <a:endParaRPr lang="nl-NL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20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When uncle </a:t>
                      </a:r>
                      <a:r>
                        <a:rPr lang="en-GB" sz="200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Kees</a:t>
                      </a:r>
                      <a:r>
                        <a:rPr lang="en-GB" sz="20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is 40 his weight reaches its minimum: about 74 kilograms.</a:t>
                      </a:r>
                      <a:endParaRPr lang="nl-NL" sz="2000" dirty="0"/>
                    </a:p>
                  </a:txBody>
                  <a:tcPr marL="91439" marR="91439" marT="45736" marB="4573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0432" name="Slide Number Placeholder 5">
            <a:extLst>
              <a:ext uri="{FF2B5EF4-FFF2-40B4-BE49-F238E27FC236}">
                <a16:creationId xmlns:a16="http://schemas.microsoft.com/office/drawing/2014/main" id="{017E3DCA-11A0-4575-A2B8-CBBCAAAB339D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20000"/>
              <a:buFont typeface="Times" panose="02020603050405020304" pitchFamily="18" charset="0"/>
              <a:buChar char="•"/>
              <a:defRPr sz="2400">
                <a:solidFill>
                  <a:srgbClr val="000000"/>
                </a:solidFill>
                <a:latin typeface="Verdana" panose="020B0604030504040204" pitchFamily="34" charset="0"/>
                <a:ea typeface="Osaka" pitchFamily="16" charset="-128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120000"/>
              <a:buFont typeface="Times" panose="02020603050405020304" pitchFamily="18" charset="0"/>
              <a:buChar char="•"/>
              <a:defRPr sz="2000">
                <a:solidFill>
                  <a:srgbClr val="000000"/>
                </a:solidFill>
                <a:latin typeface="Verdana" panose="020B0604030504040204" pitchFamily="34" charset="0"/>
                <a:ea typeface="Osaka" pitchFamily="16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  <a:latin typeface="Verdana" panose="020B0604030504040204" pitchFamily="34" charset="0"/>
                <a:ea typeface="Osaka" pitchFamily="16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>
                <a:solidFill>
                  <a:srgbClr val="000000"/>
                </a:solidFill>
                <a:latin typeface="Verdana" panose="020B0604030504040204" pitchFamily="34" charset="0"/>
                <a:ea typeface="Osaka" pitchFamily="16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*"/>
              <a:defRPr>
                <a:solidFill>
                  <a:srgbClr val="000000"/>
                </a:solidFill>
                <a:latin typeface="Verdana" panose="020B0604030504040204" pitchFamily="34" charset="0"/>
                <a:ea typeface="Osaka" pitchFamily="1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*"/>
              <a:defRPr>
                <a:solidFill>
                  <a:srgbClr val="000000"/>
                </a:solidFill>
                <a:latin typeface="Verdana" panose="020B0604030504040204" pitchFamily="34" charset="0"/>
                <a:ea typeface="Osaka" pitchFamily="1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*"/>
              <a:defRPr>
                <a:solidFill>
                  <a:srgbClr val="000000"/>
                </a:solidFill>
                <a:latin typeface="Verdana" panose="020B0604030504040204" pitchFamily="34" charset="0"/>
                <a:ea typeface="Osaka" pitchFamily="1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*"/>
              <a:defRPr>
                <a:solidFill>
                  <a:srgbClr val="000000"/>
                </a:solidFill>
                <a:latin typeface="Verdana" panose="020B0604030504040204" pitchFamily="34" charset="0"/>
                <a:ea typeface="Osaka" pitchFamily="1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*"/>
              <a:defRPr>
                <a:solidFill>
                  <a:srgbClr val="000000"/>
                </a:solidFill>
                <a:latin typeface="Verdana" panose="020B0604030504040204" pitchFamily="34" charset="0"/>
                <a:ea typeface="Osaka" pitchFamily="16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0932D78-8EC8-441C-AD12-4D4D11D3C7A7}" type="slidenum">
              <a:rPr lang="en-US" altLang="nl-NL" sz="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endParaRPr lang="en-US" altLang="nl-NL" sz="1400">
              <a:solidFill>
                <a:schemeClr val="tx1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981B34A-20C9-481A-A5AE-D5600750094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597650"/>
            <a:ext cx="2895600" cy="152400"/>
          </a:xfrm>
        </p:spPr>
        <p:txBody>
          <a:bodyPr/>
          <a:lstStyle/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269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0C59C5-82A9-4D8B-99BB-D3819F58545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0" y="6553200"/>
            <a:ext cx="1905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F5C8552F-B460-4B86-8121-494232BDE263}" type="datetime1">
              <a:rPr lang="en-US" smtClean="0"/>
              <a:pPr>
                <a:defRPr/>
              </a:pPr>
              <a:t>8/25/20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2467" name="Slide Number Placeholder 3">
            <a:extLst>
              <a:ext uri="{FF2B5EF4-FFF2-40B4-BE49-F238E27FC236}">
                <a16:creationId xmlns:a16="http://schemas.microsoft.com/office/drawing/2014/main" id="{6001E11F-A563-4087-8443-A34393F20D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05600" y="65532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rgbClr val="FFFFFF"/>
                </a:solidFill>
                <a:latin typeface="Verdana" panose="020B0604030504040204" pitchFamily="34" charset="0"/>
                <a:ea typeface="Osaka" pitchFamily="16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821AB88D-B0D9-4225-B8C2-C0E785616E85}" type="slidenum">
              <a:rPr lang="en-US" altLang="nl-NL" smtClean="0"/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36</a:t>
            </a:fld>
            <a:endParaRPr lang="en-US" altLang="nl-NL" sz="140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34798FE9-6AEE-4A5C-8C9F-3E3FC0A7BF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0678013"/>
              </p:ext>
            </p:extLst>
          </p:nvPr>
        </p:nvGraphicFramePr>
        <p:xfrm>
          <a:off x="755576" y="704464"/>
          <a:ext cx="7560840" cy="54853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60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56"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FFFFFF"/>
                          </a:solidFill>
                        </a:rPr>
                        <a:t>LINGUISTIC</a:t>
                      </a:r>
                      <a:r>
                        <a:rPr lang="nl-NL" sz="1800" baseline="0" dirty="0">
                          <a:solidFill>
                            <a:srgbClr val="FFFFFF"/>
                          </a:solidFill>
                        </a:rPr>
                        <a:t> FEATURES</a:t>
                      </a:r>
                      <a:endParaRPr lang="nl-NL" sz="1800" dirty="0">
                        <a:solidFill>
                          <a:srgbClr val="FFFFFF"/>
                        </a:solidFill>
                      </a:endParaRPr>
                    </a:p>
                  </a:txBody>
                  <a:tcPr marL="91439" marR="91439" marT="45718" marB="4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92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L1.  Includes general academic language in the description of reality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...</a:t>
                      </a:r>
                      <a:r>
                        <a:rPr lang="en-GB" sz="20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his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000" i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weight</a:t>
                      </a:r>
                      <a:r>
                        <a:rPr lang="en-GB" sz="20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000" i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decreases</a:t>
                      </a:r>
                      <a:r>
                        <a:rPr lang="en-GB" sz="20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quickly</a:t>
                      </a:r>
                    </a:p>
                    <a:p>
                      <a:r>
                        <a:rPr lang="en-GB" sz="20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… his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000" i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weight remains</a:t>
                      </a:r>
                      <a:r>
                        <a:rPr lang="en-GB" sz="2000" i="1" u="sng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000" i="1" u="non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constant</a:t>
                      </a:r>
                      <a:endParaRPr lang="nl-NL" sz="2000" i="1" u="none" dirty="0"/>
                    </a:p>
                  </a:txBody>
                  <a:tcPr marL="91439" marR="91439" marT="45718" marB="4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4176">
                <a:tc>
                  <a:txBody>
                    <a:bodyPr/>
                    <a:lstStyle/>
                    <a:p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L2. Uses words such as ‘as’, ‘at’, ‘in’ and ‘when’ to refer to moments in time (i.e. points in the graphs).</a:t>
                      </a:r>
                      <a:endParaRPr lang="nl-NL" sz="2000" dirty="0"/>
                    </a:p>
                    <a:p>
                      <a:endParaRPr lang="nl-NL" sz="2000" dirty="0"/>
                    </a:p>
                    <a:p>
                      <a:r>
                        <a:rPr lang="nl-NL" sz="2000" i="1" dirty="0"/>
                        <a:t>At</a:t>
                      </a:r>
                      <a:r>
                        <a:rPr lang="nl-NL" sz="2000" i="1" baseline="0" dirty="0"/>
                        <a:t> the </a:t>
                      </a:r>
                      <a:r>
                        <a:rPr lang="nl-NL" sz="2000" i="1" baseline="0" dirty="0" err="1"/>
                        <a:t>age</a:t>
                      </a:r>
                      <a:r>
                        <a:rPr lang="nl-NL" sz="2000" i="1" baseline="0" dirty="0"/>
                        <a:t> of 40 ...</a:t>
                      </a:r>
                      <a:endParaRPr lang="nl-NL" sz="2000" i="1" dirty="0"/>
                    </a:p>
                  </a:txBody>
                  <a:tcPr marL="91439" marR="91439" marT="45718" marB="4571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9935">
                <a:tc>
                  <a:txBody>
                    <a:bodyPr/>
                    <a:lstStyle/>
                    <a:p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L3. Uses word combinations such as ‘from…to’, ‘between…and’ and ‘from…onwards’ to refer to periods in time (i.e. segments of the graph).</a:t>
                      </a:r>
                    </a:p>
                    <a:p>
                      <a:endParaRPr lang="en-GB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20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Between</a:t>
                      </a:r>
                      <a:r>
                        <a:rPr lang="en-GB" sz="2000" i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0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his 25</a:t>
                      </a:r>
                      <a:r>
                        <a:rPr lang="en-GB" sz="2000" i="1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GB" sz="20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30</a:t>
                      </a:r>
                      <a:r>
                        <a:rPr lang="en-GB" sz="2000" i="1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GB" sz="20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….</a:t>
                      </a:r>
                      <a:endParaRPr lang="nl-NL" sz="2000" i="1" dirty="0"/>
                    </a:p>
                  </a:txBody>
                  <a:tcPr marL="91439" marR="91439" marT="45718" marB="4571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186E030-ED7F-4721-BCF5-29FC51C1E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209800" y="6553200"/>
            <a:ext cx="2895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/>
              <a:t>ORD 9 juni 2011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5249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E879A1A-65EE-C240-A23E-81A5E0978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Interpretative</a:t>
            </a:r>
            <a:r>
              <a:rPr lang="nl-NL" dirty="0"/>
              <a:t> </a:t>
            </a:r>
            <a:r>
              <a:rPr lang="nl-NL" dirty="0" err="1"/>
              <a:t>description</a:t>
            </a:r>
            <a:endParaRPr lang="nl-NL" dirty="0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D15F7FBE-387C-5344-9A40-D44E53EA6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Times" charset="0"/>
              <a:buChar char="•"/>
              <a:defRPr/>
            </a:pPr>
            <a:endParaRPr lang="nl-NL" dirty="0"/>
          </a:p>
          <a:p>
            <a:pPr marL="0" indent="0">
              <a:buNone/>
              <a:defRPr/>
            </a:pPr>
            <a:endParaRPr lang="nl-NL" dirty="0"/>
          </a:p>
          <a:p>
            <a:pPr marL="0" indent="0">
              <a:buFont typeface="Times" charset="0"/>
              <a:buNone/>
              <a:defRPr/>
            </a:pPr>
            <a:endParaRPr lang="en-US" dirty="0"/>
          </a:p>
          <a:p>
            <a:pPr marL="0" indent="0">
              <a:buFont typeface="Times" charset="0"/>
              <a:buNone/>
              <a:defRPr/>
            </a:pPr>
            <a:r>
              <a:rPr lang="en-US" dirty="0"/>
              <a:t>At the age of 20 Uncle </a:t>
            </a:r>
            <a:r>
              <a:rPr lang="en-US" dirty="0" err="1"/>
              <a:t>Kees</a:t>
            </a:r>
            <a:r>
              <a:rPr lang="en-US" dirty="0"/>
              <a:t> weighs 85 kilograms.  Between his 20th and his 25th</a:t>
            </a:r>
            <a:r>
              <a:rPr lang="en-US" baseline="30000" dirty="0"/>
              <a:t> </a:t>
            </a:r>
            <a:r>
              <a:rPr lang="en-US" dirty="0"/>
              <a:t>birthday, he slowly loses weight.  The graph descends gradually.  </a:t>
            </a:r>
          </a:p>
          <a:p>
            <a:pPr marL="0" indent="0">
              <a:buFont typeface="Times" charset="0"/>
              <a:buNone/>
              <a:defRPr/>
            </a:pPr>
            <a:r>
              <a:rPr lang="en-US" dirty="0"/>
              <a:t>Between his 25th and his 30th birthday his weight decreases quickly.  You can tell as the graph shows a steep fall.  From his 30th to his 35th birthday his weight remains more or less the same.  The graph is constant.  </a:t>
            </a:r>
          </a:p>
          <a:p>
            <a:pPr marL="0" indent="0">
              <a:buFont typeface="Times" charset="0"/>
              <a:buNone/>
              <a:defRPr/>
            </a:pPr>
            <a:r>
              <a:rPr lang="en-US" dirty="0"/>
              <a:t>Between his 35th and his 40th birthday he slowly loses weight; the graph gradually descends.  </a:t>
            </a:r>
          </a:p>
          <a:p>
            <a:pPr marL="0" indent="0">
              <a:buFont typeface="Times" charset="0"/>
              <a:buNone/>
              <a:defRPr/>
            </a:pPr>
            <a:r>
              <a:rPr lang="en-US" dirty="0"/>
              <a:t>When Uncle </a:t>
            </a:r>
            <a:r>
              <a:rPr lang="en-US" dirty="0" err="1"/>
              <a:t>Kees</a:t>
            </a:r>
            <a:r>
              <a:rPr lang="en-US" dirty="0"/>
              <a:t> is 40 his weight reaches its minimum: about 74 kilograms.  From the age of 40 on his weight increases slightly.  In this part, the graph gradually rises.  </a:t>
            </a:r>
            <a:endParaRPr lang="nl-NL" dirty="0"/>
          </a:p>
          <a:p>
            <a:pPr>
              <a:buFont typeface="Times" charset="0"/>
              <a:buChar char="•"/>
              <a:defRPr/>
            </a:pPr>
            <a:endParaRPr lang="nl-NL" dirty="0"/>
          </a:p>
          <a:p>
            <a:pPr>
              <a:buFont typeface="Times" charset="0"/>
              <a:buChar char="•"/>
              <a:defRPr/>
            </a:pPr>
            <a:endParaRPr lang="nl-NL" dirty="0"/>
          </a:p>
        </p:txBody>
      </p:sp>
      <p:pic>
        <p:nvPicPr>
          <p:cNvPr id="5" name="Afbeelding 6" descr="keesvaltaf_vertaald">
            <a:extLst>
              <a:ext uri="{FF2B5EF4-FFF2-40B4-BE49-F238E27FC236}">
                <a16:creationId xmlns:a16="http://schemas.microsoft.com/office/drawing/2014/main" id="{6CFD652B-2CC3-B34B-8CEF-9BB609EB8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589" y="0"/>
            <a:ext cx="3515539" cy="230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66773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>
            <a:extLst>
              <a:ext uri="{FF2B5EF4-FFF2-40B4-BE49-F238E27FC236}">
                <a16:creationId xmlns:a16="http://schemas.microsoft.com/office/drawing/2014/main" id="{B2A6E6EC-668F-4463-B10D-25AB2DF1C8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009650"/>
          </a:xfrm>
        </p:spPr>
        <p:txBody>
          <a:bodyPr/>
          <a:lstStyle/>
          <a:p>
            <a:r>
              <a:rPr lang="nl-NL" altLang="nl-NL" dirty="0">
                <a:solidFill>
                  <a:schemeClr val="accent1"/>
                </a:solidFill>
              </a:rPr>
              <a:t>Teaching </a:t>
            </a:r>
            <a:r>
              <a:rPr lang="nl-NL" altLang="nl-NL" dirty="0" err="1">
                <a:solidFill>
                  <a:schemeClr val="accent1"/>
                </a:solidFill>
              </a:rPr>
              <a:t>and</a:t>
            </a:r>
            <a:r>
              <a:rPr lang="nl-NL" altLang="nl-NL" dirty="0">
                <a:solidFill>
                  <a:schemeClr val="accent1"/>
                </a:solidFill>
              </a:rPr>
              <a:t> </a:t>
            </a:r>
            <a:r>
              <a:rPr lang="nl-NL" altLang="nl-NL" dirty="0" err="1">
                <a:solidFill>
                  <a:schemeClr val="accent1"/>
                </a:solidFill>
              </a:rPr>
              <a:t>learning</a:t>
            </a:r>
            <a:r>
              <a:rPr lang="nl-NL" altLang="nl-NL" dirty="0">
                <a:solidFill>
                  <a:schemeClr val="accent1"/>
                </a:solidFill>
              </a:rPr>
              <a:t> </a:t>
            </a:r>
            <a:r>
              <a:rPr lang="nl-NL" altLang="nl-NL" dirty="0" err="1">
                <a:solidFill>
                  <a:schemeClr val="accent1"/>
                </a:solidFill>
              </a:rPr>
              <a:t>cycle</a:t>
            </a:r>
            <a:endParaRPr lang="nl-NL" altLang="nl-NL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BBAD4-BEA9-4ECA-A814-FFE1B7E6C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050"/>
            <a:ext cx="8229600" cy="5184775"/>
          </a:xfrm>
        </p:spPr>
        <p:txBody>
          <a:bodyPr/>
          <a:lstStyle/>
          <a:p>
            <a:pPr marL="514350" indent="-514350">
              <a:buFont typeface="Arial" charset="0"/>
              <a:buNone/>
              <a:defRPr/>
            </a:pPr>
            <a:endParaRPr lang="nl-NL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nl-NL" sz="2400" b="1" i="1" dirty="0"/>
              <a:t>building the field</a:t>
            </a:r>
            <a:r>
              <a:rPr lang="nl-NL" sz="2400" i="1" dirty="0"/>
              <a:t>: </a:t>
            </a:r>
            <a:r>
              <a:rPr lang="nl-NL" sz="2400" dirty="0"/>
              <a:t>exploring the domain of line graphs, introduction of general </a:t>
            </a:r>
            <a:r>
              <a:rPr lang="nl-NL" sz="2400" dirty="0" err="1"/>
              <a:t>academic</a:t>
            </a:r>
            <a:r>
              <a:rPr lang="nl-NL" sz="2400" dirty="0"/>
              <a:t> and subject-specific language (word list) </a:t>
            </a:r>
            <a:endParaRPr lang="nl-NL" sz="2400" i="1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nl-NL" sz="2400" b="1" i="1" dirty="0" err="1"/>
              <a:t>modeling</a:t>
            </a:r>
            <a:r>
              <a:rPr lang="nl-NL" sz="2400" b="1" i="1" dirty="0"/>
              <a:t> the genre</a:t>
            </a:r>
            <a:r>
              <a:rPr lang="nl-NL" sz="2400" i="1" dirty="0"/>
              <a:t>: </a:t>
            </a:r>
            <a:r>
              <a:rPr lang="nl-NL" sz="2400" dirty="0"/>
              <a:t>dividing the graph in segments, using speaking and writing frames, discussing model texts, discussing pupil utterances in a subsequent lesson</a:t>
            </a:r>
          </a:p>
          <a:p>
            <a:pPr marL="514350" indent="-514350">
              <a:buFont typeface="Arial" charset="0"/>
              <a:buAutoNum type="arabicPeriod" startAt="3"/>
              <a:defRPr/>
            </a:pPr>
            <a:r>
              <a:rPr lang="nl-NL" altLang="nl-NL" sz="2400" b="1" i="1" dirty="0"/>
              <a:t>joint construction</a:t>
            </a:r>
            <a:r>
              <a:rPr lang="nl-NL" altLang="nl-NL" sz="2400" i="1" dirty="0"/>
              <a:t>: </a:t>
            </a:r>
            <a:r>
              <a:rPr lang="nl-NL" altLang="nl-NL" sz="2400" dirty="0"/>
              <a:t>writing a text in the curriculum genre together: teacher-class (out loud)</a:t>
            </a:r>
          </a:p>
          <a:p>
            <a:pPr marL="514350" indent="-514350">
              <a:buFont typeface="Arial" charset="0"/>
              <a:buAutoNum type="arabicPeriod" startAt="3"/>
              <a:defRPr/>
            </a:pPr>
            <a:r>
              <a:rPr lang="nl-NL" altLang="nl-NL" sz="2400" b="1" i="1" dirty="0"/>
              <a:t>independent writing</a:t>
            </a:r>
            <a:r>
              <a:rPr lang="nl-NL" altLang="nl-NL" sz="2400" i="1" dirty="0"/>
              <a:t>: </a:t>
            </a:r>
            <a:r>
              <a:rPr lang="nl-NL" altLang="nl-NL" sz="2400" dirty="0"/>
              <a:t>pupils write in the curriculum genre independently</a:t>
            </a:r>
            <a:endParaRPr lang="en-US" sz="2400" dirty="0"/>
          </a:p>
          <a:p>
            <a:pPr marL="457200" indent="-457200">
              <a:buFont typeface="Arial" charset="0"/>
              <a:buNone/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622353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>
            <a:extLst>
              <a:ext uri="{FF2B5EF4-FFF2-40B4-BE49-F238E27FC236}">
                <a16:creationId xmlns:a16="http://schemas.microsoft.com/office/drawing/2014/main" id="{FCFF2050-0E94-4CB5-8777-F2088F3F6C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>
                <a:solidFill>
                  <a:schemeClr val="tx1"/>
                </a:solidFill>
              </a:rPr>
              <a:t>Videofragment </a:t>
            </a:r>
            <a:r>
              <a:rPr lang="nl-NL" altLang="nl-NL" i="1">
                <a:solidFill>
                  <a:schemeClr val="tx1"/>
                </a:solidFill>
              </a:rPr>
              <a:t>scaffolding language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2EEAC-6F1D-4A26-9D4E-290E55B421B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0" y="6553200"/>
            <a:ext cx="1905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6A8A28C3-A8BE-4165-95F2-A0661493C84B}" type="datetime1">
              <a:rPr lang="en-US" smtClean="0"/>
              <a:pPr>
                <a:defRPr/>
              </a:pPr>
              <a:t>8/25/20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7828" name="Slide Number Placeholder 5">
            <a:extLst>
              <a:ext uri="{FF2B5EF4-FFF2-40B4-BE49-F238E27FC236}">
                <a16:creationId xmlns:a16="http://schemas.microsoft.com/office/drawing/2014/main" id="{FF03A2BD-34CF-4467-AEA3-0B7DEB16E7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05600" y="65532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rgbClr val="FFFFFF"/>
                </a:solidFill>
                <a:latin typeface="Verdana" panose="020B0604030504040204" pitchFamily="34" charset="0"/>
                <a:ea typeface="Osaka" pitchFamily="16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7B7F686F-CCB0-4AE9-ACA7-AE314BD1C404}" type="slidenum">
              <a:rPr lang="en-US" altLang="nl-NL" smtClean="0"/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39</a:t>
            </a:fld>
            <a:endParaRPr lang="en-US" altLang="nl-NL" sz="1400">
              <a:solidFill>
                <a:schemeClr val="tx1"/>
              </a:solidFill>
            </a:endParaRPr>
          </a:p>
        </p:txBody>
      </p:sp>
      <p:pic>
        <p:nvPicPr>
          <p:cNvPr id="77829" name="Picture 1" descr="keesvaltaf%20copy">
            <a:extLst>
              <a:ext uri="{FF2B5EF4-FFF2-40B4-BE49-F238E27FC236}">
                <a16:creationId xmlns:a16="http://schemas.microsoft.com/office/drawing/2014/main" id="{49CA40B1-11CA-4231-BE01-CCF32C76B8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6313" y="1309688"/>
            <a:ext cx="7419975" cy="4602162"/>
          </a:xfrm>
          <a:noFill/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326ADA6-317E-49C0-B58B-A45B69EB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209800" y="6553200"/>
            <a:ext cx="2895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/>
              <a:t>ORD 9 juni 2011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14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612000" y="1484784"/>
            <a:ext cx="8532000" cy="648000"/>
          </a:xfrm>
          <a:prstGeom prst="rect">
            <a:avLst/>
          </a:prstGeom>
          <a:solidFill>
            <a:srgbClr val="D6E4E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20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-54260" y="1247611"/>
            <a:ext cx="899592" cy="5589239"/>
          </a:xfrm>
          <a:prstGeom prst="rect">
            <a:avLst/>
          </a:prstGeom>
          <a:solidFill>
            <a:srgbClr val="D6E4E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2000" err="1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 err="1"/>
              <a:t>Program</a:t>
            </a:r>
            <a:r>
              <a:rPr lang="de-DE" dirty="0"/>
              <a:t>  </a:t>
            </a:r>
            <a:r>
              <a:rPr lang="de-DE" dirty="0" err="1"/>
              <a:t>session</a:t>
            </a:r>
            <a:r>
              <a:rPr lang="de-DE" dirty="0"/>
              <a:t> 2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2051720" y="908448"/>
            <a:ext cx="8424936" cy="3672408"/>
          </a:xfrm>
        </p:spPr>
        <p:txBody>
          <a:bodyPr/>
          <a:lstStyle/>
          <a:p>
            <a:pPr marL="514350" indent="-514350">
              <a:buClr>
                <a:srgbClr val="327A86"/>
              </a:buClr>
              <a:buAutoNum type="arabicPeriod"/>
            </a:pPr>
            <a:r>
              <a:rPr lang="de-DE" dirty="0">
                <a:solidFill>
                  <a:srgbClr val="327A86"/>
                </a:solidFill>
              </a:rPr>
              <a:t>Starter</a:t>
            </a:r>
          </a:p>
          <a:p>
            <a:pPr marL="514350" indent="-514350">
              <a:buClr>
                <a:srgbClr val="327A86"/>
              </a:buClr>
              <a:buAutoNum type="arabicPeriod"/>
            </a:pPr>
            <a:r>
              <a:rPr lang="de-DE" dirty="0">
                <a:solidFill>
                  <a:srgbClr val="327A86"/>
                </a:solidFill>
              </a:rPr>
              <a:t>Sharing </a:t>
            </a:r>
            <a:r>
              <a:rPr lang="de-DE" dirty="0" err="1">
                <a:solidFill>
                  <a:srgbClr val="327A86"/>
                </a:solidFill>
              </a:rPr>
              <a:t>outcomes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homework</a:t>
            </a:r>
            <a:endParaRPr lang="de-DE" dirty="0">
              <a:solidFill>
                <a:srgbClr val="327A86"/>
              </a:solidFill>
            </a:endParaRPr>
          </a:p>
          <a:p>
            <a:pPr marL="514350" indent="-514350">
              <a:buClr>
                <a:srgbClr val="327A86"/>
              </a:buClr>
              <a:buAutoNum type="arabicPeriod"/>
            </a:pPr>
            <a:r>
              <a:rPr lang="de-DE" dirty="0">
                <a:solidFill>
                  <a:srgbClr val="327A86"/>
                </a:solidFill>
              </a:rPr>
              <a:t>Background on </a:t>
            </a:r>
            <a:r>
              <a:rPr lang="de-DE" dirty="0" err="1">
                <a:solidFill>
                  <a:srgbClr val="327A86"/>
                </a:solidFill>
              </a:rPr>
              <a:t>language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of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line</a:t>
            </a:r>
            <a:r>
              <a:rPr lang="de-DE" dirty="0">
                <a:solidFill>
                  <a:srgbClr val="327A86"/>
                </a:solidFill>
              </a:rPr>
              <a:t>-graphs</a:t>
            </a:r>
          </a:p>
          <a:p>
            <a:pPr marL="514350" indent="-514350">
              <a:buClr>
                <a:srgbClr val="327A86"/>
              </a:buClr>
              <a:buAutoNum type="arabicPeriod"/>
            </a:pPr>
            <a:r>
              <a:rPr lang="de-DE" dirty="0" err="1">
                <a:solidFill>
                  <a:srgbClr val="327A86"/>
                </a:solidFill>
              </a:rPr>
              <a:t>Activity</a:t>
            </a:r>
            <a:r>
              <a:rPr lang="de-DE" dirty="0">
                <a:solidFill>
                  <a:srgbClr val="327A86"/>
                </a:solidFill>
              </a:rPr>
              <a:t>: </a:t>
            </a:r>
            <a:r>
              <a:rPr lang="de-DE" dirty="0" err="1">
                <a:solidFill>
                  <a:srgbClr val="327A86"/>
                </a:solidFill>
              </a:rPr>
              <a:t>reflecting</a:t>
            </a:r>
            <a:r>
              <a:rPr lang="de-DE" dirty="0">
                <a:solidFill>
                  <a:srgbClr val="327A86"/>
                </a:solidFill>
              </a:rPr>
              <a:t> on </a:t>
            </a:r>
            <a:r>
              <a:rPr lang="de-DE" dirty="0" err="1">
                <a:solidFill>
                  <a:srgbClr val="327A86"/>
                </a:solidFill>
              </a:rPr>
              <a:t>student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work</a:t>
            </a:r>
            <a:endParaRPr lang="de-DE" dirty="0">
              <a:solidFill>
                <a:srgbClr val="327A86"/>
              </a:solidFill>
            </a:endParaRPr>
          </a:p>
          <a:p>
            <a:pPr marL="514350" indent="-514350">
              <a:buClr>
                <a:srgbClr val="327A86"/>
              </a:buClr>
              <a:buFont typeface="Arial" panose="020B0604020202020204" pitchFamily="34" charset="0"/>
              <a:buAutoNum type="arabicPeriod"/>
            </a:pPr>
            <a:r>
              <a:rPr lang="de-DE" dirty="0">
                <a:solidFill>
                  <a:srgbClr val="327A86"/>
                </a:solidFill>
              </a:rPr>
              <a:t>Research </a:t>
            </a:r>
            <a:r>
              <a:rPr lang="de-DE" dirty="0" err="1">
                <a:solidFill>
                  <a:srgbClr val="327A86"/>
                </a:solidFill>
              </a:rPr>
              <a:t>into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the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language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of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line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graphs</a:t>
            </a:r>
            <a:endParaRPr lang="de-DE" dirty="0">
              <a:solidFill>
                <a:srgbClr val="327A86"/>
              </a:solidFill>
            </a:endParaRPr>
          </a:p>
          <a:p>
            <a:pPr marL="514350" indent="-514350">
              <a:buClr>
                <a:srgbClr val="327A86"/>
              </a:buClr>
              <a:buAutoNum type="arabicPeriod"/>
            </a:pPr>
            <a:r>
              <a:rPr lang="de-DE" dirty="0" err="1">
                <a:solidFill>
                  <a:srgbClr val="327A86"/>
                </a:solidFill>
              </a:rPr>
              <a:t>What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does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this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mean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for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your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teaching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practice</a:t>
            </a:r>
            <a:r>
              <a:rPr lang="de-DE" dirty="0">
                <a:solidFill>
                  <a:srgbClr val="327A86"/>
                </a:solidFill>
              </a:rPr>
              <a:t>?</a:t>
            </a:r>
          </a:p>
          <a:p>
            <a:pPr marL="514350" indent="-514350">
              <a:buClr>
                <a:srgbClr val="327A86"/>
              </a:buClr>
              <a:buAutoNum type="arabicPeriod"/>
            </a:pPr>
            <a:r>
              <a:rPr lang="de-DE" dirty="0" err="1">
                <a:solidFill>
                  <a:srgbClr val="327A86"/>
                </a:solidFill>
              </a:rPr>
              <a:t>Reflection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and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looking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forward</a:t>
            </a:r>
            <a:endParaRPr lang="de-DE" dirty="0">
              <a:solidFill>
                <a:srgbClr val="327A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73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>
            <a:extLst>
              <a:ext uri="{FF2B5EF4-FFF2-40B4-BE49-F238E27FC236}">
                <a16:creationId xmlns:a16="http://schemas.microsoft.com/office/drawing/2014/main" id="{D8496893-1B9E-45AD-A334-0718C8D2B5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9345" y="463352"/>
            <a:ext cx="8001000" cy="647700"/>
          </a:xfrm>
        </p:spPr>
        <p:txBody>
          <a:bodyPr/>
          <a:lstStyle/>
          <a:p>
            <a:r>
              <a:rPr lang="en-US" altLang="nl-NL" dirty="0">
                <a:solidFill>
                  <a:schemeClr val="tx2"/>
                </a:solidFill>
              </a:rPr>
              <a:t>Scaffolding language: an example</a:t>
            </a:r>
            <a:endParaRPr lang="nl-NL" altLang="nl-NL" dirty="0">
              <a:solidFill>
                <a:schemeClr val="tx2"/>
              </a:solidFill>
            </a:endParaRPr>
          </a:p>
        </p:txBody>
      </p:sp>
      <p:sp>
        <p:nvSpPr>
          <p:cNvPr id="79875" name="Content Placeholder 2">
            <a:extLst>
              <a:ext uri="{FF2B5EF4-FFF2-40B4-BE49-F238E27FC236}">
                <a16:creationId xmlns:a16="http://schemas.microsoft.com/office/drawing/2014/main" id="{7D9055DA-66CB-40F7-9B53-65D6DD8168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87337" y="1556792"/>
            <a:ext cx="8569325" cy="4752627"/>
          </a:xfrm>
        </p:spPr>
        <p:txBody>
          <a:bodyPr/>
          <a:lstStyle/>
          <a:p>
            <a:pPr>
              <a:buFont typeface="Times" panose="02020603050405020304" pitchFamily="18" charset="0"/>
              <a:buNone/>
            </a:pPr>
            <a:r>
              <a:rPr lang="en-US" altLang="nl-NL" sz="2000" dirty="0"/>
              <a:t>Teacher: 	How can he tell his age? Where does he see that? </a:t>
            </a:r>
            <a:r>
              <a:rPr lang="en-US" altLang="nl-NL" sz="2000" dirty="0" err="1"/>
              <a:t>Youness</a:t>
            </a:r>
            <a:r>
              <a:rPr lang="en-US" altLang="nl-NL" sz="2000" dirty="0"/>
              <a:t>.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altLang="nl-NL" sz="2000" dirty="0" err="1"/>
              <a:t>Youness</a:t>
            </a:r>
            <a:r>
              <a:rPr lang="en-US" altLang="nl-NL" sz="2000" dirty="0"/>
              <a:t>:	Down below.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altLang="nl-NL" sz="2000" dirty="0"/>
              <a:t>Teacher:		Can you speak up? We cannot hear that.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altLang="nl-NL" sz="2000" dirty="0" err="1"/>
              <a:t>Youness</a:t>
            </a:r>
            <a:r>
              <a:rPr lang="en-US" altLang="nl-NL" sz="2000" dirty="0"/>
              <a:t>:	Down below, at (…?). 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altLang="nl-NL" sz="2000" dirty="0"/>
              <a:t>Teacher: 	And down below, for that we know proper mathematical 			language. </a:t>
            </a:r>
            <a:r>
              <a:rPr lang="en-US" altLang="nl-NL" sz="2000" dirty="0" err="1"/>
              <a:t>Oussana</a:t>
            </a:r>
            <a:r>
              <a:rPr lang="en-US" altLang="nl-NL" sz="2000" dirty="0"/>
              <a:t>?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altLang="nl-NL" sz="2000" dirty="0" err="1"/>
              <a:t>Oussana</a:t>
            </a:r>
            <a:r>
              <a:rPr lang="en-US" altLang="nl-NL" sz="2000" dirty="0"/>
              <a:t>:	Horizontal axis.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altLang="nl-NL" sz="2000" dirty="0"/>
              <a:t>Teacher:		Why don’t you put that in a sentence. It’s just a word on its 			own like this.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altLang="nl-NL" sz="2000" dirty="0" err="1"/>
              <a:t>Oussana</a:t>
            </a:r>
            <a:r>
              <a:rPr lang="en-US" altLang="nl-NL" sz="2000" dirty="0"/>
              <a:t>: 	Along the horizontal axis it says age in years.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altLang="nl-NL" sz="2000" dirty="0"/>
              <a:t>Teacher: 	That’s a beautiful sentence, isn’t it? OK</a:t>
            </a:r>
            <a:r>
              <a:rPr lang="en-US" altLang="nl-NL" dirty="0"/>
              <a:t>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DAB76-2D81-42B8-90CE-BE1148BB334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0" y="6553200"/>
            <a:ext cx="1905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6A8A28C3-A8BE-4165-95F2-A0661493C84B}" type="datetime1">
              <a:rPr lang="en-US" smtClean="0"/>
              <a:pPr>
                <a:defRPr/>
              </a:pPr>
              <a:t>8/25/20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9877" name="Slide Number Placeholder 5">
            <a:extLst>
              <a:ext uri="{FF2B5EF4-FFF2-40B4-BE49-F238E27FC236}">
                <a16:creationId xmlns:a16="http://schemas.microsoft.com/office/drawing/2014/main" id="{BAE2BDC9-8537-4EAF-8B60-C7CF0C6D18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05600" y="65532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rgbClr val="FFFFFF"/>
                </a:solidFill>
                <a:latin typeface="Verdana" panose="020B0604030504040204" pitchFamily="34" charset="0"/>
                <a:ea typeface="Osaka" pitchFamily="16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7B7F686F-CCB0-4AE9-ACA7-AE314BD1C404}" type="slidenum">
              <a:rPr lang="en-US" altLang="nl-NL" smtClean="0"/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40</a:t>
            </a:fld>
            <a:endParaRPr lang="en-US" altLang="nl-NL" sz="1400">
              <a:solidFill>
                <a:schemeClr val="tx1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4ABDBBE-C30D-4FF3-BB53-4D34620DE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209800" y="6553200"/>
            <a:ext cx="2895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/>
              <a:t>ORD 9 juni 2011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8817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72BEB6-9C90-8240-A887-7963EFCEA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32" y="404664"/>
            <a:ext cx="8424936" cy="6309320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/>
              <a:t>Yassin	when he was 30 and 35, he just stays 76 kilogram (points to the numbers) </a:t>
            </a:r>
          </a:p>
          <a:p>
            <a:pPr marL="0" indent="0">
              <a:buNone/>
            </a:pPr>
            <a:r>
              <a:rPr lang="en-GB" sz="1800" dirty="0"/>
              <a:t>Teacher 	Wait a second. How do we make this into a beautiful sentence? </a:t>
            </a:r>
            <a:r>
              <a:rPr lang="en-GB" sz="1800" b="1" dirty="0"/>
              <a:t>When</a:t>
            </a:r>
            <a:r>
              <a:rPr lang="en-GB" sz="1800" dirty="0"/>
              <a:t> he was 	30 </a:t>
            </a:r>
            <a:r>
              <a:rPr lang="en-GB" sz="1800" b="1" dirty="0"/>
              <a:t>and</a:t>
            </a:r>
            <a:r>
              <a:rPr lang="en-GB" sz="1800" dirty="0"/>
              <a:t> 35. How should we do this, </a:t>
            </a:r>
            <a:r>
              <a:rPr lang="en-GB" sz="1800" dirty="0" err="1"/>
              <a:t>Oussana</a:t>
            </a:r>
            <a:r>
              <a:rPr lang="en-GB" sz="1800" dirty="0"/>
              <a:t>?</a:t>
            </a:r>
          </a:p>
          <a:p>
            <a:pPr marL="0" indent="0">
              <a:buNone/>
            </a:pPr>
            <a:r>
              <a:rPr lang="en-GB" sz="1800" dirty="0" err="1"/>
              <a:t>Ousana</a:t>
            </a:r>
            <a:r>
              <a:rPr lang="en-GB" sz="1800" dirty="0"/>
              <a:t> 	30 </a:t>
            </a:r>
            <a:r>
              <a:rPr lang="en-GB" sz="1800" dirty="0" err="1"/>
              <a:t>til</a:t>
            </a:r>
            <a:r>
              <a:rPr lang="en-GB" sz="1800" dirty="0"/>
              <a:t> 35 he stayed the same.</a:t>
            </a:r>
          </a:p>
          <a:p>
            <a:pPr marL="0" indent="0">
              <a:buNone/>
            </a:pPr>
            <a:r>
              <a:rPr lang="en-GB" sz="1800" dirty="0"/>
              <a:t>Teacher 	Is is 30 </a:t>
            </a:r>
            <a:r>
              <a:rPr lang="en-GB" sz="1800" b="1" dirty="0"/>
              <a:t>till </a:t>
            </a:r>
            <a:r>
              <a:rPr lang="en-GB" sz="1800" dirty="0"/>
              <a:t>35?</a:t>
            </a:r>
          </a:p>
          <a:p>
            <a:pPr marL="0" indent="0">
              <a:buNone/>
            </a:pPr>
            <a:r>
              <a:rPr lang="en-GB" sz="1800" dirty="0"/>
              <a:t>Amir	From. </a:t>
            </a:r>
          </a:p>
          <a:p>
            <a:pPr marL="0" indent="0">
              <a:buNone/>
            </a:pPr>
            <a:r>
              <a:rPr lang="en-GB" sz="1800" dirty="0"/>
              <a:t>[........]</a:t>
            </a:r>
          </a:p>
          <a:p>
            <a:pPr marL="0" indent="0">
              <a:buNone/>
            </a:pPr>
            <a:r>
              <a:rPr lang="en-GB" sz="1800" dirty="0"/>
              <a:t>Yassin 	Uncle stays, uncle stays constant, uncle </a:t>
            </a:r>
            <a:r>
              <a:rPr lang="en-GB" sz="1800" dirty="0" err="1"/>
              <a:t>Kees</a:t>
            </a:r>
            <a:r>
              <a:rPr lang="en-GB" sz="1800" dirty="0"/>
              <a:t> stays constant. </a:t>
            </a:r>
          </a:p>
          <a:p>
            <a:pPr marL="0" indent="0">
              <a:buNone/>
            </a:pPr>
            <a:r>
              <a:rPr lang="en-GB" sz="1800" dirty="0"/>
              <a:t>Teacher 	Yes, do I stay constant in the same position?  What stays constant? I am uncle 	</a:t>
            </a:r>
            <a:r>
              <a:rPr lang="en-GB" sz="1800" dirty="0" err="1"/>
              <a:t>Kees</a:t>
            </a:r>
            <a:r>
              <a:rPr lang="en-GB" sz="1800" dirty="0"/>
              <a:t> (teacher acts out 'staying in a fixed position).</a:t>
            </a:r>
          </a:p>
          <a:p>
            <a:pPr marL="0" indent="0">
              <a:buNone/>
            </a:pPr>
            <a:r>
              <a:rPr lang="en-GB" sz="1800" dirty="0"/>
              <a:t>Younes 	The kilograms.</a:t>
            </a:r>
          </a:p>
          <a:p>
            <a:pPr marL="0" indent="0">
              <a:buNone/>
            </a:pPr>
            <a:r>
              <a:rPr lang="en-GB" sz="1800" dirty="0"/>
              <a:t>Teacher 	And how do we say this? Not 'my kilograms</a:t>
            </a:r>
          </a:p>
          <a:p>
            <a:pPr marL="0" indent="0">
              <a:buNone/>
            </a:pPr>
            <a:r>
              <a:rPr lang="en-GB" sz="1800" dirty="0"/>
              <a:t>Yassin 	The weight of uncle </a:t>
            </a:r>
            <a:r>
              <a:rPr lang="en-GB" sz="1800" dirty="0" err="1"/>
              <a:t>Kees</a:t>
            </a:r>
            <a:r>
              <a:rPr lang="en-GB" sz="1800" dirty="0"/>
              <a:t> stays at 76 kilograms.</a:t>
            </a:r>
          </a:p>
          <a:p>
            <a:pPr marL="0" indent="0">
              <a:buNone/>
            </a:pPr>
            <a:r>
              <a:rPr lang="en-GB" sz="1800" dirty="0"/>
              <a:t>Teacher 	Yes. the weight remains </a:t>
            </a:r>
            <a:r>
              <a:rPr lang="en-GB" sz="1800" dirty="0" err="1"/>
              <a:t>teh</a:t>
            </a:r>
            <a:r>
              <a:rPr lang="en-GB" sz="1800" dirty="0"/>
              <a:t> same. And you see this in the graph?</a:t>
            </a:r>
          </a:p>
          <a:p>
            <a:pPr marL="0" indent="0">
              <a:buNone/>
            </a:pPr>
            <a:r>
              <a:rPr lang="en-GB" sz="1800" dirty="0"/>
              <a:t>Yassin 	which stays constant.</a:t>
            </a:r>
          </a:p>
          <a:p>
            <a:pPr marL="0" indent="0">
              <a:buNone/>
            </a:pPr>
            <a:r>
              <a:rPr lang="en-GB" sz="1800" dirty="0"/>
              <a:t>Teacher 	Yes,  now you did use </a:t>
            </a:r>
            <a:r>
              <a:rPr lang="en-GB" sz="1800" dirty="0" err="1"/>
              <a:t>beuatiful</a:t>
            </a:r>
            <a:r>
              <a:rPr lang="en-GB" sz="1800" dirty="0"/>
              <a:t> math language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985564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>
            <a:extLst>
              <a:ext uri="{FF2B5EF4-FFF2-40B4-BE49-F238E27FC236}">
                <a16:creationId xmlns:a16="http://schemas.microsoft.com/office/drawing/2014/main" id="{BED8EBA1-82D6-45CE-B0C3-DF0D845E74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8147050" cy="1079500"/>
          </a:xfrm>
        </p:spPr>
        <p:txBody>
          <a:bodyPr/>
          <a:lstStyle/>
          <a:p>
            <a:r>
              <a:rPr lang="en-US" altLang="nl-NL" sz="2800">
                <a:solidFill>
                  <a:schemeClr val="tx1"/>
                </a:solidFill>
              </a:rPr>
              <a:t>Results: proficiency in the pedagogical genre </a:t>
            </a:r>
            <a:br>
              <a:rPr lang="en-US" altLang="nl-NL" sz="2800">
                <a:solidFill>
                  <a:schemeClr val="tx1"/>
                </a:solidFill>
              </a:rPr>
            </a:br>
            <a:r>
              <a:rPr lang="en-US" altLang="nl-NL" sz="2800">
                <a:solidFill>
                  <a:schemeClr val="tx1"/>
                </a:solidFill>
              </a:rPr>
              <a:t>on pre-and posttest</a:t>
            </a:r>
            <a:endParaRPr lang="nl-NL" altLang="nl-NL" sz="2800">
              <a:solidFill>
                <a:schemeClr val="tx1"/>
              </a:solidFill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AFB9077-A42D-4E90-81D8-53337A02F4E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5800" y="1752600"/>
          <a:ext cx="8001000" cy="879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4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65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684">
                <a:tc>
                  <a:txBody>
                    <a:bodyPr/>
                    <a:lstStyle/>
                    <a:p>
                      <a:endParaRPr lang="nl-NL" sz="1800" dirty="0">
                        <a:solidFill>
                          <a:srgbClr val="FFFFFF"/>
                        </a:solidFill>
                      </a:endParaRPr>
                    </a:p>
                  </a:txBody>
                  <a:tcPr marT="45682" marB="456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FFFF"/>
                          </a:solidFill>
                        </a:rPr>
                        <a:t>Pretest </a:t>
                      </a:r>
                      <a:endParaRPr lang="nl-NL" sz="1800" dirty="0">
                        <a:solidFill>
                          <a:srgbClr val="FFFFFF"/>
                        </a:solidFill>
                      </a:endParaRPr>
                    </a:p>
                  </a:txBody>
                  <a:tcPr marT="45682" marB="456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FFFFFF"/>
                          </a:solidFill>
                        </a:rPr>
                        <a:t>Posstest</a:t>
                      </a:r>
                      <a:endParaRPr lang="nl-NL" sz="1800" dirty="0">
                        <a:solidFill>
                          <a:srgbClr val="FFFFFF"/>
                        </a:solidFill>
                      </a:endParaRPr>
                    </a:p>
                  </a:txBody>
                  <a:tcPr marT="45682" marB="456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FFFF"/>
                          </a:solidFill>
                        </a:rPr>
                        <a:t>Difference</a:t>
                      </a:r>
                      <a:endParaRPr lang="nl-NL" sz="1800" dirty="0">
                        <a:solidFill>
                          <a:srgbClr val="FFFFFF"/>
                        </a:solidFill>
                      </a:endParaRPr>
                    </a:p>
                  </a:txBody>
                  <a:tcPr marT="45682" marB="4568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791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Mean of the class</a:t>
                      </a:r>
                      <a:endParaRPr lang="nl-NL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682" marB="456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3,73</a:t>
                      </a:r>
                      <a:endParaRPr lang="nl-NL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682" marB="456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6,63</a:t>
                      </a:r>
                      <a:endParaRPr lang="nl-NL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682" marB="456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+2,90</a:t>
                      </a:r>
                      <a:endParaRPr lang="nl-NL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682" marB="4568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565CF-2B61-4C93-8D17-63962ADC079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0" y="6553200"/>
            <a:ext cx="1905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6A8A28C3-A8BE-4165-95F2-A0661493C84B}" type="datetime1">
              <a:rPr lang="en-US" smtClean="0"/>
              <a:pPr>
                <a:defRPr/>
              </a:pPr>
              <a:t>8/25/20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2965" name="Slide Number Placeholder 5">
            <a:extLst>
              <a:ext uri="{FF2B5EF4-FFF2-40B4-BE49-F238E27FC236}">
                <a16:creationId xmlns:a16="http://schemas.microsoft.com/office/drawing/2014/main" id="{CCB09ECD-A5E2-4457-B02E-CAD7C13D11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05600" y="65532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rgbClr val="FFFFFF"/>
                </a:solidFill>
                <a:latin typeface="Verdana" panose="020B0604030504040204" pitchFamily="34" charset="0"/>
                <a:ea typeface="Osaka" pitchFamily="16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7B7F686F-CCB0-4AE9-ACA7-AE314BD1C404}" type="slidenum">
              <a:rPr lang="en-US" altLang="nl-NL" smtClean="0"/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42</a:t>
            </a:fld>
            <a:endParaRPr lang="en-US" altLang="nl-NL" sz="1400">
              <a:solidFill>
                <a:schemeClr val="tx1"/>
              </a:solidFill>
            </a:endParaRPr>
          </a:p>
        </p:txBody>
      </p:sp>
      <p:sp>
        <p:nvSpPr>
          <p:cNvPr id="82966" name="Rectangle 1">
            <a:extLst>
              <a:ext uri="{FF2B5EF4-FFF2-40B4-BE49-F238E27FC236}">
                <a16:creationId xmlns:a16="http://schemas.microsoft.com/office/drawing/2014/main" id="{89A6B76F-C3F1-4B4D-8152-51AB1F3A6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284538"/>
            <a:ext cx="813593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20000"/>
              <a:buFont typeface="Times" panose="02020603050405020304" pitchFamily="18" charset="0"/>
              <a:buChar char="•"/>
              <a:defRPr sz="2400">
                <a:solidFill>
                  <a:srgbClr val="000000"/>
                </a:solidFill>
                <a:latin typeface="Verdana" panose="020B0604030504040204" pitchFamily="34" charset="0"/>
                <a:ea typeface="Osaka" pitchFamily="16" charset="-128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120000"/>
              <a:buFont typeface="Times" panose="02020603050405020304" pitchFamily="18" charset="0"/>
              <a:buChar char="•"/>
              <a:defRPr sz="2000">
                <a:solidFill>
                  <a:srgbClr val="000000"/>
                </a:solidFill>
                <a:latin typeface="Verdana" panose="020B0604030504040204" pitchFamily="34" charset="0"/>
                <a:ea typeface="Osaka" pitchFamily="16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  <a:latin typeface="Verdana" panose="020B0604030504040204" pitchFamily="34" charset="0"/>
                <a:ea typeface="Osaka" pitchFamily="16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>
                <a:solidFill>
                  <a:srgbClr val="000000"/>
                </a:solidFill>
                <a:latin typeface="Verdana" panose="020B0604030504040204" pitchFamily="34" charset="0"/>
                <a:ea typeface="Osaka" pitchFamily="16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*"/>
              <a:defRPr>
                <a:solidFill>
                  <a:srgbClr val="000000"/>
                </a:solidFill>
                <a:latin typeface="Verdana" panose="020B0604030504040204" pitchFamily="34" charset="0"/>
                <a:ea typeface="Osaka" pitchFamily="1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*"/>
              <a:defRPr>
                <a:solidFill>
                  <a:srgbClr val="000000"/>
                </a:solidFill>
                <a:latin typeface="Verdana" panose="020B0604030504040204" pitchFamily="34" charset="0"/>
                <a:ea typeface="Osaka" pitchFamily="1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*"/>
              <a:defRPr>
                <a:solidFill>
                  <a:srgbClr val="000000"/>
                </a:solidFill>
                <a:latin typeface="Verdana" panose="020B0604030504040204" pitchFamily="34" charset="0"/>
                <a:ea typeface="Osaka" pitchFamily="1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*"/>
              <a:defRPr>
                <a:solidFill>
                  <a:srgbClr val="000000"/>
                </a:solidFill>
                <a:latin typeface="Verdana" panose="020B0604030504040204" pitchFamily="34" charset="0"/>
                <a:ea typeface="Osaka" pitchFamily="1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*"/>
              <a:defRPr>
                <a:solidFill>
                  <a:srgbClr val="000000"/>
                </a:solidFill>
                <a:latin typeface="Verdana" panose="020B0604030504040204" pitchFamily="34" charset="0"/>
                <a:ea typeface="Osaka" pitchFamily="16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nl-NL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Progress in het genre is statistically significant (t = 8,38; df = 21; p &lt; 0,001), effect size d = 1,79.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altLang="nl-NL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nl-NL" altLang="nl-NL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53F05F3-9640-41E8-81E4-A8C6F3D7D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209800" y="6553200"/>
            <a:ext cx="2895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/>
              <a:t>ORD 9 juni 2011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8902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B64609BB-3C4C-4642-A6D5-E3A51FECCB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8001000" cy="720725"/>
          </a:xfrm>
        </p:spPr>
        <p:txBody>
          <a:bodyPr/>
          <a:lstStyle/>
          <a:p>
            <a:r>
              <a:rPr lang="en-US" altLang="nl-NL">
                <a:solidFill>
                  <a:schemeClr val="tx1"/>
                </a:solidFill>
              </a:rPr>
              <a:t>Hoe did the teacher learn to </a:t>
            </a:r>
            <a:r>
              <a:rPr lang="en-US" altLang="nl-NL" i="1">
                <a:solidFill>
                  <a:schemeClr val="tx1"/>
                </a:solidFill>
              </a:rPr>
              <a:t>scaffold</a:t>
            </a:r>
            <a:r>
              <a:rPr lang="en-US" altLang="nl-NL">
                <a:solidFill>
                  <a:schemeClr val="tx1"/>
                </a:solidFill>
              </a:rPr>
              <a:t>?</a:t>
            </a:r>
            <a:endParaRPr lang="nl-NL" altLang="nl-NL">
              <a:solidFill>
                <a:schemeClr val="tx1"/>
              </a:solidFill>
            </a:endParaRP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7B066249-8191-4026-A663-921C7C94A1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1412875"/>
            <a:ext cx="8001000" cy="4754563"/>
          </a:xfrm>
        </p:spPr>
        <p:txBody>
          <a:bodyPr/>
          <a:lstStyle/>
          <a:p>
            <a:pPr>
              <a:defRPr/>
            </a:pPr>
            <a:r>
              <a:rPr lang="nl-NL" sz="2800" dirty="0" err="1"/>
              <a:t>Discussions</a:t>
            </a:r>
            <a:r>
              <a:rPr lang="nl-NL" sz="2800" dirty="0"/>
              <a:t> </a:t>
            </a:r>
            <a:r>
              <a:rPr lang="nl-NL" sz="2800" dirty="0" err="1"/>
              <a:t>between</a:t>
            </a:r>
            <a:r>
              <a:rPr lang="nl-NL" sz="2800" dirty="0"/>
              <a:t> </a:t>
            </a:r>
            <a:r>
              <a:rPr lang="nl-NL" sz="2800" dirty="0" err="1"/>
              <a:t>lessons</a:t>
            </a:r>
            <a:endParaRPr lang="nl-NL" sz="2800" dirty="0"/>
          </a:p>
          <a:p>
            <a:pPr>
              <a:defRPr/>
            </a:pPr>
            <a:r>
              <a:rPr lang="nl-NL" sz="2800" dirty="0"/>
              <a:t>Teacher as co-designer</a:t>
            </a:r>
          </a:p>
          <a:p>
            <a:pPr>
              <a:defRPr/>
            </a:pPr>
            <a:r>
              <a:rPr lang="nl-NL" sz="2800" dirty="0" err="1"/>
              <a:t>Stimulated</a:t>
            </a:r>
            <a:r>
              <a:rPr lang="nl-NL" sz="2800" dirty="0"/>
              <a:t> recall interviews</a:t>
            </a:r>
          </a:p>
          <a:p>
            <a:pPr>
              <a:defRPr/>
            </a:pPr>
            <a:r>
              <a:rPr lang="nl-NL" sz="2800" dirty="0" err="1"/>
              <a:t>Reflective</a:t>
            </a:r>
            <a:r>
              <a:rPr lang="nl-NL" sz="2800" dirty="0"/>
              <a:t> </a:t>
            </a:r>
            <a:r>
              <a:rPr lang="nl-NL" sz="2800" dirty="0" err="1"/>
              <a:t>reports</a:t>
            </a:r>
            <a:r>
              <a:rPr lang="nl-NL" sz="2800" dirty="0"/>
              <a:t> of the teacher</a:t>
            </a:r>
          </a:p>
          <a:p>
            <a:pPr>
              <a:buFontTx/>
              <a:buChar char="•"/>
              <a:defRPr/>
            </a:pPr>
            <a:endParaRPr lang="nl-NL" dirty="0"/>
          </a:p>
          <a:p>
            <a:pPr marL="0" indent="0">
              <a:buFont typeface="Times" panose="02020603050405020304" pitchFamily="18" charset="0"/>
              <a:buNone/>
              <a:defRPr/>
            </a:pPr>
            <a:r>
              <a:rPr lang="nl-NL" dirty="0"/>
              <a:t>(</a:t>
            </a:r>
            <a:r>
              <a:rPr lang="nl-NL" dirty="0" err="1"/>
              <a:t>see</a:t>
            </a:r>
            <a:r>
              <a:rPr lang="nl-NL" dirty="0"/>
              <a:t> Smit &amp; Van Eerde, 2011</a:t>
            </a:r>
            <a:r>
              <a:rPr lang="nl-NL" sz="2800" dirty="0"/>
              <a:t>)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F53518D-6C23-449E-8E7D-B787FB9FE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209800" y="6553200"/>
            <a:ext cx="2895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/>
              <a:t>ORD 9 juni 2011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3438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30FF32-181A-964F-AB79-FB627524C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Creating</a:t>
            </a:r>
            <a:r>
              <a:rPr lang="nl-NL" dirty="0"/>
              <a:t> </a:t>
            </a:r>
            <a:r>
              <a:rPr lang="nl-NL" dirty="0" err="1"/>
              <a:t>conditions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scaffolsing</a:t>
            </a:r>
            <a:r>
              <a:rPr lang="nl-NL" dirty="0"/>
              <a:t> </a:t>
            </a:r>
            <a:r>
              <a:rPr lang="nl-NL" dirty="0" err="1"/>
              <a:t>language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490857-9BF2-3345-A2B2-AD08E8F58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sz="2400" dirty="0" err="1"/>
              <a:t>Pay</a:t>
            </a:r>
            <a:r>
              <a:rPr lang="nl-NL" sz="2400" dirty="0"/>
              <a:t> attention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the</a:t>
            </a:r>
            <a:r>
              <a:rPr lang="nl-NL" sz="2400" dirty="0"/>
              <a:t> </a:t>
            </a:r>
            <a:r>
              <a:rPr lang="nl-NL" sz="2400" dirty="0" err="1"/>
              <a:t>interaction</a:t>
            </a:r>
            <a:r>
              <a:rPr lang="nl-NL" sz="2400" dirty="0"/>
              <a:t> </a:t>
            </a:r>
            <a:r>
              <a:rPr lang="nl-NL" sz="2400" dirty="0" err="1"/>
              <a:t>norms</a:t>
            </a:r>
            <a:r>
              <a:rPr lang="nl-NL" sz="2400" dirty="0"/>
              <a:t> in class</a:t>
            </a:r>
          </a:p>
          <a:p>
            <a:r>
              <a:rPr lang="nl-NL" sz="2400" dirty="0" err="1"/>
              <a:t>Give</a:t>
            </a:r>
            <a:r>
              <a:rPr lang="nl-NL" sz="2400" dirty="0"/>
              <a:t> </a:t>
            </a:r>
            <a:r>
              <a:rPr lang="nl-NL" sz="2400" dirty="0" err="1"/>
              <a:t>students</a:t>
            </a:r>
            <a:r>
              <a:rPr lang="nl-NL" sz="2400" dirty="0"/>
              <a:t> </a:t>
            </a:r>
            <a:r>
              <a:rPr lang="nl-NL" sz="2400" dirty="0" err="1"/>
              <a:t>enough</a:t>
            </a:r>
            <a:r>
              <a:rPr lang="nl-NL" sz="2400" dirty="0"/>
              <a:t> time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think</a:t>
            </a:r>
            <a:r>
              <a:rPr lang="nl-NL" sz="2400" dirty="0"/>
              <a:t>  </a:t>
            </a:r>
            <a:r>
              <a:rPr lang="nl-NL" sz="2400" dirty="0" err="1"/>
              <a:t>individually</a:t>
            </a:r>
            <a:r>
              <a:rPr lang="nl-NL" sz="2400" dirty="0"/>
              <a:t> </a:t>
            </a:r>
            <a:r>
              <a:rPr lang="nl-NL" sz="2400" dirty="0" err="1"/>
              <a:t>when</a:t>
            </a:r>
            <a:r>
              <a:rPr lang="nl-NL" sz="2400" dirty="0"/>
              <a:t> </a:t>
            </a:r>
            <a:r>
              <a:rPr lang="nl-NL" sz="2400" dirty="0" err="1"/>
              <a:t>posig</a:t>
            </a:r>
            <a:r>
              <a:rPr lang="nl-NL" sz="2400" dirty="0"/>
              <a:t> a question</a:t>
            </a:r>
          </a:p>
          <a:p>
            <a:r>
              <a:rPr lang="nl-NL" sz="2400" dirty="0" err="1"/>
              <a:t>Encourage</a:t>
            </a:r>
            <a:r>
              <a:rPr lang="nl-NL" sz="2400" dirty="0"/>
              <a:t> </a:t>
            </a:r>
            <a:r>
              <a:rPr lang="nl-NL" sz="2400" dirty="0" err="1"/>
              <a:t>students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produce </a:t>
            </a:r>
            <a:r>
              <a:rPr lang="nl-NL" sz="2400" dirty="0" err="1"/>
              <a:t>language</a:t>
            </a:r>
            <a:r>
              <a:rPr lang="nl-NL" sz="2400" dirty="0"/>
              <a:t> (in </a:t>
            </a:r>
            <a:r>
              <a:rPr lang="nl-NL" sz="2400" dirty="0" err="1"/>
              <a:t>speaking</a:t>
            </a:r>
            <a:r>
              <a:rPr lang="nl-NL" sz="2400" dirty="0"/>
              <a:t>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writing</a:t>
            </a:r>
            <a:r>
              <a:rPr lang="nl-NL" sz="2400" dirty="0"/>
              <a:t>)</a:t>
            </a:r>
          </a:p>
          <a:p>
            <a:r>
              <a:rPr lang="nl-NL" sz="2400" dirty="0"/>
              <a:t>Listen </a:t>
            </a:r>
            <a:r>
              <a:rPr lang="nl-NL" sz="2400" dirty="0" err="1"/>
              <a:t>for</a:t>
            </a:r>
            <a:r>
              <a:rPr lang="nl-NL" sz="2400" dirty="0"/>
              <a:t>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react</a:t>
            </a:r>
            <a:r>
              <a:rPr lang="nl-NL" sz="2400" dirty="0"/>
              <a:t> on </a:t>
            </a:r>
            <a:r>
              <a:rPr lang="nl-NL" sz="2400" dirty="0" err="1"/>
              <a:t>the</a:t>
            </a:r>
            <a:r>
              <a:rPr lang="nl-NL" sz="2400" dirty="0"/>
              <a:t> </a:t>
            </a:r>
            <a:r>
              <a:rPr lang="nl-NL" sz="2400" dirty="0" err="1"/>
              <a:t>quality</a:t>
            </a:r>
            <a:r>
              <a:rPr lang="nl-NL" sz="2400" dirty="0"/>
              <a:t> of </a:t>
            </a:r>
            <a:r>
              <a:rPr lang="nl-NL" sz="2400" dirty="0" err="1"/>
              <a:t>verbal</a:t>
            </a:r>
            <a:r>
              <a:rPr lang="nl-NL" sz="2400" dirty="0"/>
              <a:t> </a:t>
            </a:r>
            <a:r>
              <a:rPr lang="nl-NL" sz="2400" dirty="0" err="1"/>
              <a:t>utterances</a:t>
            </a:r>
            <a:endParaRPr lang="nl-NL" sz="2400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857111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>
            <a:extLst>
              <a:ext uri="{FF2B5EF4-FFF2-40B4-BE49-F238E27FC236}">
                <a16:creationId xmlns:a16="http://schemas.microsoft.com/office/drawing/2014/main" id="{0ABB7927-6EA7-469A-A06D-CFEC87F9F2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nl-NL" sz="2400" dirty="0"/>
              <a:t>“Language is now always an </a:t>
            </a:r>
            <a:r>
              <a:rPr lang="nl-NL" sz="2400" i="1" dirty="0"/>
              <a:t>issue</a:t>
            </a:r>
            <a:r>
              <a:rPr lang="nl-NL" sz="2400" dirty="0"/>
              <a:t>.”</a:t>
            </a:r>
          </a:p>
          <a:p>
            <a:pPr marL="0" indent="0">
              <a:buFont typeface="Times" panose="02020603050405020304" pitchFamily="18" charset="0"/>
              <a:buNone/>
              <a:defRPr/>
            </a:pPr>
            <a:endParaRPr lang="nl-NL" sz="2400" dirty="0"/>
          </a:p>
          <a:p>
            <a:pPr>
              <a:defRPr/>
            </a:pPr>
            <a:r>
              <a:rPr lang="nl-NL" altLang="zh-CN" sz="2400" dirty="0">
                <a:ea typeface="宋体" charset="-122"/>
              </a:rPr>
              <a:t>“The best </a:t>
            </a:r>
            <a:r>
              <a:rPr lang="nl-NL" altLang="zh-CN" sz="2400" i="1" dirty="0">
                <a:ea typeface="宋体" charset="-122"/>
              </a:rPr>
              <a:t>scaffolds </a:t>
            </a:r>
            <a:r>
              <a:rPr lang="nl-NL" altLang="zh-CN" sz="2400" dirty="0">
                <a:ea typeface="宋体" charset="-122"/>
              </a:rPr>
              <a:t>are...like that writing plan. That we give them something which makes them think: ‘I know a first sentence’. Scaffolds like these are so important!”</a:t>
            </a:r>
          </a:p>
          <a:p>
            <a:pPr marL="0" indent="0">
              <a:buFont typeface="Times" panose="02020603050405020304" pitchFamily="18" charset="0"/>
              <a:buNone/>
              <a:defRPr/>
            </a:pPr>
            <a:endParaRPr lang="nl-NL" altLang="zh-CN" sz="2400" dirty="0">
              <a:ea typeface="宋体" charset="-122"/>
            </a:endParaRPr>
          </a:p>
          <a:p>
            <a:pPr marL="342900" lvl="1" indent="-342900">
              <a:buClr>
                <a:schemeClr val="accent1"/>
              </a:buClr>
              <a:defRPr/>
            </a:pPr>
            <a:r>
              <a:rPr lang="nl-NL" altLang="zh-CN" sz="2400" dirty="0">
                <a:ea typeface="宋体" charset="-122"/>
              </a:rPr>
              <a:t>“For a teacher it is like learning a new profession. And I notice that I still have to practice. And that’s why...a professional development course wouldn’t be bad because these strategies are not easy to master.” </a:t>
            </a:r>
            <a:endParaRPr lang="nl-NL" sz="2400" dirty="0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F7D1FF25-962A-429C-A41A-1806DBE924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z="2800" dirty="0">
                <a:solidFill>
                  <a:schemeClr val="accent1"/>
                </a:solidFill>
              </a:rPr>
              <a:t>How </a:t>
            </a:r>
            <a:r>
              <a:rPr lang="nl-NL" altLang="nl-NL" sz="2800" dirty="0" err="1">
                <a:solidFill>
                  <a:schemeClr val="accent1"/>
                </a:solidFill>
              </a:rPr>
              <a:t>did</a:t>
            </a:r>
            <a:r>
              <a:rPr lang="nl-NL" altLang="nl-NL" sz="2800" dirty="0">
                <a:solidFill>
                  <a:schemeClr val="accent1"/>
                </a:solidFill>
              </a:rPr>
              <a:t> </a:t>
            </a:r>
            <a:r>
              <a:rPr lang="nl-NL" altLang="nl-NL" sz="2800" dirty="0" err="1">
                <a:solidFill>
                  <a:schemeClr val="accent1"/>
                </a:solidFill>
              </a:rPr>
              <a:t>the</a:t>
            </a:r>
            <a:r>
              <a:rPr lang="nl-NL" altLang="nl-NL" sz="2800" dirty="0">
                <a:solidFill>
                  <a:schemeClr val="accent1"/>
                </a:solidFill>
              </a:rPr>
              <a:t> teacher </a:t>
            </a:r>
            <a:r>
              <a:rPr lang="nl-NL" altLang="nl-NL" sz="2800" dirty="0" err="1">
                <a:solidFill>
                  <a:schemeClr val="accent1"/>
                </a:solidFill>
              </a:rPr>
              <a:t>reflect</a:t>
            </a:r>
            <a:r>
              <a:rPr lang="nl-NL" altLang="nl-NL" sz="2800" dirty="0">
                <a:solidFill>
                  <a:schemeClr val="accent1"/>
                </a:solidFill>
              </a:rPr>
              <a:t> on </a:t>
            </a:r>
            <a:r>
              <a:rPr lang="nl-NL" altLang="nl-NL" sz="2800" dirty="0" err="1">
                <a:solidFill>
                  <a:schemeClr val="accent1"/>
                </a:solidFill>
              </a:rPr>
              <a:t>the</a:t>
            </a:r>
            <a:r>
              <a:rPr lang="nl-NL" altLang="nl-NL" sz="2800" dirty="0">
                <a:solidFill>
                  <a:schemeClr val="accent1"/>
                </a:solidFill>
              </a:rPr>
              <a:t> </a:t>
            </a:r>
            <a:r>
              <a:rPr lang="nl-NL" altLang="nl-NL" sz="2800" dirty="0" err="1">
                <a:solidFill>
                  <a:schemeClr val="accent1"/>
                </a:solidFill>
              </a:rPr>
              <a:t>lessons</a:t>
            </a:r>
            <a:r>
              <a:rPr lang="nl-NL" altLang="nl-NL" sz="2800" dirty="0">
                <a:solidFill>
                  <a:schemeClr val="accent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1474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>
            <a:extLst>
              <a:ext uri="{FF2B5EF4-FFF2-40B4-BE49-F238E27FC236}">
                <a16:creationId xmlns:a16="http://schemas.microsoft.com/office/drawing/2014/main" id="{C7042161-29FF-47F2-ABD6-B2E37537883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Times" panose="02020603050405020304" pitchFamily="18" charset="0"/>
              <a:buNone/>
              <a:defRPr/>
            </a:pPr>
            <a:endParaRPr lang="nl-NL" altLang="nl-NL" dirty="0"/>
          </a:p>
          <a:p>
            <a:pPr>
              <a:defRPr/>
            </a:pPr>
            <a:r>
              <a:rPr lang="nl-NL" altLang="nl-NL" sz="2400" dirty="0"/>
              <a:t>“ </a:t>
            </a:r>
            <a:r>
              <a:rPr lang="nl-NL" altLang="nl-NL" sz="2400" dirty="0" err="1"/>
              <a:t>That</a:t>
            </a:r>
            <a:r>
              <a:rPr lang="nl-NL" altLang="nl-NL" sz="2400" dirty="0"/>
              <a:t> we have </a:t>
            </a:r>
            <a:r>
              <a:rPr lang="nl-NL" altLang="nl-NL" sz="2400" dirty="0" err="1"/>
              <a:t>learned</a:t>
            </a:r>
            <a:r>
              <a:rPr lang="nl-NL" altLang="nl-NL" sz="2400" dirty="0"/>
              <a:t> new </a:t>
            </a:r>
            <a:r>
              <a:rPr lang="nl-NL" altLang="nl-NL" sz="2400" dirty="0" err="1"/>
              <a:t>words</a:t>
            </a:r>
            <a:r>
              <a:rPr lang="nl-NL" altLang="nl-NL" sz="2400" dirty="0"/>
              <a:t> </a:t>
            </a:r>
            <a:r>
              <a:rPr lang="nl-NL" altLang="nl-NL" sz="2400" dirty="0" err="1"/>
              <a:t>for</a:t>
            </a:r>
            <a:r>
              <a:rPr lang="nl-NL" altLang="nl-NL" sz="2400" dirty="0"/>
              <a:t> </a:t>
            </a:r>
            <a:r>
              <a:rPr lang="nl-NL" altLang="nl-NL" sz="2400" dirty="0" err="1"/>
              <a:t>math</a:t>
            </a:r>
            <a:r>
              <a:rPr lang="nl-NL" altLang="nl-NL" sz="2400" dirty="0"/>
              <a:t> </a:t>
            </a:r>
            <a:r>
              <a:rPr lang="nl-NL" altLang="nl-NL" sz="2400" dirty="0" err="1"/>
              <a:t>and</a:t>
            </a:r>
            <a:r>
              <a:rPr lang="nl-NL" altLang="nl-NL" sz="2400" dirty="0"/>
              <a:t> </a:t>
            </a:r>
            <a:r>
              <a:rPr lang="nl-NL" altLang="nl-NL" sz="2400" dirty="0" err="1"/>
              <a:t>language</a:t>
            </a:r>
            <a:r>
              <a:rPr lang="nl-NL" altLang="nl-NL" sz="2400" dirty="0"/>
              <a:t>.”</a:t>
            </a:r>
          </a:p>
          <a:p>
            <a:pPr>
              <a:defRPr/>
            </a:pPr>
            <a:endParaRPr lang="nl-NL" altLang="nl-NL" sz="2400" dirty="0"/>
          </a:p>
          <a:p>
            <a:pPr>
              <a:defRPr/>
            </a:pPr>
            <a:r>
              <a:rPr lang="nl-NL" altLang="nl-NL" sz="2400" dirty="0"/>
              <a:t>“ I </a:t>
            </a:r>
            <a:r>
              <a:rPr lang="nl-NL" altLang="nl-NL" sz="2400" dirty="0" err="1"/>
              <a:t>now</a:t>
            </a:r>
            <a:r>
              <a:rPr lang="nl-NL" altLang="nl-NL" sz="2400" dirty="0"/>
              <a:t> </a:t>
            </a:r>
            <a:r>
              <a:rPr lang="nl-NL" altLang="nl-NL" sz="2400" dirty="0" err="1"/>
              <a:t>know</a:t>
            </a:r>
            <a:r>
              <a:rPr lang="nl-NL" altLang="nl-NL" sz="2400" dirty="0"/>
              <a:t> </a:t>
            </a:r>
            <a:r>
              <a:rPr lang="nl-NL" altLang="nl-NL" sz="2400" dirty="0" err="1"/>
              <a:t>how</a:t>
            </a:r>
            <a:r>
              <a:rPr lang="nl-NL" altLang="nl-NL" sz="2400" dirty="0"/>
              <a:t> </a:t>
            </a:r>
            <a:r>
              <a:rPr lang="nl-NL" altLang="nl-NL" sz="2400" dirty="0" err="1"/>
              <a:t>graphs</a:t>
            </a:r>
            <a:r>
              <a:rPr lang="nl-NL" altLang="nl-NL" sz="2400" dirty="0"/>
              <a:t> </a:t>
            </a:r>
            <a:r>
              <a:rPr lang="nl-NL" altLang="nl-NL" sz="2400" dirty="0" err="1"/>
              <a:t>come</a:t>
            </a:r>
            <a:r>
              <a:rPr lang="nl-NL" altLang="nl-NL" sz="2400" dirty="0"/>
              <a:t> </a:t>
            </a:r>
            <a:r>
              <a:rPr lang="nl-NL" altLang="nl-NL" sz="2400" dirty="0" err="1"/>
              <a:t>into</a:t>
            </a:r>
            <a:r>
              <a:rPr lang="nl-NL" altLang="nl-NL" sz="2400" dirty="0"/>
              <a:t> </a:t>
            </a:r>
            <a:r>
              <a:rPr lang="nl-NL" altLang="nl-NL" sz="2400" dirty="0" err="1"/>
              <a:t>being</a:t>
            </a:r>
            <a:r>
              <a:rPr lang="nl-NL" altLang="nl-NL" sz="2400" dirty="0"/>
              <a:t>.”</a:t>
            </a:r>
          </a:p>
          <a:p>
            <a:pPr>
              <a:defRPr/>
            </a:pPr>
            <a:endParaRPr lang="nl-NL" altLang="nl-NL" sz="2400" dirty="0"/>
          </a:p>
          <a:p>
            <a:pPr>
              <a:defRPr/>
            </a:pPr>
            <a:r>
              <a:rPr lang="nl-NL" altLang="nl-NL" sz="2400" dirty="0"/>
              <a:t>“ </a:t>
            </a:r>
            <a:r>
              <a:rPr lang="nl-NL" altLang="nl-NL" sz="2400" dirty="0" err="1"/>
              <a:t>Writing</a:t>
            </a:r>
            <a:r>
              <a:rPr lang="nl-NL" altLang="nl-NL" sz="2400" dirty="0"/>
              <a:t> </a:t>
            </a:r>
            <a:r>
              <a:rPr lang="nl-NL" altLang="nl-NL" sz="2400" dirty="0" err="1"/>
              <a:t>about</a:t>
            </a:r>
            <a:r>
              <a:rPr lang="nl-NL" altLang="nl-NL" sz="2400" dirty="0"/>
              <a:t> a </a:t>
            </a:r>
            <a:r>
              <a:rPr lang="nl-NL" altLang="nl-NL" sz="2400" dirty="0" err="1"/>
              <a:t>graph</a:t>
            </a:r>
            <a:r>
              <a:rPr lang="nl-NL" altLang="nl-NL" sz="2400" dirty="0"/>
              <a:t>. It is </a:t>
            </a:r>
            <a:r>
              <a:rPr lang="nl-NL" altLang="nl-NL" sz="2400" dirty="0" err="1"/>
              <a:t>an</a:t>
            </a:r>
            <a:r>
              <a:rPr lang="nl-NL" altLang="nl-NL" sz="2400" dirty="0"/>
              <a:t> easy </a:t>
            </a:r>
            <a:r>
              <a:rPr lang="nl-NL" altLang="nl-NL" sz="2400" dirty="0" err="1"/>
              <a:t>and</a:t>
            </a:r>
            <a:r>
              <a:rPr lang="nl-NL" altLang="nl-NL" sz="2400" dirty="0"/>
              <a:t> </a:t>
            </a:r>
            <a:r>
              <a:rPr lang="nl-NL" altLang="nl-NL" sz="2400" dirty="0" err="1"/>
              <a:t>good</a:t>
            </a:r>
            <a:r>
              <a:rPr lang="nl-NL" altLang="nl-NL" sz="2400" dirty="0"/>
              <a:t> way.”</a:t>
            </a:r>
          </a:p>
          <a:p>
            <a:pPr marL="0" indent="0">
              <a:buFont typeface="Times" panose="02020603050405020304" pitchFamily="18" charset="0"/>
              <a:buNone/>
              <a:defRPr/>
            </a:pPr>
            <a:endParaRPr lang="nl-NL" altLang="nl-NL" dirty="0"/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BC636FA4-D5B9-4125-99DA-82D888C5EB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z="2800" dirty="0">
                <a:solidFill>
                  <a:schemeClr val="accent1"/>
                </a:solidFill>
              </a:rPr>
              <a:t>How do </a:t>
            </a:r>
            <a:r>
              <a:rPr lang="nl-NL" altLang="nl-NL" sz="2800" dirty="0" err="1">
                <a:solidFill>
                  <a:schemeClr val="accent1"/>
                </a:solidFill>
              </a:rPr>
              <a:t>the</a:t>
            </a:r>
            <a:r>
              <a:rPr lang="nl-NL" altLang="nl-NL" sz="2800" dirty="0">
                <a:solidFill>
                  <a:schemeClr val="accent1"/>
                </a:solidFill>
              </a:rPr>
              <a:t> </a:t>
            </a:r>
            <a:r>
              <a:rPr lang="nl-NL" altLang="nl-NL" sz="2800" dirty="0" err="1">
                <a:solidFill>
                  <a:schemeClr val="accent1"/>
                </a:solidFill>
              </a:rPr>
              <a:t>students</a:t>
            </a:r>
            <a:r>
              <a:rPr lang="nl-NL" altLang="nl-NL" sz="2800" dirty="0">
                <a:solidFill>
                  <a:schemeClr val="accent1"/>
                </a:solidFill>
              </a:rPr>
              <a:t> look back?</a:t>
            </a:r>
            <a:r>
              <a:rPr lang="nl-NL" altLang="nl-NL" sz="4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B09A8E9-F060-4B35-9976-7CA0D0E39D4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0" y="6553200"/>
            <a:ext cx="2895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/>
              <a:t>ORD 9 juni 2011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6364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F86D05-61AE-DF4D-8188-291816244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Language development of </a:t>
            </a:r>
            <a:r>
              <a:rPr lang="nl-NL" dirty="0" err="1"/>
              <a:t>students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303C19-2302-834E-821B-7C671D0DC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400" dirty="0" err="1"/>
              <a:t>Students</a:t>
            </a:r>
            <a:r>
              <a:rPr lang="nl-NL" sz="2400" dirty="0"/>
              <a:t>:</a:t>
            </a:r>
          </a:p>
          <a:p>
            <a:pPr marL="342900"/>
            <a:r>
              <a:rPr lang="nl-NL" sz="2400" dirty="0"/>
              <a:t>produce more </a:t>
            </a:r>
            <a:r>
              <a:rPr lang="nl-NL" sz="2400" dirty="0" err="1"/>
              <a:t>language</a:t>
            </a:r>
            <a:endParaRPr lang="nl-NL" sz="2400" dirty="0"/>
          </a:p>
          <a:p>
            <a:pPr marL="342900"/>
            <a:r>
              <a:rPr lang="nl-NL" sz="2400" dirty="0" err="1"/>
              <a:t>describe</a:t>
            </a:r>
            <a:r>
              <a:rPr lang="nl-NL" sz="2400" dirty="0"/>
              <a:t> a </a:t>
            </a:r>
            <a:r>
              <a:rPr lang="nl-NL" sz="2400" dirty="0" err="1"/>
              <a:t>graph</a:t>
            </a:r>
            <a:r>
              <a:rPr lang="nl-NL" sz="2400" dirty="0"/>
              <a:t> in more detail (</a:t>
            </a:r>
            <a:r>
              <a:rPr lang="nl-NL" sz="2400" dirty="0" err="1"/>
              <a:t>they</a:t>
            </a:r>
            <a:r>
              <a:rPr lang="nl-NL" sz="2400" dirty="0"/>
              <a:t> </a:t>
            </a:r>
            <a:r>
              <a:rPr lang="nl-NL" sz="2400" dirty="0" err="1"/>
              <a:t>often</a:t>
            </a:r>
            <a:r>
              <a:rPr lang="nl-NL" sz="2400" dirty="0"/>
              <a:t> </a:t>
            </a:r>
            <a:r>
              <a:rPr lang="nl-NL" sz="2400" dirty="0" err="1"/>
              <a:t>distuingish</a:t>
            </a:r>
            <a:r>
              <a:rPr lang="nl-NL" sz="2400" dirty="0"/>
              <a:t> more </a:t>
            </a:r>
            <a:r>
              <a:rPr lang="nl-NL" sz="2400" dirty="0" err="1"/>
              <a:t>parts</a:t>
            </a:r>
            <a:r>
              <a:rPr lang="nl-NL" sz="2400" dirty="0"/>
              <a:t>) </a:t>
            </a:r>
          </a:p>
          <a:p>
            <a:pPr marL="342900"/>
            <a:r>
              <a:rPr lang="nl-NL" sz="2400" dirty="0" err="1"/>
              <a:t>use</a:t>
            </a:r>
            <a:r>
              <a:rPr lang="nl-NL" sz="2400" dirty="0"/>
              <a:t> more </a:t>
            </a:r>
            <a:r>
              <a:rPr lang="nl-NL" sz="2400" dirty="0" err="1"/>
              <a:t>mathematical</a:t>
            </a:r>
            <a:r>
              <a:rPr lang="nl-NL" sz="2400" dirty="0"/>
              <a:t> </a:t>
            </a:r>
            <a:r>
              <a:rPr lang="nl-NL" sz="2400" dirty="0" err="1"/>
              <a:t>terms</a:t>
            </a:r>
            <a:r>
              <a:rPr lang="nl-NL" sz="2400" dirty="0"/>
              <a:t>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use</a:t>
            </a:r>
            <a:r>
              <a:rPr lang="nl-NL" sz="2400" dirty="0"/>
              <a:t> these in a more </a:t>
            </a:r>
            <a:r>
              <a:rPr lang="nl-NL" sz="2400" dirty="0" err="1"/>
              <a:t>and</a:t>
            </a:r>
            <a:r>
              <a:rPr lang="nl-NL" sz="2400" dirty="0"/>
              <a:t> more </a:t>
            </a:r>
            <a:r>
              <a:rPr lang="nl-NL" sz="2400" dirty="0" err="1"/>
              <a:t>approriate</a:t>
            </a:r>
            <a:r>
              <a:rPr lang="nl-NL" sz="2400" dirty="0"/>
              <a:t> way</a:t>
            </a:r>
          </a:p>
          <a:p>
            <a:pPr marL="342900"/>
            <a:r>
              <a:rPr lang="nl-NL" sz="2400" dirty="0" err="1"/>
              <a:t>speak</a:t>
            </a:r>
            <a:r>
              <a:rPr lang="nl-NL" sz="2400" dirty="0"/>
              <a:t>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write</a:t>
            </a:r>
            <a:r>
              <a:rPr lang="nl-NL" sz="2400" dirty="0"/>
              <a:t> </a:t>
            </a:r>
            <a:r>
              <a:rPr lang="nl-NL" sz="2400" dirty="0" err="1"/>
              <a:t>using</a:t>
            </a:r>
            <a:r>
              <a:rPr lang="nl-NL" sz="2400" dirty="0"/>
              <a:t> proper </a:t>
            </a:r>
            <a:r>
              <a:rPr lang="nl-NL" sz="2400" dirty="0" err="1"/>
              <a:t>grammar</a:t>
            </a:r>
            <a:endParaRPr lang="nl-NL" sz="2400" dirty="0"/>
          </a:p>
          <a:p>
            <a:pPr marL="342900"/>
            <a:r>
              <a:rPr lang="nl-NL" sz="2400" dirty="0"/>
              <a:t>show more </a:t>
            </a:r>
            <a:r>
              <a:rPr lang="nl-NL" sz="2400" dirty="0" err="1"/>
              <a:t>and</a:t>
            </a:r>
            <a:r>
              <a:rPr lang="nl-NL" sz="2400" dirty="0"/>
              <a:t> more </a:t>
            </a:r>
            <a:r>
              <a:rPr lang="nl-NL" sz="2400" dirty="0" err="1"/>
              <a:t>mathematical</a:t>
            </a:r>
            <a:r>
              <a:rPr lang="nl-NL" sz="2400" dirty="0"/>
              <a:t> </a:t>
            </a:r>
            <a:r>
              <a:rPr lang="nl-NL" sz="2400" dirty="0" err="1"/>
              <a:t>understanding</a:t>
            </a:r>
            <a:r>
              <a:rPr lang="nl-NL" sz="2400" dirty="0"/>
              <a:t>; </a:t>
            </a:r>
            <a:r>
              <a:rPr lang="nl-NL" sz="2400" dirty="0" err="1"/>
              <a:t>e.g</a:t>
            </a:r>
            <a:r>
              <a:rPr lang="nl-NL" sz="2400" dirty="0"/>
              <a:t> </a:t>
            </a:r>
            <a:r>
              <a:rPr lang="nl-NL" sz="2400" dirty="0" err="1"/>
              <a:t>thet</a:t>
            </a:r>
            <a:r>
              <a:rPr lang="nl-NL" sz="2400" dirty="0"/>
              <a:t> </a:t>
            </a:r>
            <a:r>
              <a:rPr lang="nl-NL" sz="2400" dirty="0" err="1"/>
              <a:t>distuiguish</a:t>
            </a:r>
            <a:r>
              <a:rPr lang="nl-NL" sz="2400" dirty="0"/>
              <a:t> </a:t>
            </a:r>
            <a:r>
              <a:rPr lang="nl-NL" sz="2400" dirty="0" err="1"/>
              <a:t>moments</a:t>
            </a:r>
            <a:r>
              <a:rPr lang="nl-NL" sz="2400" dirty="0"/>
              <a:t> (points in a </a:t>
            </a:r>
            <a:r>
              <a:rPr lang="nl-NL" sz="2400" dirty="0" err="1"/>
              <a:t>grpag</a:t>
            </a:r>
            <a:r>
              <a:rPr lang="nl-NL" sz="2400" dirty="0"/>
              <a:t>)  in time </a:t>
            </a:r>
            <a:r>
              <a:rPr lang="nl-NL" sz="2400" dirty="0" err="1"/>
              <a:t>from</a:t>
            </a:r>
            <a:r>
              <a:rPr lang="nl-NL" sz="2400" dirty="0"/>
              <a:t> </a:t>
            </a:r>
            <a:r>
              <a:rPr lang="nl-NL" sz="2400" dirty="0" err="1"/>
              <a:t>periods</a:t>
            </a:r>
            <a:r>
              <a:rPr lang="nl-NL" sz="2400" dirty="0"/>
              <a:t> or </a:t>
            </a:r>
            <a:r>
              <a:rPr lang="nl-NL" sz="2400" dirty="0" err="1"/>
              <a:t>tim</a:t>
            </a:r>
            <a:r>
              <a:rPr lang="nl-NL" sz="2400" dirty="0"/>
              <a:t> </a:t>
            </a:r>
            <a:r>
              <a:rPr lang="nl-NL" sz="2400" dirty="0" err="1"/>
              <a:t>intervals</a:t>
            </a:r>
            <a:r>
              <a:rPr lang="nl-NL" sz="2400" dirty="0"/>
              <a:t> (</a:t>
            </a:r>
            <a:r>
              <a:rPr lang="nl-NL" sz="2400" dirty="0" err="1"/>
              <a:t>segments</a:t>
            </a:r>
            <a:r>
              <a:rPr lang="nl-NL" sz="2400" dirty="0"/>
              <a:t> in a </a:t>
            </a:r>
            <a:r>
              <a:rPr lang="nl-NL" sz="2400" dirty="0" err="1"/>
              <a:t>graph</a:t>
            </a:r>
            <a:r>
              <a:rPr lang="nl-NL" sz="2400" dirty="0"/>
              <a:t>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973350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612000" y="3932856"/>
            <a:ext cx="8532000" cy="648000"/>
          </a:xfrm>
          <a:prstGeom prst="rect">
            <a:avLst/>
          </a:prstGeom>
          <a:solidFill>
            <a:srgbClr val="D6E4E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20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-54260" y="1247611"/>
            <a:ext cx="899592" cy="5589239"/>
          </a:xfrm>
          <a:prstGeom prst="rect">
            <a:avLst/>
          </a:prstGeom>
          <a:solidFill>
            <a:srgbClr val="D6E4E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2000" err="1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 err="1"/>
              <a:t>Program</a:t>
            </a:r>
            <a:r>
              <a:rPr lang="de-DE" dirty="0"/>
              <a:t>  </a:t>
            </a:r>
            <a:r>
              <a:rPr lang="de-DE" dirty="0" err="1"/>
              <a:t>session</a:t>
            </a:r>
            <a:r>
              <a:rPr lang="de-DE" dirty="0"/>
              <a:t> 2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2051720" y="908448"/>
            <a:ext cx="8424936" cy="3672408"/>
          </a:xfrm>
        </p:spPr>
        <p:txBody>
          <a:bodyPr/>
          <a:lstStyle/>
          <a:p>
            <a:pPr marL="514350" indent="-514350">
              <a:buClr>
                <a:srgbClr val="327A86"/>
              </a:buClr>
              <a:buAutoNum type="arabicPeriod"/>
            </a:pPr>
            <a:r>
              <a:rPr lang="de-DE" dirty="0">
                <a:solidFill>
                  <a:srgbClr val="327A86"/>
                </a:solidFill>
              </a:rPr>
              <a:t>Starter</a:t>
            </a:r>
          </a:p>
          <a:p>
            <a:pPr marL="514350" indent="-514350">
              <a:buClr>
                <a:srgbClr val="327A86"/>
              </a:buClr>
              <a:buAutoNum type="arabicPeriod"/>
            </a:pPr>
            <a:r>
              <a:rPr lang="de-DE" dirty="0">
                <a:solidFill>
                  <a:srgbClr val="327A86"/>
                </a:solidFill>
              </a:rPr>
              <a:t>Sharing </a:t>
            </a:r>
            <a:r>
              <a:rPr lang="de-DE" dirty="0" err="1">
                <a:solidFill>
                  <a:srgbClr val="327A86"/>
                </a:solidFill>
              </a:rPr>
              <a:t>outcomes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homework</a:t>
            </a:r>
            <a:endParaRPr lang="de-DE" dirty="0">
              <a:solidFill>
                <a:srgbClr val="327A86"/>
              </a:solidFill>
            </a:endParaRPr>
          </a:p>
          <a:p>
            <a:pPr marL="514350" indent="-514350">
              <a:buClr>
                <a:srgbClr val="327A86"/>
              </a:buClr>
              <a:buAutoNum type="arabicPeriod"/>
            </a:pPr>
            <a:r>
              <a:rPr lang="de-DE" dirty="0">
                <a:solidFill>
                  <a:srgbClr val="327A86"/>
                </a:solidFill>
              </a:rPr>
              <a:t>Background on </a:t>
            </a:r>
            <a:r>
              <a:rPr lang="de-DE" dirty="0" err="1">
                <a:solidFill>
                  <a:srgbClr val="327A86"/>
                </a:solidFill>
              </a:rPr>
              <a:t>language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of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line</a:t>
            </a:r>
            <a:r>
              <a:rPr lang="de-DE" dirty="0">
                <a:solidFill>
                  <a:srgbClr val="327A86"/>
                </a:solidFill>
              </a:rPr>
              <a:t>-graphs</a:t>
            </a:r>
          </a:p>
          <a:p>
            <a:pPr marL="514350" indent="-514350">
              <a:buClr>
                <a:srgbClr val="327A86"/>
              </a:buClr>
              <a:buAutoNum type="arabicPeriod"/>
            </a:pPr>
            <a:r>
              <a:rPr lang="de-DE" dirty="0" err="1">
                <a:solidFill>
                  <a:srgbClr val="327A86"/>
                </a:solidFill>
              </a:rPr>
              <a:t>Activity</a:t>
            </a:r>
            <a:r>
              <a:rPr lang="de-DE" dirty="0">
                <a:solidFill>
                  <a:srgbClr val="327A86"/>
                </a:solidFill>
              </a:rPr>
              <a:t>: </a:t>
            </a:r>
            <a:r>
              <a:rPr lang="de-DE" dirty="0" err="1">
                <a:solidFill>
                  <a:srgbClr val="327A86"/>
                </a:solidFill>
              </a:rPr>
              <a:t>reflecting</a:t>
            </a:r>
            <a:r>
              <a:rPr lang="de-DE" dirty="0">
                <a:solidFill>
                  <a:srgbClr val="327A86"/>
                </a:solidFill>
              </a:rPr>
              <a:t> on </a:t>
            </a:r>
            <a:r>
              <a:rPr lang="de-DE" dirty="0" err="1">
                <a:solidFill>
                  <a:srgbClr val="327A86"/>
                </a:solidFill>
              </a:rPr>
              <a:t>student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work</a:t>
            </a:r>
            <a:endParaRPr lang="de-DE" dirty="0">
              <a:solidFill>
                <a:srgbClr val="327A86"/>
              </a:solidFill>
            </a:endParaRPr>
          </a:p>
          <a:p>
            <a:pPr marL="514350" indent="-514350">
              <a:buClr>
                <a:srgbClr val="327A86"/>
              </a:buClr>
              <a:buAutoNum type="arabicPeriod"/>
            </a:pPr>
            <a:r>
              <a:rPr lang="de-DE" dirty="0">
                <a:solidFill>
                  <a:srgbClr val="327A86"/>
                </a:solidFill>
              </a:rPr>
              <a:t>Research </a:t>
            </a:r>
            <a:r>
              <a:rPr lang="de-DE" dirty="0" err="1">
                <a:solidFill>
                  <a:srgbClr val="327A86"/>
                </a:solidFill>
              </a:rPr>
              <a:t>into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the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language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of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line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graphs</a:t>
            </a:r>
            <a:endParaRPr lang="de-DE" dirty="0">
              <a:solidFill>
                <a:srgbClr val="327A86"/>
              </a:solidFill>
            </a:endParaRPr>
          </a:p>
          <a:p>
            <a:pPr marL="514350" indent="-514350">
              <a:buClr>
                <a:srgbClr val="327A86"/>
              </a:buClr>
              <a:buAutoNum type="arabicPeriod"/>
            </a:pPr>
            <a:r>
              <a:rPr lang="de-DE" dirty="0" err="1">
                <a:solidFill>
                  <a:srgbClr val="327A86"/>
                </a:solidFill>
              </a:rPr>
              <a:t>What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does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this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mean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for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your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teaching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practice</a:t>
            </a:r>
            <a:r>
              <a:rPr lang="de-DE" dirty="0">
                <a:solidFill>
                  <a:srgbClr val="327A86"/>
                </a:solidFill>
              </a:rPr>
              <a:t>?</a:t>
            </a:r>
          </a:p>
          <a:p>
            <a:pPr marL="514350" indent="-514350">
              <a:buClr>
                <a:srgbClr val="327A86"/>
              </a:buClr>
              <a:buAutoNum type="arabicPeriod"/>
            </a:pPr>
            <a:r>
              <a:rPr lang="de-DE" dirty="0" err="1">
                <a:solidFill>
                  <a:srgbClr val="327A86"/>
                </a:solidFill>
              </a:rPr>
              <a:t>Reflection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and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looking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forward</a:t>
            </a:r>
            <a:endParaRPr lang="de-DE" dirty="0">
              <a:solidFill>
                <a:srgbClr val="327A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69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55E991BA-1399-514A-8246-C4A1E3E959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538" y="371475"/>
            <a:ext cx="3742398" cy="1080000"/>
          </a:xfrm>
        </p:spPr>
        <p:txBody>
          <a:bodyPr/>
          <a:lstStyle/>
          <a:p>
            <a:r>
              <a:rPr lang="en-GB" sz="2400" dirty="0"/>
              <a:t>Steps for designing language-sensitive math teaching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4DE0B563-7E06-9347-872E-F11768869D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3538" y="2204864"/>
            <a:ext cx="3912876" cy="3693318"/>
          </a:xfrm>
        </p:spPr>
        <p:txBody>
          <a:bodyPr/>
          <a:lstStyle/>
          <a:p>
            <a:pPr marL="257106" indent="-257106" fontAlgn="t">
              <a:buFont typeface="Arial" panose="020B0604020202020204" pitchFamily="34" charset="0"/>
              <a:buChar char="•"/>
            </a:pPr>
            <a:r>
              <a:rPr lang="en-GB" sz="2200" dirty="0"/>
              <a:t>Decide on the mathematical aims for the task</a:t>
            </a:r>
          </a:p>
          <a:p>
            <a:pPr fontAlgn="t"/>
            <a:endParaRPr lang="en-GB" sz="2200" dirty="0"/>
          </a:p>
          <a:p>
            <a:pPr marL="257106" indent="-257106" fontAlgn="t">
              <a:buFont typeface="Arial" panose="020B0604020202020204" pitchFamily="34" charset="0"/>
              <a:buChar char="•"/>
            </a:pPr>
            <a:r>
              <a:rPr lang="en-GB" sz="2200" dirty="0"/>
              <a:t>Analyse what 'thinking steps' students have to take</a:t>
            </a:r>
          </a:p>
          <a:p>
            <a:pPr marL="257106" indent="-257106" fontAlgn="t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257106" indent="-257106" fontAlgn="t">
              <a:buFont typeface="Arial" panose="020B0604020202020204" pitchFamily="34" charset="0"/>
              <a:buChar char="•"/>
            </a:pPr>
            <a:r>
              <a:rPr lang="en-GB" sz="2200" dirty="0"/>
              <a:t>Analyse what language they need</a:t>
            </a:r>
          </a:p>
          <a:p>
            <a:pPr marL="257106" indent="-257106" fontAlgn="t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257106" indent="-257106" fontAlgn="t">
              <a:buFont typeface="Arial" panose="020B0604020202020204" pitchFamily="34" charset="0"/>
              <a:buChar char="•"/>
            </a:pPr>
            <a:r>
              <a:rPr lang="en-GB" sz="2200" dirty="0"/>
              <a:t>Support this language  by scaffolding it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8A51119-5EF4-3A4E-AA91-C8C22DC0E3E7}"/>
              </a:ext>
            </a:extLst>
          </p:cNvPr>
          <p:cNvSpPr/>
          <p:nvPr/>
        </p:nvSpPr>
        <p:spPr>
          <a:xfrm>
            <a:off x="4776005" y="1532326"/>
            <a:ext cx="3960749" cy="4708981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indent="-114391" fontAlgn="t"/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Scaffolding strategies</a:t>
            </a:r>
          </a:p>
          <a:p>
            <a:pPr marL="628559" lvl="1" indent="-285750" fontAlgn="t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Rephrase student utterance (oral or written).</a:t>
            </a:r>
          </a:p>
          <a:p>
            <a:pPr marL="628559" lvl="1" indent="-285750" fontAlgn="t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Remind students of the necessary thinking steps and the wording </a:t>
            </a:r>
          </a:p>
          <a:p>
            <a:pPr marL="557064" lvl="1" indent="-214255" fontAlgn="t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Ask students to improve wrong  wordings (what is another way for saying this?)</a:t>
            </a:r>
          </a:p>
          <a:p>
            <a:pPr marL="557064" lvl="1" indent="-214255" fontAlgn="t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repeat correct examples or encourage students to phrase their thinking steps themselves. </a:t>
            </a:r>
          </a:p>
          <a:p>
            <a:pPr marL="557064" lvl="1" indent="-214255" fontAlgn="t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Gradually decrease the support when it is less needed.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E77E98C-BDA6-8240-9244-488C34C0E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006" y="188640"/>
            <a:ext cx="1691680" cy="112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81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 txBox="1">
            <a:spLocks/>
          </p:cNvSpPr>
          <p:nvPr/>
        </p:nvSpPr>
        <p:spPr bwMode="auto">
          <a:xfrm>
            <a:off x="-324544" y="980728"/>
            <a:ext cx="9217024" cy="5779234"/>
          </a:xfrm>
          <a:prstGeom prst="rect">
            <a:avLst/>
          </a:prstGeom>
          <a:solidFill>
            <a:srgbClr val="327A86">
              <a:alpha val="25098"/>
            </a:srgbClr>
          </a:solidFill>
          <a:ln w="9525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ＭＳ Ｐゴシック" charset="-128"/>
              <a:cs typeface="Calibri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1124744"/>
            <a:ext cx="8424936" cy="5616624"/>
          </a:xfrm>
          <a:noFill/>
        </p:spPr>
        <p:txBody>
          <a:bodyPr/>
          <a:lstStyle/>
          <a:p>
            <a:pPr marL="342900">
              <a:spcBef>
                <a:spcPts val="400"/>
              </a:spcBef>
              <a:spcAft>
                <a:spcPts val="200"/>
              </a:spcAft>
              <a:buNone/>
            </a:pPr>
            <a:r>
              <a:rPr lang="de-DE" sz="1800" b="1" dirty="0"/>
              <a:t>1. </a:t>
            </a:r>
            <a:r>
              <a:rPr lang="en-GB" sz="1800" b="1" dirty="0"/>
              <a:t>Prepare and design a language-sensitive teaching activity with a diagram/graph</a:t>
            </a:r>
          </a:p>
          <a:p>
            <a:pPr marL="342900">
              <a:spcBef>
                <a:spcPts val="400"/>
              </a:spcBef>
              <a:spcAft>
                <a:spcPts val="200"/>
              </a:spcAft>
              <a:buNone/>
            </a:pPr>
            <a:r>
              <a:rPr lang="en-GB" sz="1800" b="1" dirty="0"/>
              <a:t>	</a:t>
            </a:r>
            <a:r>
              <a:rPr lang="en-GB" sz="1800" dirty="0"/>
              <a:t>Use the plan and evaluation form in the handout</a:t>
            </a:r>
          </a:p>
          <a:p>
            <a:pPr marL="342900">
              <a:spcBef>
                <a:spcPts val="400"/>
              </a:spcBef>
              <a:spcAft>
                <a:spcPts val="200"/>
              </a:spcAft>
              <a:buNone/>
            </a:pPr>
            <a:r>
              <a:rPr lang="en-GB" sz="1800" dirty="0"/>
              <a:t>	Include all student materials</a:t>
            </a:r>
          </a:p>
          <a:p>
            <a:pPr marL="342900">
              <a:spcBef>
                <a:spcPts val="400"/>
              </a:spcBef>
              <a:spcAft>
                <a:spcPts val="200"/>
              </a:spcAft>
              <a:buNone/>
            </a:pPr>
            <a:endParaRPr lang="en-GB" sz="1800" dirty="0"/>
          </a:p>
          <a:p>
            <a:pPr marL="268288" indent="-268288">
              <a:spcBef>
                <a:spcPts val="400"/>
              </a:spcBef>
              <a:spcAft>
                <a:spcPts val="200"/>
              </a:spcAft>
              <a:buNone/>
            </a:pPr>
            <a:r>
              <a:rPr lang="en-GB" sz="1800" b="1" dirty="0"/>
              <a:t>2. Try this activity with your students (whole class or small group)</a:t>
            </a:r>
          </a:p>
          <a:p>
            <a:pPr marL="268288" indent="-268288">
              <a:spcBef>
                <a:spcPts val="400"/>
              </a:spcBef>
              <a:spcAft>
                <a:spcPts val="200"/>
              </a:spcAft>
              <a:buNone/>
            </a:pPr>
            <a:r>
              <a:rPr lang="en-GB" sz="1800" b="1" dirty="0"/>
              <a:t>	</a:t>
            </a:r>
            <a:r>
              <a:rPr lang="en-GB" sz="1800" dirty="0"/>
              <a:t>Write a brief report (you can us the form): what went well? What problems arose? What improvements would you make to overcome these? Include some examples of the work of your students. </a:t>
            </a:r>
          </a:p>
          <a:p>
            <a:pPr marL="268288" indent="-268288">
              <a:spcBef>
                <a:spcPts val="400"/>
              </a:spcBef>
              <a:spcAft>
                <a:spcPts val="200"/>
              </a:spcAft>
              <a:buNone/>
            </a:pPr>
            <a:endParaRPr lang="en-GB" sz="1800" dirty="0"/>
          </a:p>
          <a:p>
            <a:pPr marL="268288" indent="-268288">
              <a:spcBef>
                <a:spcPts val="800"/>
              </a:spcBef>
              <a:spcAft>
                <a:spcPts val="200"/>
              </a:spcAft>
              <a:buNone/>
            </a:pPr>
            <a:r>
              <a:rPr lang="en-GB" sz="1800" b="1" dirty="0"/>
              <a:t>Bring all materials to session 2.</a:t>
            </a:r>
          </a:p>
          <a:p>
            <a:pPr marL="268288" indent="-268288">
              <a:spcBef>
                <a:spcPts val="800"/>
              </a:spcBef>
              <a:spcAft>
                <a:spcPts val="200"/>
              </a:spcAft>
              <a:buNone/>
            </a:pPr>
            <a:r>
              <a:rPr lang="en-GB" sz="1800" b="1" dirty="0"/>
              <a:t>	</a:t>
            </a:r>
            <a:endParaRPr lang="en-GB" sz="2000" dirty="0"/>
          </a:p>
          <a:p>
            <a:pPr marL="0" indent="0">
              <a:spcBef>
                <a:spcPts val="400"/>
              </a:spcBef>
              <a:spcAft>
                <a:spcPts val="200"/>
              </a:spcAft>
              <a:buNone/>
            </a:pPr>
            <a:endParaRPr lang="de-DE" sz="20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Homework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did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142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612000" y="4596019"/>
            <a:ext cx="8532000" cy="648000"/>
          </a:xfrm>
          <a:prstGeom prst="rect">
            <a:avLst/>
          </a:prstGeom>
          <a:solidFill>
            <a:srgbClr val="D6E4E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20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-54260" y="1247611"/>
            <a:ext cx="899592" cy="5589239"/>
          </a:xfrm>
          <a:prstGeom prst="rect">
            <a:avLst/>
          </a:prstGeom>
          <a:solidFill>
            <a:srgbClr val="D6E4E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2000" err="1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 err="1"/>
              <a:t>Program</a:t>
            </a:r>
            <a:r>
              <a:rPr lang="de-DE" dirty="0"/>
              <a:t>  </a:t>
            </a:r>
            <a:r>
              <a:rPr lang="de-DE" dirty="0" err="1"/>
              <a:t>session</a:t>
            </a:r>
            <a:r>
              <a:rPr lang="de-DE" dirty="0"/>
              <a:t> 2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2051720" y="908448"/>
            <a:ext cx="8424936" cy="3672408"/>
          </a:xfrm>
        </p:spPr>
        <p:txBody>
          <a:bodyPr/>
          <a:lstStyle/>
          <a:p>
            <a:pPr marL="514350" indent="-514350">
              <a:buClr>
                <a:srgbClr val="327A86"/>
              </a:buClr>
              <a:buAutoNum type="arabicPeriod"/>
            </a:pPr>
            <a:r>
              <a:rPr lang="de-DE" dirty="0">
                <a:solidFill>
                  <a:srgbClr val="327A86"/>
                </a:solidFill>
              </a:rPr>
              <a:t>Starter</a:t>
            </a:r>
          </a:p>
          <a:p>
            <a:pPr marL="514350" indent="-514350">
              <a:buClr>
                <a:srgbClr val="327A86"/>
              </a:buClr>
              <a:buAutoNum type="arabicPeriod"/>
            </a:pPr>
            <a:r>
              <a:rPr lang="de-DE" dirty="0">
                <a:solidFill>
                  <a:srgbClr val="327A86"/>
                </a:solidFill>
              </a:rPr>
              <a:t>Sharing </a:t>
            </a:r>
            <a:r>
              <a:rPr lang="de-DE" dirty="0" err="1">
                <a:solidFill>
                  <a:srgbClr val="327A86"/>
                </a:solidFill>
              </a:rPr>
              <a:t>outcomes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homework</a:t>
            </a:r>
            <a:endParaRPr lang="de-DE" dirty="0">
              <a:solidFill>
                <a:srgbClr val="327A86"/>
              </a:solidFill>
            </a:endParaRPr>
          </a:p>
          <a:p>
            <a:pPr marL="514350" indent="-514350">
              <a:buClr>
                <a:srgbClr val="327A86"/>
              </a:buClr>
              <a:buAutoNum type="arabicPeriod"/>
            </a:pPr>
            <a:r>
              <a:rPr lang="de-DE" dirty="0">
                <a:solidFill>
                  <a:srgbClr val="327A86"/>
                </a:solidFill>
              </a:rPr>
              <a:t>Background on </a:t>
            </a:r>
            <a:r>
              <a:rPr lang="de-DE" dirty="0" err="1">
                <a:solidFill>
                  <a:srgbClr val="327A86"/>
                </a:solidFill>
              </a:rPr>
              <a:t>language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of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line</a:t>
            </a:r>
            <a:r>
              <a:rPr lang="de-DE" dirty="0">
                <a:solidFill>
                  <a:srgbClr val="327A86"/>
                </a:solidFill>
              </a:rPr>
              <a:t>-graphs</a:t>
            </a:r>
          </a:p>
          <a:p>
            <a:pPr marL="514350" indent="-514350">
              <a:buClr>
                <a:srgbClr val="327A86"/>
              </a:buClr>
              <a:buAutoNum type="arabicPeriod"/>
            </a:pPr>
            <a:r>
              <a:rPr lang="de-DE" dirty="0" err="1">
                <a:solidFill>
                  <a:srgbClr val="327A86"/>
                </a:solidFill>
              </a:rPr>
              <a:t>Activity</a:t>
            </a:r>
            <a:r>
              <a:rPr lang="de-DE" dirty="0">
                <a:solidFill>
                  <a:srgbClr val="327A86"/>
                </a:solidFill>
              </a:rPr>
              <a:t>: </a:t>
            </a:r>
            <a:r>
              <a:rPr lang="de-DE" dirty="0" err="1">
                <a:solidFill>
                  <a:srgbClr val="327A86"/>
                </a:solidFill>
              </a:rPr>
              <a:t>reflecting</a:t>
            </a:r>
            <a:r>
              <a:rPr lang="de-DE" dirty="0">
                <a:solidFill>
                  <a:srgbClr val="327A86"/>
                </a:solidFill>
              </a:rPr>
              <a:t> on </a:t>
            </a:r>
            <a:r>
              <a:rPr lang="de-DE" dirty="0" err="1">
                <a:solidFill>
                  <a:srgbClr val="327A86"/>
                </a:solidFill>
              </a:rPr>
              <a:t>student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work</a:t>
            </a:r>
            <a:endParaRPr lang="de-DE" dirty="0">
              <a:solidFill>
                <a:srgbClr val="327A86"/>
              </a:solidFill>
            </a:endParaRPr>
          </a:p>
          <a:p>
            <a:pPr marL="514350" indent="-514350">
              <a:buClr>
                <a:srgbClr val="327A86"/>
              </a:buClr>
              <a:buAutoNum type="arabicPeriod"/>
            </a:pPr>
            <a:r>
              <a:rPr lang="de-DE" dirty="0">
                <a:solidFill>
                  <a:srgbClr val="327A86"/>
                </a:solidFill>
              </a:rPr>
              <a:t>Research </a:t>
            </a:r>
            <a:r>
              <a:rPr lang="de-DE" dirty="0" err="1">
                <a:solidFill>
                  <a:srgbClr val="327A86"/>
                </a:solidFill>
              </a:rPr>
              <a:t>into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the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language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of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line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graphs</a:t>
            </a:r>
            <a:endParaRPr lang="de-DE" dirty="0">
              <a:solidFill>
                <a:srgbClr val="327A86"/>
              </a:solidFill>
            </a:endParaRPr>
          </a:p>
          <a:p>
            <a:pPr marL="514350" indent="-514350">
              <a:buClr>
                <a:srgbClr val="327A86"/>
              </a:buClr>
              <a:buAutoNum type="arabicPeriod"/>
            </a:pPr>
            <a:r>
              <a:rPr lang="de-DE" dirty="0" err="1">
                <a:solidFill>
                  <a:srgbClr val="327A86"/>
                </a:solidFill>
              </a:rPr>
              <a:t>What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does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this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mean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for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your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teaching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practice</a:t>
            </a:r>
            <a:r>
              <a:rPr lang="de-DE" dirty="0">
                <a:solidFill>
                  <a:srgbClr val="327A86"/>
                </a:solidFill>
              </a:rPr>
              <a:t>?</a:t>
            </a:r>
          </a:p>
          <a:p>
            <a:pPr marL="514350" indent="-514350">
              <a:buClr>
                <a:srgbClr val="327A86"/>
              </a:buClr>
              <a:buAutoNum type="arabicPeriod"/>
            </a:pPr>
            <a:r>
              <a:rPr lang="de-DE" dirty="0" err="1">
                <a:solidFill>
                  <a:srgbClr val="327A86"/>
                </a:solidFill>
              </a:rPr>
              <a:t>Reflection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and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looking</a:t>
            </a:r>
            <a:r>
              <a:rPr lang="de-DE" dirty="0">
                <a:solidFill>
                  <a:srgbClr val="327A86"/>
                </a:solidFill>
              </a:rPr>
              <a:t> </a:t>
            </a:r>
            <a:r>
              <a:rPr lang="de-DE" dirty="0" err="1">
                <a:solidFill>
                  <a:srgbClr val="327A86"/>
                </a:solidFill>
              </a:rPr>
              <a:t>forward</a:t>
            </a:r>
            <a:endParaRPr lang="de-DE" dirty="0">
              <a:solidFill>
                <a:srgbClr val="327A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6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 txBox="1">
            <a:spLocks/>
          </p:cNvSpPr>
          <p:nvPr/>
        </p:nvSpPr>
        <p:spPr bwMode="auto">
          <a:xfrm>
            <a:off x="-324544" y="980728"/>
            <a:ext cx="9217024" cy="5779234"/>
          </a:xfrm>
          <a:prstGeom prst="rect">
            <a:avLst/>
          </a:prstGeom>
          <a:solidFill>
            <a:srgbClr val="327A86">
              <a:alpha val="25098"/>
            </a:srgbClr>
          </a:solidFill>
          <a:ln w="9525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ＭＳ Ｐゴシック" charset="-128"/>
              <a:cs typeface="Calibri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1124744"/>
            <a:ext cx="8424936" cy="5256584"/>
          </a:xfrm>
          <a:noFill/>
        </p:spPr>
        <p:txBody>
          <a:bodyPr/>
          <a:lstStyle/>
          <a:p>
            <a:pPr marL="457200" indent="-457200">
              <a:spcBef>
                <a:spcPts val="400"/>
              </a:spcBef>
              <a:spcAft>
                <a:spcPts val="200"/>
              </a:spcAft>
            </a:pPr>
            <a:endParaRPr lang="de-DE" sz="2800" dirty="0"/>
          </a:p>
          <a:p>
            <a:pPr marL="457200" indent="-457200">
              <a:spcBef>
                <a:spcPts val="400"/>
              </a:spcBef>
              <a:spcAft>
                <a:spcPts val="200"/>
              </a:spcAft>
            </a:pPr>
            <a:endParaRPr lang="de-DE" sz="2800" dirty="0"/>
          </a:p>
          <a:p>
            <a:pPr marL="457200" indent="-457200">
              <a:spcBef>
                <a:spcPts val="400"/>
              </a:spcBef>
              <a:spcAft>
                <a:spcPts val="200"/>
              </a:spcAft>
            </a:pPr>
            <a:r>
              <a:rPr lang="en-GB" sz="2800" dirty="0"/>
              <a:t>What was most valuable for you in this session?</a:t>
            </a:r>
          </a:p>
          <a:p>
            <a:pPr marL="457200" indent="-457200">
              <a:spcBef>
                <a:spcPts val="400"/>
              </a:spcBef>
              <a:spcAft>
                <a:spcPts val="200"/>
              </a:spcAft>
            </a:pPr>
            <a:endParaRPr lang="en-GB" sz="2800" dirty="0"/>
          </a:p>
          <a:p>
            <a:pPr marL="457200" indent="-457200">
              <a:spcBef>
                <a:spcPts val="400"/>
              </a:spcBef>
              <a:spcAft>
                <a:spcPts val="200"/>
              </a:spcAft>
            </a:pPr>
            <a:r>
              <a:rPr lang="en-GB" sz="2800" dirty="0"/>
              <a:t>What will you use in your teaching practice?</a:t>
            </a:r>
          </a:p>
          <a:p>
            <a:pPr marL="457200" indent="-457200">
              <a:spcBef>
                <a:spcPts val="400"/>
              </a:spcBef>
              <a:spcAft>
                <a:spcPts val="200"/>
              </a:spcAft>
            </a:pPr>
            <a:endParaRPr lang="en-GB" sz="2800" dirty="0"/>
          </a:p>
          <a:p>
            <a:pPr marL="457200" indent="-457200">
              <a:spcBef>
                <a:spcPts val="400"/>
              </a:spcBef>
              <a:spcAft>
                <a:spcPts val="200"/>
              </a:spcAft>
            </a:pPr>
            <a:r>
              <a:rPr lang="en-GB" sz="2800" dirty="0"/>
              <a:t>Give one tip and one top for this session</a:t>
            </a:r>
          </a:p>
          <a:p>
            <a:pPr marL="342900">
              <a:spcBef>
                <a:spcPts val="400"/>
              </a:spcBef>
              <a:spcAft>
                <a:spcPts val="200"/>
              </a:spcAft>
              <a:buFont typeface="Arial" charset="0"/>
              <a:buChar char="•"/>
            </a:pPr>
            <a:endParaRPr lang="en-GB" sz="2000" dirty="0"/>
          </a:p>
          <a:p>
            <a:pPr marL="342900">
              <a:spcBef>
                <a:spcPts val="400"/>
              </a:spcBef>
              <a:spcAft>
                <a:spcPts val="200"/>
              </a:spcAft>
              <a:buFont typeface="Arial" charset="0"/>
              <a:buChar char="•"/>
            </a:pPr>
            <a:endParaRPr lang="de-DE" sz="20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Reflection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204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 txBox="1">
            <a:spLocks/>
          </p:cNvSpPr>
          <p:nvPr/>
        </p:nvSpPr>
        <p:spPr bwMode="auto">
          <a:xfrm>
            <a:off x="-324544" y="980728"/>
            <a:ext cx="9217024" cy="5779234"/>
          </a:xfrm>
          <a:prstGeom prst="rect">
            <a:avLst/>
          </a:prstGeom>
          <a:solidFill>
            <a:srgbClr val="327A86">
              <a:alpha val="25098"/>
            </a:srgbClr>
          </a:solidFill>
          <a:ln w="9525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ＭＳ Ｐゴシック" charset="-128"/>
              <a:cs typeface="Calibri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1124744"/>
            <a:ext cx="8424936" cy="5256584"/>
          </a:xfrm>
          <a:noFill/>
        </p:spPr>
        <p:txBody>
          <a:bodyPr/>
          <a:lstStyle/>
          <a:p>
            <a:pPr marL="342900">
              <a:spcBef>
                <a:spcPts val="400"/>
              </a:spcBef>
              <a:spcAft>
                <a:spcPts val="200"/>
              </a:spcAft>
              <a:buNone/>
            </a:pPr>
            <a:r>
              <a:rPr lang="de-DE" sz="1800" b="1" dirty="0"/>
              <a:t>1.  </a:t>
            </a:r>
            <a:r>
              <a:rPr lang="en-AU" sz="1800" b="1" dirty="0"/>
              <a:t>Explore part 1 of the module. Select one of the communicative activities from this part and try this with your students (whole class or small group)</a:t>
            </a:r>
          </a:p>
          <a:p>
            <a:pPr marL="268288" indent="-268288">
              <a:spcBef>
                <a:spcPts val="400"/>
              </a:spcBef>
              <a:spcAft>
                <a:spcPts val="200"/>
              </a:spcAft>
              <a:buNone/>
            </a:pPr>
            <a:r>
              <a:rPr lang="en-AU" sz="1800" b="1" dirty="0"/>
              <a:t>	</a:t>
            </a:r>
            <a:r>
              <a:rPr lang="en-AU" sz="1800" dirty="0"/>
              <a:t>Write a brief report: what went well? What problems arose? What improvements would you make to overcome these? Include some examples (audio, video or written) of the work of your students. </a:t>
            </a:r>
          </a:p>
          <a:p>
            <a:pPr marL="268288" indent="-268288">
              <a:spcBef>
                <a:spcPts val="400"/>
              </a:spcBef>
              <a:spcAft>
                <a:spcPts val="200"/>
              </a:spcAft>
              <a:buNone/>
            </a:pPr>
            <a:endParaRPr lang="en-AU" sz="1800" dirty="0"/>
          </a:p>
          <a:p>
            <a:pPr marL="268288" indent="-268288">
              <a:spcBef>
                <a:spcPts val="400"/>
              </a:spcBef>
              <a:spcAft>
                <a:spcPts val="200"/>
              </a:spcAft>
              <a:buNone/>
            </a:pPr>
            <a:r>
              <a:rPr lang="en-AU" sz="1800" dirty="0"/>
              <a:t>2. </a:t>
            </a:r>
            <a:r>
              <a:rPr lang="en-AU" sz="1800" b="1" dirty="0"/>
              <a:t>Look for examples of communication in vocational settings involving graphs, diagrams or tables.  </a:t>
            </a:r>
            <a:br>
              <a:rPr lang="en-AU" sz="1800" b="1" dirty="0"/>
            </a:br>
            <a:r>
              <a:rPr lang="en-AU" sz="1800" dirty="0"/>
              <a:t>Talk to your vocational colleagues or ask your students about their vocational practice.</a:t>
            </a:r>
          </a:p>
          <a:p>
            <a:pPr marL="268288" indent="-268288">
              <a:spcBef>
                <a:spcPts val="400"/>
              </a:spcBef>
              <a:spcAft>
                <a:spcPts val="200"/>
              </a:spcAft>
              <a:buNone/>
            </a:pPr>
            <a:endParaRPr lang="en-AU" sz="1800" dirty="0"/>
          </a:p>
          <a:p>
            <a:pPr marL="268288" indent="-268288">
              <a:spcBef>
                <a:spcPts val="400"/>
              </a:spcBef>
              <a:spcAft>
                <a:spcPts val="200"/>
              </a:spcAft>
              <a:buNone/>
            </a:pPr>
            <a:r>
              <a:rPr lang="en-AU" sz="1800" dirty="0"/>
              <a:t>3</a:t>
            </a:r>
            <a:r>
              <a:rPr lang="en-AU" sz="1800" b="1" dirty="0"/>
              <a:t>. Optional: </a:t>
            </a:r>
            <a:endParaRPr lang="en-AU" sz="1800" dirty="0"/>
          </a:p>
          <a:p>
            <a:pPr marL="268288" indent="-268288">
              <a:spcBef>
                <a:spcPts val="400"/>
              </a:spcBef>
              <a:spcAft>
                <a:spcPts val="200"/>
              </a:spcAft>
              <a:buNone/>
            </a:pPr>
            <a:r>
              <a:rPr lang="en-AU" sz="1800" dirty="0"/>
              <a:t>	Design a language sensitive line-graph activity  fitting your class and try it out. Pay particular attention to the way you want to scaffold discussions</a:t>
            </a:r>
          </a:p>
          <a:p>
            <a:pPr marL="268288" indent="-268288">
              <a:spcBef>
                <a:spcPts val="400"/>
              </a:spcBef>
              <a:spcAft>
                <a:spcPts val="200"/>
              </a:spcAft>
              <a:buNone/>
            </a:pPr>
            <a:endParaRPr lang="en-AU" sz="1800" dirty="0"/>
          </a:p>
          <a:p>
            <a:pPr marL="268288" indent="-268288">
              <a:spcBef>
                <a:spcPts val="800"/>
              </a:spcBef>
              <a:spcAft>
                <a:spcPts val="200"/>
              </a:spcAft>
              <a:buNone/>
            </a:pPr>
            <a:r>
              <a:rPr lang="en-AU" sz="1800" b="1" dirty="0"/>
              <a:t>Bring all materials to session 3.</a:t>
            </a:r>
            <a:endParaRPr lang="en-AU" sz="1800" dirty="0"/>
          </a:p>
          <a:p>
            <a:pPr marL="342900">
              <a:spcBef>
                <a:spcPts val="400"/>
              </a:spcBef>
              <a:spcAft>
                <a:spcPts val="200"/>
              </a:spcAft>
              <a:buFont typeface="Arial" charset="0"/>
              <a:buChar char="•"/>
            </a:pPr>
            <a:endParaRPr lang="en-GB" sz="2000" dirty="0"/>
          </a:p>
          <a:p>
            <a:pPr marL="342900">
              <a:spcBef>
                <a:spcPts val="400"/>
              </a:spcBef>
              <a:spcAft>
                <a:spcPts val="200"/>
              </a:spcAft>
              <a:buFont typeface="Arial" charset="0"/>
              <a:buChar char="•"/>
            </a:pPr>
            <a:endParaRPr lang="de-DE" sz="20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next</a:t>
            </a:r>
            <a:r>
              <a:rPr lang="de-DE" dirty="0"/>
              <a:t> </a:t>
            </a:r>
            <a:r>
              <a:rPr lang="de-DE" dirty="0" err="1"/>
              <a:t>session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581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8856984" cy="490861"/>
          </a:xfrm>
        </p:spPr>
        <p:txBody>
          <a:bodyPr anchor="ctr">
            <a:normAutofit/>
          </a:bodyPr>
          <a:lstStyle/>
          <a:p>
            <a:r>
              <a:rPr lang="de-DE" dirty="0" err="1"/>
              <a:t>Prepare</a:t>
            </a:r>
            <a:r>
              <a:rPr lang="de-DE" dirty="0"/>
              <a:t> a </a:t>
            </a:r>
            <a:r>
              <a:rPr lang="de-DE" dirty="0" err="1"/>
              <a:t>language</a:t>
            </a:r>
            <a:r>
              <a:rPr lang="de-DE" dirty="0"/>
              <a:t>-sensitive </a:t>
            </a:r>
            <a:r>
              <a:rPr lang="de-DE" dirty="0" err="1"/>
              <a:t>activity</a:t>
            </a:r>
            <a:r>
              <a:rPr lang="de-DE" dirty="0"/>
              <a:t> on </a:t>
            </a:r>
            <a:r>
              <a:rPr lang="de-DE" dirty="0" err="1"/>
              <a:t>graphs</a:t>
            </a:r>
            <a:r>
              <a:rPr lang="de-DE" dirty="0"/>
              <a:t>/</a:t>
            </a:r>
            <a:r>
              <a:rPr lang="de-DE" dirty="0" err="1"/>
              <a:t>diagrams</a:t>
            </a:r>
            <a:endParaRPr lang="de-DE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C49C9E7C-E496-42A6-B365-DB08D8FD633D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24000" y="1124744"/>
            <a:ext cx="8427398" cy="288032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11" name="Tijdelijke aanduiding voor inhoud 4">
            <a:extLst>
              <a:ext uri="{FF2B5EF4-FFF2-40B4-BE49-F238E27FC236}">
                <a16:creationId xmlns:a16="http://schemas.microsoft.com/office/drawing/2014/main" id="{76443D9E-2933-4D18-839B-EC4E0B0426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3056288"/>
              </p:ext>
            </p:extLst>
          </p:nvPr>
        </p:nvGraphicFramePr>
        <p:xfrm>
          <a:off x="324000" y="1514224"/>
          <a:ext cx="8496472" cy="5011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51561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8A16A96-3B35-E744-AA93-99F398265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In groups of 3 share your findings (15 min)</a:t>
            </a:r>
          </a:p>
          <a:p>
            <a:pPr lvl="1"/>
            <a:r>
              <a:rPr lang="en-GB" sz="2600" dirty="0"/>
              <a:t>use the forms you filled in!</a:t>
            </a:r>
          </a:p>
          <a:p>
            <a:pPr lvl="1"/>
            <a:r>
              <a:rPr lang="en-GB" sz="2600" dirty="0"/>
              <a:t>Focus on the aspect of (mathematical) language</a:t>
            </a:r>
            <a:br>
              <a:rPr lang="en-GB" sz="2600" dirty="0"/>
            </a:br>
            <a:endParaRPr lang="en-GB" sz="2600" dirty="0"/>
          </a:p>
          <a:p>
            <a:r>
              <a:rPr lang="en-GB" sz="2800" dirty="0"/>
              <a:t>At the end note  for each participant (5 min):</a:t>
            </a:r>
          </a:p>
          <a:p>
            <a:pPr lvl="1"/>
            <a:r>
              <a:rPr lang="en-GB" sz="2400" dirty="0"/>
              <a:t>one top – this went very well</a:t>
            </a:r>
          </a:p>
          <a:p>
            <a:pPr lvl="1"/>
            <a:r>
              <a:rPr lang="en-GB" sz="2400" dirty="0"/>
              <a:t>one tip – this can be improved</a:t>
            </a:r>
          </a:p>
          <a:p>
            <a:pPr lvl="1"/>
            <a:endParaRPr lang="en-GB" sz="2400" dirty="0"/>
          </a:p>
          <a:p>
            <a:r>
              <a:rPr lang="en-GB" sz="2800" dirty="0"/>
              <a:t>Share these outcomes with the whole group (10 min)</a:t>
            </a:r>
          </a:p>
          <a:p>
            <a:pPr lvl="1"/>
            <a:r>
              <a:rPr lang="en-GB" sz="2600" dirty="0"/>
              <a:t>focus on 'lessons learned'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F440C26-03F2-DD41-9966-7347912BB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Sharing</a:t>
            </a:r>
            <a:r>
              <a:rPr lang="nl-NL" dirty="0"/>
              <a:t> </a:t>
            </a:r>
            <a:r>
              <a:rPr lang="nl-NL" dirty="0" err="1"/>
              <a:t>materials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experience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96382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612000" y="2096652"/>
            <a:ext cx="8532000" cy="648000"/>
          </a:xfrm>
          <a:prstGeom prst="rect">
            <a:avLst/>
          </a:prstGeom>
          <a:solidFill>
            <a:srgbClr val="D6E4E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20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-54260" y="1247611"/>
            <a:ext cx="899592" cy="5589239"/>
          </a:xfrm>
          <a:prstGeom prst="rect">
            <a:avLst/>
          </a:prstGeom>
          <a:solidFill>
            <a:srgbClr val="D6E4E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2000" err="1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 err="1"/>
              <a:t>Program</a:t>
            </a:r>
            <a:r>
              <a:rPr lang="de-DE" dirty="0"/>
              <a:t>  </a:t>
            </a:r>
            <a:r>
              <a:rPr lang="de-DE" dirty="0" err="1"/>
              <a:t>session</a:t>
            </a:r>
            <a:r>
              <a:rPr lang="de-DE" dirty="0"/>
              <a:t> 2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2051720" y="908448"/>
            <a:ext cx="8424936" cy="3672408"/>
          </a:xfrm>
        </p:spPr>
        <p:txBody>
          <a:bodyPr/>
          <a:lstStyle/>
          <a:p>
            <a:pPr marL="514350" indent="-514350">
              <a:buClr>
                <a:srgbClr val="327A86"/>
              </a:buClr>
              <a:buAutoNum type="arabicPeriod"/>
            </a:pPr>
            <a:r>
              <a:rPr lang="en-GB" dirty="0">
                <a:solidFill>
                  <a:srgbClr val="327A86"/>
                </a:solidFill>
              </a:rPr>
              <a:t>Starter</a:t>
            </a:r>
          </a:p>
          <a:p>
            <a:pPr marL="514350" indent="-514350">
              <a:buClr>
                <a:srgbClr val="327A86"/>
              </a:buClr>
              <a:buAutoNum type="arabicPeriod"/>
            </a:pPr>
            <a:r>
              <a:rPr lang="en-GB" dirty="0">
                <a:solidFill>
                  <a:srgbClr val="327A86"/>
                </a:solidFill>
              </a:rPr>
              <a:t>Sharing outcomes homework</a:t>
            </a:r>
          </a:p>
          <a:p>
            <a:pPr marL="514350" indent="-514350">
              <a:buClr>
                <a:srgbClr val="327A86"/>
              </a:buClr>
              <a:buAutoNum type="arabicPeriod"/>
            </a:pPr>
            <a:r>
              <a:rPr lang="en-GB" dirty="0">
                <a:solidFill>
                  <a:srgbClr val="327A86"/>
                </a:solidFill>
              </a:rPr>
              <a:t>Background on language of line-graphs</a:t>
            </a:r>
          </a:p>
          <a:p>
            <a:pPr marL="514350" indent="-514350">
              <a:buClr>
                <a:srgbClr val="327A86"/>
              </a:buClr>
              <a:buAutoNum type="arabicPeriod"/>
            </a:pPr>
            <a:r>
              <a:rPr lang="en-GB" dirty="0">
                <a:solidFill>
                  <a:srgbClr val="327A86"/>
                </a:solidFill>
              </a:rPr>
              <a:t>Activity: reflecting on student work</a:t>
            </a:r>
          </a:p>
          <a:p>
            <a:pPr marL="514350" indent="-514350">
              <a:buClr>
                <a:srgbClr val="327A86"/>
              </a:buClr>
              <a:buFont typeface="Arial" panose="020B0604020202020204" pitchFamily="34" charset="0"/>
              <a:buAutoNum type="arabicPeriod"/>
            </a:pPr>
            <a:r>
              <a:rPr lang="en-GB" dirty="0">
                <a:solidFill>
                  <a:srgbClr val="327A86"/>
                </a:solidFill>
              </a:rPr>
              <a:t>Research into the language of line graphs</a:t>
            </a:r>
          </a:p>
          <a:p>
            <a:pPr marL="514350" indent="-514350">
              <a:buClr>
                <a:srgbClr val="327A86"/>
              </a:buClr>
              <a:buAutoNum type="arabicPeriod"/>
            </a:pPr>
            <a:r>
              <a:rPr lang="en-GB" dirty="0">
                <a:solidFill>
                  <a:srgbClr val="327A86"/>
                </a:solidFill>
              </a:rPr>
              <a:t>What does this mean for your teaching practice?</a:t>
            </a:r>
          </a:p>
          <a:p>
            <a:pPr marL="514350" indent="-514350">
              <a:buClr>
                <a:srgbClr val="327A86"/>
              </a:buClr>
              <a:buAutoNum type="arabicPeriod"/>
            </a:pPr>
            <a:r>
              <a:rPr lang="en-GB" dirty="0">
                <a:solidFill>
                  <a:srgbClr val="327A86"/>
                </a:solidFill>
              </a:rPr>
              <a:t>Reflection and looking forward</a:t>
            </a:r>
          </a:p>
        </p:txBody>
      </p:sp>
    </p:spTree>
    <p:extLst>
      <p:ext uri="{BB962C8B-B14F-4D97-AF65-F5344CB8AC3E}">
        <p14:creationId xmlns:p14="http://schemas.microsoft.com/office/powerpoint/2010/main" val="52272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4BA3D47-DDDA-2F43-BB16-621536D6B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may go wrong in students' answers? 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DAA77162-37A7-224E-BEE2-3268027DF4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1432" y="1196752"/>
            <a:ext cx="8424863" cy="395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47410"/>
      </p:ext>
    </p:extLst>
  </p:cSld>
  <p:clrMapOvr>
    <a:masterClrMapping/>
  </p:clrMapOvr>
</p:sld>
</file>

<file path=ppt/theme/theme1.xml><?xml version="1.0" encoding="utf-8"?>
<a:theme xmlns:a="http://schemas.openxmlformats.org/drawingml/2006/main" name="Folien_DZLM_2017">
  <a:themeElements>
    <a:clrScheme name="Benutzerdefiniert 2">
      <a:dk1>
        <a:sysClr val="windowText" lastClr="000000"/>
      </a:dk1>
      <a:lt1>
        <a:sysClr val="window" lastClr="FFFFFF"/>
      </a:lt1>
      <a:dk2>
        <a:srgbClr val="327A86"/>
      </a:dk2>
      <a:lt2>
        <a:srgbClr val="CDB987"/>
      </a:lt2>
      <a:accent1>
        <a:srgbClr val="327A86"/>
      </a:accent1>
      <a:accent2>
        <a:srgbClr val="F8B44F"/>
      </a:accent2>
      <a:accent3>
        <a:srgbClr val="737373"/>
      </a:accent3>
      <a:accent4>
        <a:srgbClr val="CDB987"/>
      </a:accent4>
      <a:accent5>
        <a:srgbClr val="000000"/>
      </a:accent5>
      <a:accent6>
        <a:srgbClr val="FFFFFF"/>
      </a:accent6>
      <a:hlink>
        <a:srgbClr val="327A86"/>
      </a:hlink>
      <a:folHlink>
        <a:srgbClr val="327A86"/>
      </a:folHlink>
    </a:clrScheme>
    <a:fontScheme name="Leere Prä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dirty="0" err="1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 marL="342900" indent="-342900">
          <a:spcBef>
            <a:spcPts val="400"/>
          </a:spcBef>
          <a:defRPr sz="1800" dirty="0">
            <a:latin typeface="Calibri"/>
            <a:cs typeface="Calibri"/>
          </a:defRPr>
        </a:defPPr>
      </a:lstStyle>
    </a:tx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ZLM_Juni2015 _Präsentation_Vorlage.potx" id="{4403B78A-53FD-4E46-8F0C-8727F1696680}" vid="{EE17F2D2-6447-4ED2-A9F9-03F57224F0B6}"/>
    </a:ext>
  </a:extLst>
</a:theme>
</file>

<file path=ppt/theme/theme2.xml><?xml version="1.0" encoding="utf-8"?>
<a:theme xmlns:a="http://schemas.openxmlformats.org/drawingml/2006/main" name="FortbildnerFolien_DZLM 2017">
  <a:themeElements>
    <a:clrScheme name="Benutzerdefiniert ">
      <a:dk1>
        <a:sysClr val="windowText" lastClr="000000"/>
      </a:dk1>
      <a:lt1>
        <a:sysClr val="window" lastClr="FFFFFF"/>
      </a:lt1>
      <a:dk2>
        <a:srgbClr val="327A86"/>
      </a:dk2>
      <a:lt2>
        <a:srgbClr val="CDB987"/>
      </a:lt2>
      <a:accent1>
        <a:srgbClr val="327A86"/>
      </a:accent1>
      <a:accent2>
        <a:srgbClr val="F8B44F"/>
      </a:accent2>
      <a:accent3>
        <a:srgbClr val="737373"/>
      </a:accent3>
      <a:accent4>
        <a:srgbClr val="CDB987"/>
      </a:accent4>
      <a:accent5>
        <a:srgbClr val="000000"/>
      </a:accent5>
      <a:accent6>
        <a:srgbClr val="FFFFFF"/>
      </a:accent6>
      <a:hlink>
        <a:srgbClr val="327A86"/>
      </a:hlink>
      <a:folHlink>
        <a:srgbClr val="327A80"/>
      </a:folHlink>
    </a:clrScheme>
    <a:fontScheme name="Leere Prä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dirty="0" err="1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2000" dirty="0">
            <a:latin typeface="Calibri" panose="020F0502020204030204" pitchFamily="34" charset="0"/>
          </a:defRPr>
        </a:defPPr>
      </a:lstStyle>
    </a:tx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ZLM_Juni2015 _Präsentation_Vorlage.potx" id="{4403B78A-53FD-4E46-8F0C-8727F1696680}" vid="{EE17F2D2-6447-4ED2-A9F9-03F57224F0B6}"/>
    </a:ext>
  </a:extLst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3614</Words>
  <Application>Microsoft Macintosh PowerPoint</Application>
  <PresentationFormat>Diavoorstelling (4:3)</PresentationFormat>
  <Paragraphs>477</Paragraphs>
  <Slides>52</Slides>
  <Notes>37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2</vt:i4>
      </vt:variant>
      <vt:variant>
        <vt:lpstr>Diatitels</vt:lpstr>
      </vt:variant>
      <vt:variant>
        <vt:i4>52</vt:i4>
      </vt:variant>
    </vt:vector>
  </HeadingPairs>
  <TitlesOfParts>
    <vt:vector size="65" baseType="lpstr">
      <vt:lpstr>Arial</vt:lpstr>
      <vt:lpstr>Bradley Hand ITC</vt:lpstr>
      <vt:lpstr>Calibri</vt:lpstr>
      <vt:lpstr>Calibri Normal</vt:lpstr>
      <vt:lpstr>Chalkduster</vt:lpstr>
      <vt:lpstr>Ink Free</vt:lpstr>
      <vt:lpstr>Open Sans</vt:lpstr>
      <vt:lpstr>Open Sans Light</vt:lpstr>
      <vt:lpstr>Times</vt:lpstr>
      <vt:lpstr>Verdana</vt:lpstr>
      <vt:lpstr>Wingdings</vt:lpstr>
      <vt:lpstr>Folien_DZLM_2017</vt:lpstr>
      <vt:lpstr>FortbildnerFolien_DZLM 2017</vt:lpstr>
      <vt:lpstr> Professional development Language of tables and graphs Session 2 (of 3)</vt:lpstr>
      <vt:lpstr>To start with ....... From the news today</vt:lpstr>
      <vt:lpstr>Program of the course 3 sessions</vt:lpstr>
      <vt:lpstr>Program  session 2</vt:lpstr>
      <vt:lpstr>Homework you did</vt:lpstr>
      <vt:lpstr>Prepare a language-sensitive activity on graphs/diagrams</vt:lpstr>
      <vt:lpstr>Sharing materials and experience</vt:lpstr>
      <vt:lpstr>Program  session 2</vt:lpstr>
      <vt:lpstr>What may go wrong in students' answers? </vt:lpstr>
      <vt:lpstr>Difficulties line graphs</vt:lpstr>
      <vt:lpstr>Language of line graphs</vt:lpstr>
      <vt:lpstr>Two ways of looking at graphs</vt:lpstr>
      <vt:lpstr>Language of Graphs</vt:lpstr>
      <vt:lpstr>Examplary didactical sequence for language if linegraphs</vt:lpstr>
      <vt:lpstr>Exemplary worksheet 1 – telling a story for a graph</vt:lpstr>
      <vt:lpstr>Examplary worksheet 2</vt:lpstr>
      <vt:lpstr>Program  session 2</vt:lpstr>
      <vt:lpstr>Analysing student work</vt:lpstr>
      <vt:lpstr>2 – Matching graph &amp; title</vt:lpstr>
      <vt:lpstr>A</vt:lpstr>
      <vt:lpstr>B</vt:lpstr>
      <vt:lpstr>C</vt:lpstr>
      <vt:lpstr>PowerPoint-presentatie</vt:lpstr>
      <vt:lpstr> Drawing a graph for a story</vt:lpstr>
      <vt:lpstr>student 1</vt:lpstr>
      <vt:lpstr>student 2</vt:lpstr>
      <vt:lpstr>Student 3</vt:lpstr>
      <vt:lpstr>Reflecting on student work</vt:lpstr>
      <vt:lpstr>A line graph on the growth of Niek the Giraffe:</vt:lpstr>
      <vt:lpstr>Example of support by a Speaking and writing frame</vt:lpstr>
      <vt:lpstr>Different language systems in the dpeaking and writing frame</vt:lpstr>
      <vt:lpstr>Program  session 2</vt:lpstr>
      <vt:lpstr>Interpretative description of the  line graph</vt:lpstr>
      <vt:lpstr>Genre: Interpretative description of a line graph </vt:lpstr>
      <vt:lpstr>PowerPoint-presentatie</vt:lpstr>
      <vt:lpstr>PowerPoint-presentatie</vt:lpstr>
      <vt:lpstr>Interpretative description</vt:lpstr>
      <vt:lpstr>Teaching and learning cycle</vt:lpstr>
      <vt:lpstr>Videofragment scaffolding language</vt:lpstr>
      <vt:lpstr>Scaffolding language: an example</vt:lpstr>
      <vt:lpstr>PowerPoint-presentatie</vt:lpstr>
      <vt:lpstr>Results: proficiency in the pedagogical genre  on pre-and posttest</vt:lpstr>
      <vt:lpstr>Hoe did the teacher learn to scaffold?</vt:lpstr>
      <vt:lpstr>Creating conditions for scaffolsing language</vt:lpstr>
      <vt:lpstr>How did the teacher reflect on the lessons?</vt:lpstr>
      <vt:lpstr>How do the students look back? </vt:lpstr>
      <vt:lpstr>Language development of students</vt:lpstr>
      <vt:lpstr>Program  session 2</vt:lpstr>
      <vt:lpstr>Steps for designing language-sensitive math teaching</vt:lpstr>
      <vt:lpstr>Program  session 2</vt:lpstr>
      <vt:lpstr>Reflection </vt:lpstr>
      <vt:lpstr>For the next session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Language of tables and graphs Session 2 (of 3)</dc:title>
  <dc:creator>Wijers, M.M. (Monica)</dc:creator>
  <cp:lastModifiedBy>Wijers, M.M. (Monica)</cp:lastModifiedBy>
  <cp:revision>37</cp:revision>
  <cp:lastPrinted>2020-08-17T11:12:58Z</cp:lastPrinted>
  <dcterms:created xsi:type="dcterms:W3CDTF">2020-08-14T14:14:09Z</dcterms:created>
  <dcterms:modified xsi:type="dcterms:W3CDTF">2020-08-25T13:48:51Z</dcterms:modified>
</cp:coreProperties>
</file>