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 id="2147483743" r:id="rId2"/>
  </p:sldMasterIdLst>
  <p:notesMasterIdLst>
    <p:notesMasterId r:id="rId44"/>
  </p:notesMasterIdLst>
  <p:handoutMasterIdLst>
    <p:handoutMasterId r:id="rId45"/>
  </p:handoutMasterIdLst>
  <p:sldIdLst>
    <p:sldId id="257" r:id="rId3"/>
    <p:sldId id="343" r:id="rId4"/>
    <p:sldId id="342" r:id="rId5"/>
    <p:sldId id="344" r:id="rId6"/>
    <p:sldId id="1162" r:id="rId7"/>
    <p:sldId id="397" r:id="rId8"/>
    <p:sldId id="399" r:id="rId9"/>
    <p:sldId id="1149" r:id="rId10"/>
    <p:sldId id="400" r:id="rId11"/>
    <p:sldId id="415" r:id="rId12"/>
    <p:sldId id="401" r:id="rId13"/>
    <p:sldId id="394" r:id="rId14"/>
    <p:sldId id="1159" r:id="rId15"/>
    <p:sldId id="1160" r:id="rId16"/>
    <p:sldId id="395" r:id="rId17"/>
    <p:sldId id="1095" r:id="rId18"/>
    <p:sldId id="346" r:id="rId19"/>
    <p:sldId id="347" r:id="rId20"/>
    <p:sldId id="390" r:id="rId21"/>
    <p:sldId id="1148" r:id="rId22"/>
    <p:sldId id="1163" r:id="rId23"/>
    <p:sldId id="367" r:id="rId24"/>
    <p:sldId id="410" r:id="rId25"/>
    <p:sldId id="369" r:id="rId26"/>
    <p:sldId id="412" r:id="rId27"/>
    <p:sldId id="411" r:id="rId28"/>
    <p:sldId id="370" r:id="rId29"/>
    <p:sldId id="380" r:id="rId30"/>
    <p:sldId id="1164" r:id="rId31"/>
    <p:sldId id="409" r:id="rId32"/>
    <p:sldId id="1151" r:id="rId33"/>
    <p:sldId id="1165" r:id="rId34"/>
    <p:sldId id="1150" r:id="rId35"/>
    <p:sldId id="381" r:id="rId36"/>
    <p:sldId id="375" r:id="rId37"/>
    <p:sldId id="1166" r:id="rId38"/>
    <p:sldId id="340" r:id="rId39"/>
    <p:sldId id="1157" r:id="rId40"/>
    <p:sldId id="1167" r:id="rId41"/>
    <p:sldId id="1161" r:id="rId42"/>
    <p:sldId id="319" r:id="rId43"/>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91" userDrawn="1">
          <p15:clr>
            <a:srgbClr val="A4A3A4"/>
          </p15:clr>
        </p15:guide>
        <p15:guide id="2" pos="2880">
          <p15:clr>
            <a:srgbClr val="A4A3A4"/>
          </p15:clr>
        </p15:guide>
        <p15:guide id="3" orient="horz" pos="743">
          <p15:clr>
            <a:srgbClr val="A4A3A4"/>
          </p15:clr>
        </p15:guide>
        <p15:guide id="4" pos="5602" userDrawn="1">
          <p15:clr>
            <a:srgbClr val="A4A3A4"/>
          </p15:clr>
        </p15:guide>
        <p15:guide id="5" orient="horz" pos="451">
          <p15:clr>
            <a:srgbClr val="A4A3A4"/>
          </p15:clr>
        </p15:guide>
        <p15:guide id="6" pos="385" userDrawn="1">
          <p15:clr>
            <a:srgbClr val="A4A3A4"/>
          </p15:clr>
        </p15:guide>
        <p15:guide id="7" orient="horz">
          <p15:clr>
            <a:srgbClr val="A4A3A4"/>
          </p15:clr>
        </p15:guide>
        <p15:guide id="8"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ancakes" initials="PP" lastIdx="1" clrIdx="0"/>
  <p:cmAuthor id="2" name="Regine Brandtner" initials="RB" lastIdx="2" clrIdx="1"/>
  <p:cmAuthor id="3" name="Birte Pöhler" initials="B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FFFFFF"/>
    <a:srgbClr val="FF40FF"/>
    <a:srgbClr val="BBE0E3"/>
    <a:srgbClr val="FFFF00"/>
    <a:srgbClr val="000000"/>
    <a:srgbClr val="F8B44F"/>
    <a:srgbClr val="9F9FFF"/>
    <a:srgbClr val="51BED1"/>
    <a:srgbClr val="005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70" autoAdjust="0"/>
    <p:restoredTop sz="78176" autoAdjust="0"/>
  </p:normalViewPr>
  <p:slideViewPr>
    <p:cSldViewPr>
      <p:cViewPr varScale="1">
        <p:scale>
          <a:sx n="85" d="100"/>
          <a:sy n="85" d="100"/>
        </p:scale>
        <p:origin x="1256" y="168"/>
      </p:cViewPr>
      <p:guideLst>
        <p:guide orient="horz" pos="391"/>
        <p:guide pos="2880"/>
        <p:guide orient="horz" pos="743"/>
        <p:guide pos="5602"/>
        <p:guide orient="horz" pos="451"/>
        <p:guide pos="385"/>
        <p:guide orient="horz"/>
        <p:guide pos="5759"/>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7.png"/><Relationship Id="rId7" Type="http://schemas.openxmlformats.org/officeDocument/2006/relationships/image" Target="../media/image1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7.png"/><Relationship Id="rId7" Type="http://schemas.openxmlformats.org/officeDocument/2006/relationships/image" Target="../media/image1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3BB93-0CD1-4782-956A-14EB1D5F6D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527C72-3D55-4FEF-972F-ED4E6BDB8414}">
      <dgm:prSet/>
      <dgm:spPr/>
      <dgm:t>
        <a:bodyPr/>
        <a:lstStyle/>
        <a:p>
          <a:r>
            <a:rPr lang="nl-NL" dirty="0"/>
            <a:t>Elk schoolvak heeft zijn eigen taal.</a:t>
          </a:r>
          <a:endParaRPr lang="en-US" dirty="0"/>
        </a:p>
      </dgm:t>
    </dgm:pt>
    <dgm:pt modelId="{F553984B-59E1-46AE-85EE-AABE7DAF6C33}" type="parTrans" cxnId="{4DE99F0A-99DC-4908-B85B-25DE06D635B9}">
      <dgm:prSet/>
      <dgm:spPr/>
      <dgm:t>
        <a:bodyPr/>
        <a:lstStyle/>
        <a:p>
          <a:endParaRPr lang="en-US"/>
        </a:p>
      </dgm:t>
    </dgm:pt>
    <dgm:pt modelId="{E902A322-B916-4A3E-8725-026E9462D489}" type="sibTrans" cxnId="{4DE99F0A-99DC-4908-B85B-25DE06D635B9}">
      <dgm:prSet/>
      <dgm:spPr/>
      <dgm:t>
        <a:bodyPr/>
        <a:lstStyle/>
        <a:p>
          <a:endParaRPr lang="en-US"/>
        </a:p>
      </dgm:t>
    </dgm:pt>
    <dgm:pt modelId="{FF7EA47A-F2C3-4571-AB7E-1AB085D31DC5}">
      <dgm:prSet/>
      <dgm:spPr/>
      <dgm:t>
        <a:bodyPr/>
        <a:lstStyle/>
        <a:p>
          <a:r>
            <a:rPr lang="nl-NL" dirty="0"/>
            <a:t>De taal van rekenen-wiskunde is anders dan de taal van andere scholenvakken.
</a:t>
          </a:r>
          <a:endParaRPr lang="en-US" dirty="0"/>
        </a:p>
      </dgm:t>
    </dgm:pt>
    <dgm:pt modelId="{F9A69BFC-6554-457B-BB02-0EF4199D15CE}" type="parTrans" cxnId="{8CA482A0-F0EA-4503-AC33-0AE54ED3C43D}">
      <dgm:prSet/>
      <dgm:spPr/>
      <dgm:t>
        <a:bodyPr/>
        <a:lstStyle/>
        <a:p>
          <a:endParaRPr lang="en-US"/>
        </a:p>
      </dgm:t>
    </dgm:pt>
    <dgm:pt modelId="{3A04DE07-1F4E-4957-A4E1-C0B82CE459F9}" type="sibTrans" cxnId="{8CA482A0-F0EA-4503-AC33-0AE54ED3C43D}">
      <dgm:prSet/>
      <dgm:spPr/>
      <dgm:t>
        <a:bodyPr/>
        <a:lstStyle/>
        <a:p>
          <a:endParaRPr lang="en-US"/>
        </a:p>
      </dgm:t>
    </dgm:pt>
    <dgm:pt modelId="{9F29FBFD-3031-4B7B-89E6-4722821F999C}">
      <dgm:prSet/>
      <dgm:spPr/>
      <dgm:t>
        <a:bodyPr/>
        <a:lstStyle/>
        <a:p>
          <a:r>
            <a:rPr lang="nl-NL" dirty="0"/>
            <a:t>Reken-wiskundetaal heeft specifieke kenmerken
</a:t>
          </a:r>
          <a:endParaRPr lang="en-US" dirty="0"/>
        </a:p>
      </dgm:t>
    </dgm:pt>
    <dgm:pt modelId="{66C426C6-FFB5-4D2D-8FEA-9522AB9E76C7}" type="parTrans" cxnId="{8EEAF086-0B79-40E2-A265-E5E6B3D5088B}">
      <dgm:prSet/>
      <dgm:spPr/>
      <dgm:t>
        <a:bodyPr/>
        <a:lstStyle/>
        <a:p>
          <a:endParaRPr lang="en-US"/>
        </a:p>
      </dgm:t>
    </dgm:pt>
    <dgm:pt modelId="{52FF14AD-79D6-45D5-9EC4-BA7D891FD148}" type="sibTrans" cxnId="{8EEAF086-0B79-40E2-A265-E5E6B3D5088B}">
      <dgm:prSet/>
      <dgm:spPr/>
      <dgm:t>
        <a:bodyPr/>
        <a:lstStyle/>
        <a:p>
          <a:endParaRPr lang="en-US"/>
        </a:p>
      </dgm:t>
    </dgm:pt>
    <dgm:pt modelId="{14BD05AC-365F-4F31-BA3A-17CC5776C612}" type="pres">
      <dgm:prSet presAssocID="{1AB3BB93-0CD1-4782-956A-14EB1D5F6D75}" presName="root" presStyleCnt="0">
        <dgm:presLayoutVars>
          <dgm:dir/>
          <dgm:resizeHandles val="exact"/>
        </dgm:presLayoutVars>
      </dgm:prSet>
      <dgm:spPr/>
    </dgm:pt>
    <dgm:pt modelId="{B60CA691-CC87-4C66-8735-0004D3760ADF}" type="pres">
      <dgm:prSet presAssocID="{35527C72-3D55-4FEF-972F-ED4E6BDB8414}" presName="compNode" presStyleCnt="0"/>
      <dgm:spPr/>
    </dgm:pt>
    <dgm:pt modelId="{68337ABA-571D-4F96-AD64-C2F4DE8DE1CC}" type="pres">
      <dgm:prSet presAssocID="{35527C72-3D55-4FEF-972F-ED4E6BDB8414}" presName="bgRect" presStyleLbl="bgShp" presStyleIdx="0" presStyleCnt="3"/>
      <dgm:spPr/>
    </dgm:pt>
    <dgm:pt modelId="{551B5C97-C9C0-403F-8F65-090A579767FE}" type="pres">
      <dgm:prSet presAssocID="{35527C72-3D55-4FEF-972F-ED4E6BDB84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raak"/>
        </a:ext>
      </dgm:extLst>
    </dgm:pt>
    <dgm:pt modelId="{0CD49D37-42DA-4384-BF27-C824B7F281F6}" type="pres">
      <dgm:prSet presAssocID="{35527C72-3D55-4FEF-972F-ED4E6BDB8414}" presName="spaceRect" presStyleCnt="0"/>
      <dgm:spPr/>
    </dgm:pt>
    <dgm:pt modelId="{3B412919-E16E-4CF1-91B9-554A56670F51}" type="pres">
      <dgm:prSet presAssocID="{35527C72-3D55-4FEF-972F-ED4E6BDB8414}" presName="parTx" presStyleLbl="revTx" presStyleIdx="0" presStyleCnt="3">
        <dgm:presLayoutVars>
          <dgm:chMax val="0"/>
          <dgm:chPref val="0"/>
        </dgm:presLayoutVars>
      </dgm:prSet>
      <dgm:spPr/>
    </dgm:pt>
    <dgm:pt modelId="{A28C56C6-A6ED-4B26-A4FE-7F28EB244F58}" type="pres">
      <dgm:prSet presAssocID="{E902A322-B916-4A3E-8725-026E9462D489}" presName="sibTrans" presStyleCnt="0"/>
      <dgm:spPr/>
    </dgm:pt>
    <dgm:pt modelId="{B96F3870-3879-4F4C-B928-C4AD23833F41}" type="pres">
      <dgm:prSet presAssocID="{FF7EA47A-F2C3-4571-AB7E-1AB085D31DC5}" presName="compNode" presStyleCnt="0"/>
      <dgm:spPr/>
    </dgm:pt>
    <dgm:pt modelId="{790F2C26-1851-4C9C-A786-720BBB5DDFBE}" type="pres">
      <dgm:prSet presAssocID="{FF7EA47A-F2C3-4571-AB7E-1AB085D31DC5}" presName="bgRect" presStyleLbl="bgShp" presStyleIdx="1" presStyleCnt="3"/>
      <dgm:spPr/>
    </dgm:pt>
    <dgm:pt modelId="{1161B491-BF88-46BA-B700-11CAE8C629C3}" type="pres">
      <dgm:prSet presAssocID="{FF7EA47A-F2C3-4571-AB7E-1AB085D31D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skunde"/>
        </a:ext>
      </dgm:extLst>
    </dgm:pt>
    <dgm:pt modelId="{827707C5-42A9-4E99-AE32-096E46DCCC59}" type="pres">
      <dgm:prSet presAssocID="{FF7EA47A-F2C3-4571-AB7E-1AB085D31DC5}" presName="spaceRect" presStyleCnt="0"/>
      <dgm:spPr/>
    </dgm:pt>
    <dgm:pt modelId="{38A2CCEE-A918-4F83-8873-BB78456053AA}" type="pres">
      <dgm:prSet presAssocID="{FF7EA47A-F2C3-4571-AB7E-1AB085D31DC5}" presName="parTx" presStyleLbl="revTx" presStyleIdx="1" presStyleCnt="3">
        <dgm:presLayoutVars>
          <dgm:chMax val="0"/>
          <dgm:chPref val="0"/>
        </dgm:presLayoutVars>
      </dgm:prSet>
      <dgm:spPr/>
    </dgm:pt>
    <dgm:pt modelId="{CB6955F3-9D42-4531-88C3-E1B9AFBB3724}" type="pres">
      <dgm:prSet presAssocID="{3A04DE07-1F4E-4957-A4E1-C0B82CE459F9}" presName="sibTrans" presStyleCnt="0"/>
      <dgm:spPr/>
    </dgm:pt>
    <dgm:pt modelId="{B65A3B8A-0594-452E-BBFE-435748B1D629}" type="pres">
      <dgm:prSet presAssocID="{9F29FBFD-3031-4B7B-89E6-4722821F999C}" presName="compNode" presStyleCnt="0"/>
      <dgm:spPr/>
    </dgm:pt>
    <dgm:pt modelId="{F3F69163-1D80-4E45-BDC8-289B33AE9589}" type="pres">
      <dgm:prSet presAssocID="{9F29FBFD-3031-4B7B-89E6-4722821F999C}" presName="bgRect" presStyleLbl="bgShp" presStyleIdx="2" presStyleCnt="3"/>
      <dgm:spPr/>
    </dgm:pt>
    <dgm:pt modelId="{C8946332-9541-4E4D-A4FD-D6C88FBDE2A0}" type="pres">
      <dgm:prSet presAssocID="{9F29FBFD-3031-4B7B-89E6-4722821F99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lood"/>
        </a:ext>
      </dgm:extLst>
    </dgm:pt>
    <dgm:pt modelId="{A97E51E2-9596-41BC-AF38-7D10D0AA67AF}" type="pres">
      <dgm:prSet presAssocID="{9F29FBFD-3031-4B7B-89E6-4722821F999C}" presName="spaceRect" presStyleCnt="0"/>
      <dgm:spPr/>
    </dgm:pt>
    <dgm:pt modelId="{72213059-D83B-4028-92AB-EC2F7443BDC3}" type="pres">
      <dgm:prSet presAssocID="{9F29FBFD-3031-4B7B-89E6-4722821F999C}" presName="parTx" presStyleLbl="revTx" presStyleIdx="2" presStyleCnt="3">
        <dgm:presLayoutVars>
          <dgm:chMax val="0"/>
          <dgm:chPref val="0"/>
        </dgm:presLayoutVars>
      </dgm:prSet>
      <dgm:spPr/>
    </dgm:pt>
  </dgm:ptLst>
  <dgm:cxnLst>
    <dgm:cxn modelId="{4DE99F0A-99DC-4908-B85B-25DE06D635B9}" srcId="{1AB3BB93-0CD1-4782-956A-14EB1D5F6D75}" destId="{35527C72-3D55-4FEF-972F-ED4E6BDB8414}" srcOrd="0" destOrd="0" parTransId="{F553984B-59E1-46AE-85EE-AABE7DAF6C33}" sibTransId="{E902A322-B916-4A3E-8725-026E9462D489}"/>
    <dgm:cxn modelId="{0D04B01B-ADA6-424B-B176-8965C00D3A70}" type="presOf" srcId="{1AB3BB93-0CD1-4782-956A-14EB1D5F6D75}" destId="{14BD05AC-365F-4F31-BA3A-17CC5776C612}" srcOrd="0" destOrd="0" presId="urn:microsoft.com/office/officeart/2018/2/layout/IconVerticalSolidList"/>
    <dgm:cxn modelId="{8EEAF086-0B79-40E2-A265-E5E6B3D5088B}" srcId="{1AB3BB93-0CD1-4782-956A-14EB1D5F6D75}" destId="{9F29FBFD-3031-4B7B-89E6-4722821F999C}" srcOrd="2" destOrd="0" parTransId="{66C426C6-FFB5-4D2D-8FEA-9522AB9E76C7}" sibTransId="{52FF14AD-79D6-45D5-9EC4-BA7D891FD148}"/>
    <dgm:cxn modelId="{50582C96-3EFB-4FE1-BC5A-481A6C907D42}" type="presOf" srcId="{9F29FBFD-3031-4B7B-89E6-4722821F999C}" destId="{72213059-D83B-4028-92AB-EC2F7443BDC3}" srcOrd="0" destOrd="0" presId="urn:microsoft.com/office/officeart/2018/2/layout/IconVerticalSolidList"/>
    <dgm:cxn modelId="{8CA482A0-F0EA-4503-AC33-0AE54ED3C43D}" srcId="{1AB3BB93-0CD1-4782-956A-14EB1D5F6D75}" destId="{FF7EA47A-F2C3-4571-AB7E-1AB085D31DC5}" srcOrd="1" destOrd="0" parTransId="{F9A69BFC-6554-457B-BB02-0EF4199D15CE}" sibTransId="{3A04DE07-1F4E-4957-A4E1-C0B82CE459F9}"/>
    <dgm:cxn modelId="{0279E1F9-0C84-4F47-B59F-06101C645825}" type="presOf" srcId="{35527C72-3D55-4FEF-972F-ED4E6BDB8414}" destId="{3B412919-E16E-4CF1-91B9-554A56670F51}" srcOrd="0" destOrd="0" presId="urn:microsoft.com/office/officeart/2018/2/layout/IconVerticalSolidList"/>
    <dgm:cxn modelId="{A2EB5FFC-4BD7-4A9D-92A8-5AF5939D9779}" type="presOf" srcId="{FF7EA47A-F2C3-4571-AB7E-1AB085D31DC5}" destId="{38A2CCEE-A918-4F83-8873-BB78456053AA}" srcOrd="0" destOrd="0" presId="urn:microsoft.com/office/officeart/2018/2/layout/IconVerticalSolidList"/>
    <dgm:cxn modelId="{699DBE8E-1782-4B50-9DA8-EAA21A50F60E}" type="presParOf" srcId="{14BD05AC-365F-4F31-BA3A-17CC5776C612}" destId="{B60CA691-CC87-4C66-8735-0004D3760ADF}" srcOrd="0" destOrd="0" presId="urn:microsoft.com/office/officeart/2018/2/layout/IconVerticalSolidList"/>
    <dgm:cxn modelId="{2959864E-765C-41C5-97C8-05B8E4BD216D}" type="presParOf" srcId="{B60CA691-CC87-4C66-8735-0004D3760ADF}" destId="{68337ABA-571D-4F96-AD64-C2F4DE8DE1CC}" srcOrd="0" destOrd="0" presId="urn:microsoft.com/office/officeart/2018/2/layout/IconVerticalSolidList"/>
    <dgm:cxn modelId="{535E6FD9-E75E-489E-8005-94566EF7598D}" type="presParOf" srcId="{B60CA691-CC87-4C66-8735-0004D3760ADF}" destId="{551B5C97-C9C0-403F-8F65-090A579767FE}" srcOrd="1" destOrd="0" presId="urn:microsoft.com/office/officeart/2018/2/layout/IconVerticalSolidList"/>
    <dgm:cxn modelId="{97074769-0F62-4FF2-A6C7-B4A56AFCD245}" type="presParOf" srcId="{B60CA691-CC87-4C66-8735-0004D3760ADF}" destId="{0CD49D37-42DA-4384-BF27-C824B7F281F6}" srcOrd="2" destOrd="0" presId="urn:microsoft.com/office/officeart/2018/2/layout/IconVerticalSolidList"/>
    <dgm:cxn modelId="{1BA006E6-16A5-4F25-B7E2-EA2AC053261A}" type="presParOf" srcId="{B60CA691-CC87-4C66-8735-0004D3760ADF}" destId="{3B412919-E16E-4CF1-91B9-554A56670F51}" srcOrd="3" destOrd="0" presId="urn:microsoft.com/office/officeart/2018/2/layout/IconVerticalSolidList"/>
    <dgm:cxn modelId="{8F15C6A6-FBA4-458F-AB99-D54B6DCE402E}" type="presParOf" srcId="{14BD05AC-365F-4F31-BA3A-17CC5776C612}" destId="{A28C56C6-A6ED-4B26-A4FE-7F28EB244F58}" srcOrd="1" destOrd="0" presId="urn:microsoft.com/office/officeart/2018/2/layout/IconVerticalSolidList"/>
    <dgm:cxn modelId="{8B50CC28-C183-465E-B1D2-5FC8E164A349}" type="presParOf" srcId="{14BD05AC-365F-4F31-BA3A-17CC5776C612}" destId="{B96F3870-3879-4F4C-B928-C4AD23833F41}" srcOrd="2" destOrd="0" presId="urn:microsoft.com/office/officeart/2018/2/layout/IconVerticalSolidList"/>
    <dgm:cxn modelId="{1F09DE80-4E7F-4616-AB61-EEA268DD0A2A}" type="presParOf" srcId="{B96F3870-3879-4F4C-B928-C4AD23833F41}" destId="{790F2C26-1851-4C9C-A786-720BBB5DDFBE}" srcOrd="0" destOrd="0" presId="urn:microsoft.com/office/officeart/2018/2/layout/IconVerticalSolidList"/>
    <dgm:cxn modelId="{640A7199-0FD9-4944-9E9B-9743FEDF0E4F}" type="presParOf" srcId="{B96F3870-3879-4F4C-B928-C4AD23833F41}" destId="{1161B491-BF88-46BA-B700-11CAE8C629C3}" srcOrd="1" destOrd="0" presId="urn:microsoft.com/office/officeart/2018/2/layout/IconVerticalSolidList"/>
    <dgm:cxn modelId="{282812F1-8729-44A2-81B7-222C8726A141}" type="presParOf" srcId="{B96F3870-3879-4F4C-B928-C4AD23833F41}" destId="{827707C5-42A9-4E99-AE32-096E46DCCC59}" srcOrd="2" destOrd="0" presId="urn:microsoft.com/office/officeart/2018/2/layout/IconVerticalSolidList"/>
    <dgm:cxn modelId="{D3F0286E-5CD1-4781-B215-6EB41C3AED8F}" type="presParOf" srcId="{B96F3870-3879-4F4C-B928-C4AD23833F41}" destId="{38A2CCEE-A918-4F83-8873-BB78456053AA}" srcOrd="3" destOrd="0" presId="urn:microsoft.com/office/officeart/2018/2/layout/IconVerticalSolidList"/>
    <dgm:cxn modelId="{B254497D-84CC-40EF-97BB-E9775D23FA0B}" type="presParOf" srcId="{14BD05AC-365F-4F31-BA3A-17CC5776C612}" destId="{CB6955F3-9D42-4531-88C3-E1B9AFBB3724}" srcOrd="3" destOrd="0" presId="urn:microsoft.com/office/officeart/2018/2/layout/IconVerticalSolidList"/>
    <dgm:cxn modelId="{2BDDE49E-E98F-45D0-9365-5892442C0995}" type="presParOf" srcId="{14BD05AC-365F-4F31-BA3A-17CC5776C612}" destId="{B65A3B8A-0594-452E-BBFE-435748B1D629}" srcOrd="4" destOrd="0" presId="urn:microsoft.com/office/officeart/2018/2/layout/IconVerticalSolidList"/>
    <dgm:cxn modelId="{B6C9F305-1B3C-4E49-9AD2-6B0E28094B8B}" type="presParOf" srcId="{B65A3B8A-0594-452E-BBFE-435748B1D629}" destId="{F3F69163-1D80-4E45-BDC8-289B33AE9589}" srcOrd="0" destOrd="0" presId="urn:microsoft.com/office/officeart/2018/2/layout/IconVerticalSolidList"/>
    <dgm:cxn modelId="{00D43434-DAFA-4B0F-9B89-C8B4546C57C8}" type="presParOf" srcId="{B65A3B8A-0594-452E-BBFE-435748B1D629}" destId="{C8946332-9541-4E4D-A4FD-D6C88FBDE2A0}" srcOrd="1" destOrd="0" presId="urn:microsoft.com/office/officeart/2018/2/layout/IconVerticalSolidList"/>
    <dgm:cxn modelId="{0C92CB29-AA35-4389-8DC5-3F9B34525CD7}" type="presParOf" srcId="{B65A3B8A-0594-452E-BBFE-435748B1D629}" destId="{A97E51E2-9596-41BC-AF38-7D10D0AA67AF}" srcOrd="2" destOrd="0" presId="urn:microsoft.com/office/officeart/2018/2/layout/IconVerticalSolidList"/>
    <dgm:cxn modelId="{ADEADEF9-2A96-4FAA-A898-7F4CC391C373}" type="presParOf" srcId="{B65A3B8A-0594-452E-BBFE-435748B1D629}" destId="{72213059-D83B-4028-92AB-EC2F7443BD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4CBF0-FD73-40B0-834C-1DEE23313A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52AF54-1397-4FA4-8F99-57BA45F44195}">
      <dgm:prSet custT="1"/>
      <dgm:spPr/>
      <dgm:t>
        <a:bodyPr/>
        <a:lstStyle/>
        <a:p>
          <a:r>
            <a:rPr lang="nl-NL" sz="2000" dirty="0" err="1"/>
            <a:t>Multisemiotische</a:t>
          </a:r>
          <a:r>
            <a:rPr lang="nl-NL" sz="2000" dirty="0"/>
            <a:t> aard: natuurlijke taal, wiskundige symbolen, visuele voorstellingen (grafieken, grafieken, diagrammen) </a:t>
          </a:r>
          <a:endParaRPr lang="en-US" sz="2000" dirty="0"/>
        </a:p>
      </dgm:t>
    </dgm:pt>
    <dgm:pt modelId="{24EEC325-8D48-4259-BAF1-AF6BEF41BF8C}" type="parTrans" cxnId="{46243FB3-A9F1-4F1D-99E1-4CCFA7785E33}">
      <dgm:prSet/>
      <dgm:spPr/>
      <dgm:t>
        <a:bodyPr/>
        <a:lstStyle/>
        <a:p>
          <a:endParaRPr lang="en-US"/>
        </a:p>
      </dgm:t>
    </dgm:pt>
    <dgm:pt modelId="{E9129E7B-A4D7-45C0-8588-3245F9AD396F}" type="sibTrans" cxnId="{46243FB3-A9F1-4F1D-99E1-4CCFA7785E33}">
      <dgm:prSet/>
      <dgm:spPr/>
      <dgm:t>
        <a:bodyPr/>
        <a:lstStyle/>
        <a:p>
          <a:endParaRPr lang="en-US"/>
        </a:p>
      </dgm:t>
    </dgm:pt>
    <dgm:pt modelId="{5F9593ED-C40D-466B-A59E-B56CCAC8395F}">
      <dgm:prSet custT="1"/>
      <dgm:spPr/>
      <dgm:t>
        <a:bodyPr/>
        <a:lstStyle/>
        <a:p>
          <a:r>
            <a:rPr lang="nl-NL" sz="2000" dirty="0"/>
            <a:t>Specifieke academische woordenschat</a:t>
          </a:r>
          <a:r>
            <a:rPr lang="nl-NL" sz="1600" dirty="0"/>
            <a:t>
</a:t>
          </a:r>
          <a:endParaRPr lang="en-US" sz="1600" dirty="0"/>
        </a:p>
      </dgm:t>
    </dgm:pt>
    <dgm:pt modelId="{1E6466D4-CE40-4957-9500-0CFB537BB6BF}" type="parTrans" cxnId="{D5108D74-40A8-4878-945F-DC52AF310671}">
      <dgm:prSet/>
      <dgm:spPr/>
      <dgm:t>
        <a:bodyPr/>
        <a:lstStyle/>
        <a:p>
          <a:endParaRPr lang="en-US"/>
        </a:p>
      </dgm:t>
    </dgm:pt>
    <dgm:pt modelId="{A250AC59-D05D-4B87-8D60-3A08BFCC2EFC}" type="sibTrans" cxnId="{D5108D74-40A8-4878-945F-DC52AF310671}">
      <dgm:prSet/>
      <dgm:spPr/>
      <dgm:t>
        <a:bodyPr/>
        <a:lstStyle/>
        <a:p>
          <a:endParaRPr lang="en-US"/>
        </a:p>
      </dgm:t>
    </dgm:pt>
    <dgm:pt modelId="{94C187A9-4EEF-4DA2-BB33-540C30443297}">
      <dgm:prSet custT="1"/>
      <dgm:spPr/>
      <dgm:t>
        <a:bodyPr/>
        <a:lstStyle/>
        <a:p>
          <a:r>
            <a:rPr lang="nl-NL" sz="2000" dirty="0"/>
            <a:t>Zinnen met veel zelfstandige naamwoorden</a:t>
          </a:r>
          <a:r>
            <a:rPr lang="nl-NL" sz="1600" dirty="0"/>
            <a:t>
</a:t>
          </a:r>
          <a:endParaRPr lang="en-US" sz="1600" dirty="0"/>
        </a:p>
      </dgm:t>
    </dgm:pt>
    <dgm:pt modelId="{9545E191-EDCE-40B3-B758-088CC4CC9B6D}" type="parTrans" cxnId="{5C2545FF-324D-47D6-881E-DBBBB6AFFCF9}">
      <dgm:prSet/>
      <dgm:spPr/>
      <dgm:t>
        <a:bodyPr/>
        <a:lstStyle/>
        <a:p>
          <a:endParaRPr lang="en-US"/>
        </a:p>
      </dgm:t>
    </dgm:pt>
    <dgm:pt modelId="{E6D1DD5C-0596-4818-87AD-3003FA240AE8}" type="sibTrans" cxnId="{5C2545FF-324D-47D6-881E-DBBBB6AFFCF9}">
      <dgm:prSet/>
      <dgm:spPr/>
      <dgm:t>
        <a:bodyPr/>
        <a:lstStyle/>
        <a:p>
          <a:endParaRPr lang="en-US"/>
        </a:p>
      </dgm:t>
    </dgm:pt>
    <dgm:pt modelId="{3CEDAC89-CAB5-4BE3-A4A5-41B7ADC04266}">
      <dgm:prSet custT="1"/>
      <dgm:spPr/>
      <dgm:t>
        <a:bodyPr/>
        <a:lstStyle/>
        <a:p>
          <a:r>
            <a:rPr lang="nl-NL" sz="2000" dirty="0"/>
            <a:t>Drukt logische relaties </a:t>
          </a:r>
          <a:r>
            <a:rPr lang="nl-NL" sz="1800" dirty="0"/>
            <a:t>uit</a:t>
          </a:r>
          <a:r>
            <a:rPr lang="nl-NL" sz="1600" dirty="0"/>
            <a:t>
</a:t>
          </a:r>
          <a:endParaRPr lang="en-US" sz="1600" dirty="0"/>
        </a:p>
      </dgm:t>
    </dgm:pt>
    <dgm:pt modelId="{B84C99E2-83F0-44E1-AB9C-FDF89583785A}" type="parTrans" cxnId="{AEBCF6FB-35F7-4099-BA3C-C30F369B06D5}">
      <dgm:prSet/>
      <dgm:spPr/>
      <dgm:t>
        <a:bodyPr/>
        <a:lstStyle/>
        <a:p>
          <a:endParaRPr lang="en-US"/>
        </a:p>
      </dgm:t>
    </dgm:pt>
    <dgm:pt modelId="{01F271C4-CDBF-4F44-9E9E-3120DAC09C03}" type="sibTrans" cxnId="{AEBCF6FB-35F7-4099-BA3C-C30F369B06D5}">
      <dgm:prSet/>
      <dgm:spPr/>
      <dgm:t>
        <a:bodyPr/>
        <a:lstStyle/>
        <a:p>
          <a:endParaRPr lang="en-US"/>
        </a:p>
      </dgm:t>
    </dgm:pt>
    <dgm:pt modelId="{3665D64D-4905-414B-B057-F6C5B81DDF86}">
      <dgm:prSet custT="1"/>
      <dgm:spPr/>
      <dgm:t>
        <a:bodyPr/>
        <a:lstStyle/>
        <a:p>
          <a:r>
            <a:rPr lang="en-GB" sz="2000" dirty="0" err="1"/>
            <a:t>Sommige</a:t>
          </a:r>
          <a:r>
            <a:rPr lang="en-GB" sz="2000" dirty="0"/>
            <a:t> </a:t>
          </a:r>
          <a:r>
            <a:rPr lang="en-GB" sz="2000" dirty="0" err="1"/>
            <a:t>woorden</a:t>
          </a:r>
          <a:r>
            <a:rPr lang="en-GB" sz="2000" dirty="0"/>
            <a:t> </a:t>
          </a:r>
          <a:r>
            <a:rPr lang="en-GB" sz="2000" dirty="0" err="1"/>
            <a:t>hebben</a:t>
          </a:r>
          <a:r>
            <a:rPr lang="en-GB" sz="2000" dirty="0"/>
            <a:t> </a:t>
          </a:r>
          <a:r>
            <a:rPr lang="en-GB" sz="2000" dirty="0" err="1"/>
            <a:t>een</a:t>
          </a:r>
          <a:r>
            <a:rPr lang="en-GB" sz="2000" dirty="0"/>
            <a:t> </a:t>
          </a:r>
          <a:r>
            <a:rPr lang="en-GB" sz="2000" dirty="0" err="1"/>
            <a:t>andere</a:t>
          </a:r>
          <a:r>
            <a:rPr lang="en-GB" sz="2000" dirty="0"/>
            <a:t> </a:t>
          </a:r>
          <a:r>
            <a:rPr lang="en-GB" sz="2000" dirty="0" err="1"/>
            <a:t>betekenis</a:t>
          </a:r>
          <a:r>
            <a:rPr lang="en-GB" sz="2000" dirty="0"/>
            <a:t> in </a:t>
          </a:r>
          <a:r>
            <a:rPr lang="en-GB" sz="2000" dirty="0" err="1"/>
            <a:t>rekenen</a:t>
          </a:r>
          <a:r>
            <a:rPr lang="en-GB" sz="2000" dirty="0"/>
            <a:t>/</a:t>
          </a:r>
          <a:r>
            <a:rPr lang="en-GB" sz="2000" dirty="0" err="1"/>
            <a:t>wiskunde</a:t>
          </a:r>
          <a:r>
            <a:rPr lang="en-GB" sz="2000" dirty="0"/>
            <a:t> dan in </a:t>
          </a:r>
          <a:r>
            <a:rPr lang="en-GB" sz="2000" dirty="0" err="1"/>
            <a:t>andere</a:t>
          </a:r>
          <a:r>
            <a:rPr lang="en-GB" sz="2000" dirty="0"/>
            <a:t> </a:t>
          </a:r>
          <a:r>
            <a:rPr lang="en-GB" sz="2000" dirty="0" err="1"/>
            <a:t>schoolvakken</a:t>
          </a:r>
          <a:r>
            <a:rPr lang="en-GB" sz="2000" dirty="0"/>
            <a:t> </a:t>
          </a:r>
          <a:r>
            <a:rPr lang="en-GB" sz="2000" dirty="0" err="1"/>
            <a:t>en</a:t>
          </a:r>
          <a:r>
            <a:rPr lang="en-GB" sz="2000" dirty="0"/>
            <a:t> in het </a:t>
          </a:r>
          <a:r>
            <a:rPr lang="en-GB" sz="2000" dirty="0" err="1"/>
            <a:t>dagelijks</a:t>
          </a:r>
          <a:r>
            <a:rPr lang="en-GB" sz="2000" dirty="0"/>
            <a:t> </a:t>
          </a:r>
          <a:r>
            <a:rPr lang="en-GB" sz="2000" dirty="0" err="1"/>
            <a:t>leven</a:t>
          </a:r>
          <a:r>
            <a:rPr lang="en-GB" sz="2000" dirty="0"/>
            <a:t> (</a:t>
          </a:r>
          <a:r>
            <a:rPr lang="en-GB" sz="2000" dirty="0" err="1"/>
            <a:t>bijv.functie</a:t>
          </a:r>
          <a:r>
            <a:rPr lang="en-GB" sz="1800" dirty="0"/>
            <a:t>)</a:t>
          </a:r>
          <a:r>
            <a:rPr lang="en-GB" sz="1600" dirty="0"/>
            <a:t>
</a:t>
          </a:r>
          <a:endParaRPr lang="en-US" sz="1600" dirty="0"/>
        </a:p>
      </dgm:t>
    </dgm:pt>
    <dgm:pt modelId="{2BE77982-B46B-44F6-9DEC-BE0BC009A121}" type="parTrans" cxnId="{3A77D7FC-80D3-4ECE-9E72-1C379CE7E57A}">
      <dgm:prSet/>
      <dgm:spPr/>
      <dgm:t>
        <a:bodyPr/>
        <a:lstStyle/>
        <a:p>
          <a:endParaRPr lang="en-US"/>
        </a:p>
      </dgm:t>
    </dgm:pt>
    <dgm:pt modelId="{C7964512-4F98-413A-A340-6CB43CD7130A}" type="sibTrans" cxnId="{3A77D7FC-80D3-4ECE-9E72-1C379CE7E57A}">
      <dgm:prSet/>
      <dgm:spPr/>
      <dgm:t>
        <a:bodyPr/>
        <a:lstStyle/>
        <a:p>
          <a:endParaRPr lang="en-US"/>
        </a:p>
      </dgm:t>
    </dgm:pt>
    <dgm:pt modelId="{BC19C588-042F-4D87-B135-C8E563CC7546}">
      <dgm:prSet custT="1"/>
      <dgm:spPr/>
      <dgm:t>
        <a:bodyPr/>
        <a:lstStyle/>
        <a:p>
          <a:endParaRPr lang="nl-NL" sz="1600" i="1" dirty="0"/>
        </a:p>
        <a:p>
          <a:endParaRPr lang="nl-NL" sz="1600" i="1" dirty="0"/>
        </a:p>
        <a:p>
          <a:r>
            <a:rPr lang="nl-NL" sz="1600" i="1" dirty="0"/>
            <a:t>gebaseerd op </a:t>
          </a:r>
          <a:r>
            <a:rPr lang="nl-NL" sz="1600" i="1" dirty="0" err="1"/>
            <a:t>Schleppegrell</a:t>
          </a:r>
          <a:r>
            <a:rPr lang="nl-NL" sz="1600" i="1" dirty="0"/>
            <a:t>, 2007</a:t>
          </a:r>
          <a:endParaRPr lang="en-US" sz="1600" dirty="0"/>
        </a:p>
      </dgm:t>
    </dgm:pt>
    <dgm:pt modelId="{376E0A6F-97C5-41EA-BAA6-48BA00572869}" type="parTrans" cxnId="{9F2837E7-00BE-4448-AD6C-F9E3D4BADA9F}">
      <dgm:prSet/>
      <dgm:spPr/>
      <dgm:t>
        <a:bodyPr/>
        <a:lstStyle/>
        <a:p>
          <a:endParaRPr lang="en-US"/>
        </a:p>
      </dgm:t>
    </dgm:pt>
    <dgm:pt modelId="{5A330BE3-5F7D-4C0E-A3E9-599ADE0F808C}" type="sibTrans" cxnId="{9F2837E7-00BE-4448-AD6C-F9E3D4BADA9F}">
      <dgm:prSet/>
      <dgm:spPr/>
      <dgm:t>
        <a:bodyPr/>
        <a:lstStyle/>
        <a:p>
          <a:endParaRPr lang="en-US"/>
        </a:p>
      </dgm:t>
    </dgm:pt>
    <dgm:pt modelId="{1B1D7D2A-50F2-BB4E-94F6-E1DAD836A6DD}" type="pres">
      <dgm:prSet presAssocID="{A484CBF0-FD73-40B0-834C-1DEE23313A36}" presName="vert0" presStyleCnt="0">
        <dgm:presLayoutVars>
          <dgm:dir/>
          <dgm:animOne val="branch"/>
          <dgm:animLvl val="lvl"/>
        </dgm:presLayoutVars>
      </dgm:prSet>
      <dgm:spPr/>
    </dgm:pt>
    <dgm:pt modelId="{E96356AC-59A9-D54D-827A-FC8EF65513C8}" type="pres">
      <dgm:prSet presAssocID="{0D52AF54-1397-4FA4-8F99-57BA45F44195}" presName="thickLine" presStyleLbl="alignNode1" presStyleIdx="0" presStyleCnt="6"/>
      <dgm:spPr/>
    </dgm:pt>
    <dgm:pt modelId="{7E221031-EC8B-5A43-A4DC-A1A7BBA7E4DC}" type="pres">
      <dgm:prSet presAssocID="{0D52AF54-1397-4FA4-8F99-57BA45F44195}" presName="horz1" presStyleCnt="0"/>
      <dgm:spPr/>
    </dgm:pt>
    <dgm:pt modelId="{6A1943A3-DE7F-4141-B223-B2543C8EBC58}" type="pres">
      <dgm:prSet presAssocID="{0D52AF54-1397-4FA4-8F99-57BA45F44195}" presName="tx1" presStyleLbl="revTx" presStyleIdx="0" presStyleCnt="6"/>
      <dgm:spPr/>
    </dgm:pt>
    <dgm:pt modelId="{500A7AB9-5E69-A140-9711-45D238B3A53B}" type="pres">
      <dgm:prSet presAssocID="{0D52AF54-1397-4FA4-8F99-57BA45F44195}" presName="vert1" presStyleCnt="0"/>
      <dgm:spPr/>
    </dgm:pt>
    <dgm:pt modelId="{FA6042BA-861D-414D-A927-CA120AC5D1F7}" type="pres">
      <dgm:prSet presAssocID="{5F9593ED-C40D-466B-A59E-B56CCAC8395F}" presName="thickLine" presStyleLbl="alignNode1" presStyleIdx="1" presStyleCnt="6"/>
      <dgm:spPr/>
    </dgm:pt>
    <dgm:pt modelId="{E0975A71-690F-1E4A-852F-52F9626DB805}" type="pres">
      <dgm:prSet presAssocID="{5F9593ED-C40D-466B-A59E-B56CCAC8395F}" presName="horz1" presStyleCnt="0"/>
      <dgm:spPr/>
    </dgm:pt>
    <dgm:pt modelId="{3510D57E-1C4B-1147-A055-00E4A7A9A5EB}" type="pres">
      <dgm:prSet presAssocID="{5F9593ED-C40D-466B-A59E-B56CCAC8395F}" presName="tx1" presStyleLbl="revTx" presStyleIdx="1" presStyleCnt="6"/>
      <dgm:spPr/>
    </dgm:pt>
    <dgm:pt modelId="{E09BEE6D-E543-8D48-A131-2D2797FFA045}" type="pres">
      <dgm:prSet presAssocID="{5F9593ED-C40D-466B-A59E-B56CCAC8395F}" presName="vert1" presStyleCnt="0"/>
      <dgm:spPr/>
    </dgm:pt>
    <dgm:pt modelId="{C64190C9-79AD-C741-9C97-24ECD46271AF}" type="pres">
      <dgm:prSet presAssocID="{94C187A9-4EEF-4DA2-BB33-540C30443297}" presName="thickLine" presStyleLbl="alignNode1" presStyleIdx="2" presStyleCnt="6"/>
      <dgm:spPr/>
    </dgm:pt>
    <dgm:pt modelId="{BD689049-DDAD-1F4E-8B7D-8EBBBC2348CE}" type="pres">
      <dgm:prSet presAssocID="{94C187A9-4EEF-4DA2-BB33-540C30443297}" presName="horz1" presStyleCnt="0"/>
      <dgm:spPr/>
    </dgm:pt>
    <dgm:pt modelId="{21271187-B631-1545-8AB2-A88AA1B821CB}" type="pres">
      <dgm:prSet presAssocID="{94C187A9-4EEF-4DA2-BB33-540C30443297}" presName="tx1" presStyleLbl="revTx" presStyleIdx="2" presStyleCnt="6"/>
      <dgm:spPr/>
    </dgm:pt>
    <dgm:pt modelId="{CEB5E5F2-B47E-054B-99EA-45CE072B4F3A}" type="pres">
      <dgm:prSet presAssocID="{94C187A9-4EEF-4DA2-BB33-540C30443297}" presName="vert1" presStyleCnt="0"/>
      <dgm:spPr/>
    </dgm:pt>
    <dgm:pt modelId="{36A53FC4-780D-C749-9A8E-6F93B427722F}" type="pres">
      <dgm:prSet presAssocID="{3CEDAC89-CAB5-4BE3-A4A5-41B7ADC04266}" presName="thickLine" presStyleLbl="alignNode1" presStyleIdx="3" presStyleCnt="6"/>
      <dgm:spPr/>
    </dgm:pt>
    <dgm:pt modelId="{C46DF8D9-C1D2-AB46-9AB6-9D41FBE77E95}" type="pres">
      <dgm:prSet presAssocID="{3CEDAC89-CAB5-4BE3-A4A5-41B7ADC04266}" presName="horz1" presStyleCnt="0"/>
      <dgm:spPr/>
    </dgm:pt>
    <dgm:pt modelId="{932CFC4F-8EC5-4744-92AB-4CE2FD558343}" type="pres">
      <dgm:prSet presAssocID="{3CEDAC89-CAB5-4BE3-A4A5-41B7ADC04266}" presName="tx1" presStyleLbl="revTx" presStyleIdx="3" presStyleCnt="6"/>
      <dgm:spPr/>
    </dgm:pt>
    <dgm:pt modelId="{8FE6EDCC-1CB4-9444-9A25-09E8891A69F3}" type="pres">
      <dgm:prSet presAssocID="{3CEDAC89-CAB5-4BE3-A4A5-41B7ADC04266}" presName="vert1" presStyleCnt="0"/>
      <dgm:spPr/>
    </dgm:pt>
    <dgm:pt modelId="{5DCDF6E4-96D7-B245-8B54-6FCE2C0F386C}" type="pres">
      <dgm:prSet presAssocID="{3665D64D-4905-414B-B057-F6C5B81DDF86}" presName="thickLine" presStyleLbl="alignNode1" presStyleIdx="4" presStyleCnt="6"/>
      <dgm:spPr/>
    </dgm:pt>
    <dgm:pt modelId="{366AB275-46F6-C340-8467-A47064B5D87F}" type="pres">
      <dgm:prSet presAssocID="{3665D64D-4905-414B-B057-F6C5B81DDF86}" presName="horz1" presStyleCnt="0"/>
      <dgm:spPr/>
    </dgm:pt>
    <dgm:pt modelId="{0AC7D830-DD85-354D-9458-F145E7146C7E}" type="pres">
      <dgm:prSet presAssocID="{3665D64D-4905-414B-B057-F6C5B81DDF86}" presName="tx1" presStyleLbl="revTx" presStyleIdx="4" presStyleCnt="6"/>
      <dgm:spPr/>
    </dgm:pt>
    <dgm:pt modelId="{C0ABF57E-9FB3-254C-BCA7-D31971FA4D8E}" type="pres">
      <dgm:prSet presAssocID="{3665D64D-4905-414B-B057-F6C5B81DDF86}" presName="vert1" presStyleCnt="0"/>
      <dgm:spPr/>
    </dgm:pt>
    <dgm:pt modelId="{2139D7DC-136A-1F43-9F9F-FB1C15644E60}" type="pres">
      <dgm:prSet presAssocID="{BC19C588-042F-4D87-B135-C8E563CC7546}" presName="thickLine" presStyleLbl="alignNode1" presStyleIdx="5" presStyleCnt="6"/>
      <dgm:spPr/>
    </dgm:pt>
    <dgm:pt modelId="{5B209FCA-1354-5A4C-82EC-CF6BCD6712C1}" type="pres">
      <dgm:prSet presAssocID="{BC19C588-042F-4D87-B135-C8E563CC7546}" presName="horz1" presStyleCnt="0"/>
      <dgm:spPr/>
    </dgm:pt>
    <dgm:pt modelId="{661A6D19-07E6-4344-9977-1D8E9E43203E}" type="pres">
      <dgm:prSet presAssocID="{BC19C588-042F-4D87-B135-C8E563CC7546}" presName="tx1" presStyleLbl="revTx" presStyleIdx="5" presStyleCnt="6" custScaleY="72018"/>
      <dgm:spPr/>
    </dgm:pt>
    <dgm:pt modelId="{C7AF2D0F-0A1E-A341-98C0-CC9F008B433F}" type="pres">
      <dgm:prSet presAssocID="{BC19C588-042F-4D87-B135-C8E563CC7546}" presName="vert1" presStyleCnt="0"/>
      <dgm:spPr/>
    </dgm:pt>
  </dgm:ptLst>
  <dgm:cxnLst>
    <dgm:cxn modelId="{9BD7D524-8585-8247-A0DA-062E5D62A9F0}" type="presOf" srcId="{0D52AF54-1397-4FA4-8F99-57BA45F44195}" destId="{6A1943A3-DE7F-4141-B223-B2543C8EBC58}" srcOrd="0" destOrd="0" presId="urn:microsoft.com/office/officeart/2008/layout/LinedList"/>
    <dgm:cxn modelId="{08EDAA28-41FA-5948-8DD8-C66FE7FB3FE2}" type="presOf" srcId="{3CEDAC89-CAB5-4BE3-A4A5-41B7ADC04266}" destId="{932CFC4F-8EC5-4744-92AB-4CE2FD558343}" srcOrd="0" destOrd="0" presId="urn:microsoft.com/office/officeart/2008/layout/LinedList"/>
    <dgm:cxn modelId="{E13CAD49-862E-4049-BBC5-552B5B061B52}" type="presOf" srcId="{5F9593ED-C40D-466B-A59E-B56CCAC8395F}" destId="{3510D57E-1C4B-1147-A055-00E4A7A9A5EB}" srcOrd="0" destOrd="0" presId="urn:microsoft.com/office/officeart/2008/layout/LinedList"/>
    <dgm:cxn modelId="{640A1D61-0A1B-5547-89ED-DFA36BD32190}" type="presOf" srcId="{3665D64D-4905-414B-B057-F6C5B81DDF86}" destId="{0AC7D830-DD85-354D-9458-F145E7146C7E}" srcOrd="0" destOrd="0" presId="urn:microsoft.com/office/officeart/2008/layout/LinedList"/>
    <dgm:cxn modelId="{09AB5866-87AE-CB40-BC0F-CD78AC412C3D}" type="presOf" srcId="{94C187A9-4EEF-4DA2-BB33-540C30443297}" destId="{21271187-B631-1545-8AB2-A88AA1B821CB}" srcOrd="0" destOrd="0" presId="urn:microsoft.com/office/officeart/2008/layout/LinedList"/>
    <dgm:cxn modelId="{FDB8A770-6DE8-0E4D-80BE-5D906A43E8EF}" type="presOf" srcId="{BC19C588-042F-4D87-B135-C8E563CC7546}" destId="{661A6D19-07E6-4344-9977-1D8E9E43203E}" srcOrd="0" destOrd="0" presId="urn:microsoft.com/office/officeart/2008/layout/LinedList"/>
    <dgm:cxn modelId="{D5108D74-40A8-4878-945F-DC52AF310671}" srcId="{A484CBF0-FD73-40B0-834C-1DEE23313A36}" destId="{5F9593ED-C40D-466B-A59E-B56CCAC8395F}" srcOrd="1" destOrd="0" parTransId="{1E6466D4-CE40-4957-9500-0CFB537BB6BF}" sibTransId="{A250AC59-D05D-4B87-8D60-3A08BFCC2EFC}"/>
    <dgm:cxn modelId="{1767C491-0811-8941-B560-42A43E17C782}" type="presOf" srcId="{A484CBF0-FD73-40B0-834C-1DEE23313A36}" destId="{1B1D7D2A-50F2-BB4E-94F6-E1DAD836A6DD}" srcOrd="0" destOrd="0" presId="urn:microsoft.com/office/officeart/2008/layout/LinedList"/>
    <dgm:cxn modelId="{46243FB3-A9F1-4F1D-99E1-4CCFA7785E33}" srcId="{A484CBF0-FD73-40B0-834C-1DEE23313A36}" destId="{0D52AF54-1397-4FA4-8F99-57BA45F44195}" srcOrd="0" destOrd="0" parTransId="{24EEC325-8D48-4259-BAF1-AF6BEF41BF8C}" sibTransId="{E9129E7B-A4D7-45C0-8588-3245F9AD396F}"/>
    <dgm:cxn modelId="{9F2837E7-00BE-4448-AD6C-F9E3D4BADA9F}" srcId="{A484CBF0-FD73-40B0-834C-1DEE23313A36}" destId="{BC19C588-042F-4D87-B135-C8E563CC7546}" srcOrd="5" destOrd="0" parTransId="{376E0A6F-97C5-41EA-BAA6-48BA00572869}" sibTransId="{5A330BE3-5F7D-4C0E-A3E9-599ADE0F808C}"/>
    <dgm:cxn modelId="{AEBCF6FB-35F7-4099-BA3C-C30F369B06D5}" srcId="{A484CBF0-FD73-40B0-834C-1DEE23313A36}" destId="{3CEDAC89-CAB5-4BE3-A4A5-41B7ADC04266}" srcOrd="3" destOrd="0" parTransId="{B84C99E2-83F0-44E1-AB9C-FDF89583785A}" sibTransId="{01F271C4-CDBF-4F44-9E9E-3120DAC09C03}"/>
    <dgm:cxn modelId="{3A77D7FC-80D3-4ECE-9E72-1C379CE7E57A}" srcId="{A484CBF0-FD73-40B0-834C-1DEE23313A36}" destId="{3665D64D-4905-414B-B057-F6C5B81DDF86}" srcOrd="4" destOrd="0" parTransId="{2BE77982-B46B-44F6-9DEC-BE0BC009A121}" sibTransId="{C7964512-4F98-413A-A340-6CB43CD7130A}"/>
    <dgm:cxn modelId="{5C2545FF-324D-47D6-881E-DBBBB6AFFCF9}" srcId="{A484CBF0-FD73-40B0-834C-1DEE23313A36}" destId="{94C187A9-4EEF-4DA2-BB33-540C30443297}" srcOrd="2" destOrd="0" parTransId="{9545E191-EDCE-40B3-B758-088CC4CC9B6D}" sibTransId="{E6D1DD5C-0596-4818-87AD-3003FA240AE8}"/>
    <dgm:cxn modelId="{F0BAF264-7583-BB47-AE4A-EAC114D81006}" type="presParOf" srcId="{1B1D7D2A-50F2-BB4E-94F6-E1DAD836A6DD}" destId="{E96356AC-59A9-D54D-827A-FC8EF65513C8}" srcOrd="0" destOrd="0" presId="urn:microsoft.com/office/officeart/2008/layout/LinedList"/>
    <dgm:cxn modelId="{FD0812DA-A658-8B4E-8865-B259761C1DD7}" type="presParOf" srcId="{1B1D7D2A-50F2-BB4E-94F6-E1DAD836A6DD}" destId="{7E221031-EC8B-5A43-A4DC-A1A7BBA7E4DC}" srcOrd="1" destOrd="0" presId="urn:microsoft.com/office/officeart/2008/layout/LinedList"/>
    <dgm:cxn modelId="{993AFB60-8D58-5A42-A6B0-57BEFA666A99}" type="presParOf" srcId="{7E221031-EC8B-5A43-A4DC-A1A7BBA7E4DC}" destId="{6A1943A3-DE7F-4141-B223-B2543C8EBC58}" srcOrd="0" destOrd="0" presId="urn:microsoft.com/office/officeart/2008/layout/LinedList"/>
    <dgm:cxn modelId="{54141613-A7AC-524D-A782-3473FEB69D97}" type="presParOf" srcId="{7E221031-EC8B-5A43-A4DC-A1A7BBA7E4DC}" destId="{500A7AB9-5E69-A140-9711-45D238B3A53B}" srcOrd="1" destOrd="0" presId="urn:microsoft.com/office/officeart/2008/layout/LinedList"/>
    <dgm:cxn modelId="{B1D521A6-2541-A64C-B80D-7675F9212CA4}" type="presParOf" srcId="{1B1D7D2A-50F2-BB4E-94F6-E1DAD836A6DD}" destId="{FA6042BA-861D-414D-A927-CA120AC5D1F7}" srcOrd="2" destOrd="0" presId="urn:microsoft.com/office/officeart/2008/layout/LinedList"/>
    <dgm:cxn modelId="{05844175-59E2-DA4C-A398-E9E46621B560}" type="presParOf" srcId="{1B1D7D2A-50F2-BB4E-94F6-E1DAD836A6DD}" destId="{E0975A71-690F-1E4A-852F-52F9626DB805}" srcOrd="3" destOrd="0" presId="urn:microsoft.com/office/officeart/2008/layout/LinedList"/>
    <dgm:cxn modelId="{1F804DC8-DD3A-2441-B7E2-EB6A5C390E61}" type="presParOf" srcId="{E0975A71-690F-1E4A-852F-52F9626DB805}" destId="{3510D57E-1C4B-1147-A055-00E4A7A9A5EB}" srcOrd="0" destOrd="0" presId="urn:microsoft.com/office/officeart/2008/layout/LinedList"/>
    <dgm:cxn modelId="{7CED4513-F1CB-B04D-92A4-D0E9ECF20882}" type="presParOf" srcId="{E0975A71-690F-1E4A-852F-52F9626DB805}" destId="{E09BEE6D-E543-8D48-A131-2D2797FFA045}" srcOrd="1" destOrd="0" presId="urn:microsoft.com/office/officeart/2008/layout/LinedList"/>
    <dgm:cxn modelId="{2B343EF1-FFD5-684F-893C-EE5D25B50356}" type="presParOf" srcId="{1B1D7D2A-50F2-BB4E-94F6-E1DAD836A6DD}" destId="{C64190C9-79AD-C741-9C97-24ECD46271AF}" srcOrd="4" destOrd="0" presId="urn:microsoft.com/office/officeart/2008/layout/LinedList"/>
    <dgm:cxn modelId="{92341B39-AD60-D14B-AB1A-BED4B874A9C6}" type="presParOf" srcId="{1B1D7D2A-50F2-BB4E-94F6-E1DAD836A6DD}" destId="{BD689049-DDAD-1F4E-8B7D-8EBBBC2348CE}" srcOrd="5" destOrd="0" presId="urn:microsoft.com/office/officeart/2008/layout/LinedList"/>
    <dgm:cxn modelId="{D0F5067E-50C0-BF48-9013-D3791AD1AEF9}" type="presParOf" srcId="{BD689049-DDAD-1F4E-8B7D-8EBBBC2348CE}" destId="{21271187-B631-1545-8AB2-A88AA1B821CB}" srcOrd="0" destOrd="0" presId="urn:microsoft.com/office/officeart/2008/layout/LinedList"/>
    <dgm:cxn modelId="{AC12CB97-8DE9-8745-A55B-79FF34729C47}" type="presParOf" srcId="{BD689049-DDAD-1F4E-8B7D-8EBBBC2348CE}" destId="{CEB5E5F2-B47E-054B-99EA-45CE072B4F3A}" srcOrd="1" destOrd="0" presId="urn:microsoft.com/office/officeart/2008/layout/LinedList"/>
    <dgm:cxn modelId="{8553664A-19F8-7C4A-9672-C567C303DACB}" type="presParOf" srcId="{1B1D7D2A-50F2-BB4E-94F6-E1DAD836A6DD}" destId="{36A53FC4-780D-C749-9A8E-6F93B427722F}" srcOrd="6" destOrd="0" presId="urn:microsoft.com/office/officeart/2008/layout/LinedList"/>
    <dgm:cxn modelId="{F42B8355-BBF9-D44C-B748-C210871481AC}" type="presParOf" srcId="{1B1D7D2A-50F2-BB4E-94F6-E1DAD836A6DD}" destId="{C46DF8D9-C1D2-AB46-9AB6-9D41FBE77E95}" srcOrd="7" destOrd="0" presId="urn:microsoft.com/office/officeart/2008/layout/LinedList"/>
    <dgm:cxn modelId="{CADC8297-D0D4-D240-BAF3-A5A91E19DDA3}" type="presParOf" srcId="{C46DF8D9-C1D2-AB46-9AB6-9D41FBE77E95}" destId="{932CFC4F-8EC5-4744-92AB-4CE2FD558343}" srcOrd="0" destOrd="0" presId="urn:microsoft.com/office/officeart/2008/layout/LinedList"/>
    <dgm:cxn modelId="{0D6F4A81-A08A-C44A-816A-5A115CE8BC88}" type="presParOf" srcId="{C46DF8D9-C1D2-AB46-9AB6-9D41FBE77E95}" destId="{8FE6EDCC-1CB4-9444-9A25-09E8891A69F3}" srcOrd="1" destOrd="0" presId="urn:microsoft.com/office/officeart/2008/layout/LinedList"/>
    <dgm:cxn modelId="{03186DC4-FB76-5141-BAA4-6C2A549C1C04}" type="presParOf" srcId="{1B1D7D2A-50F2-BB4E-94F6-E1DAD836A6DD}" destId="{5DCDF6E4-96D7-B245-8B54-6FCE2C0F386C}" srcOrd="8" destOrd="0" presId="urn:microsoft.com/office/officeart/2008/layout/LinedList"/>
    <dgm:cxn modelId="{A14F35DA-1D87-F64D-BF61-924EAD5852F4}" type="presParOf" srcId="{1B1D7D2A-50F2-BB4E-94F6-E1DAD836A6DD}" destId="{366AB275-46F6-C340-8467-A47064B5D87F}" srcOrd="9" destOrd="0" presId="urn:microsoft.com/office/officeart/2008/layout/LinedList"/>
    <dgm:cxn modelId="{D255FC4E-7133-3043-8237-5C1517D4B576}" type="presParOf" srcId="{366AB275-46F6-C340-8467-A47064B5D87F}" destId="{0AC7D830-DD85-354D-9458-F145E7146C7E}" srcOrd="0" destOrd="0" presId="urn:microsoft.com/office/officeart/2008/layout/LinedList"/>
    <dgm:cxn modelId="{2DCEE8D0-2EBC-7644-9233-144303ABE0CA}" type="presParOf" srcId="{366AB275-46F6-C340-8467-A47064B5D87F}" destId="{C0ABF57E-9FB3-254C-BCA7-D31971FA4D8E}" srcOrd="1" destOrd="0" presId="urn:microsoft.com/office/officeart/2008/layout/LinedList"/>
    <dgm:cxn modelId="{A0D2286F-1F81-DC4B-89A8-2D85C39CF11A}" type="presParOf" srcId="{1B1D7D2A-50F2-BB4E-94F6-E1DAD836A6DD}" destId="{2139D7DC-136A-1F43-9F9F-FB1C15644E60}" srcOrd="10" destOrd="0" presId="urn:microsoft.com/office/officeart/2008/layout/LinedList"/>
    <dgm:cxn modelId="{A2DCEE6F-BEE6-D349-861F-1755CA75A352}" type="presParOf" srcId="{1B1D7D2A-50F2-BB4E-94F6-E1DAD836A6DD}" destId="{5B209FCA-1354-5A4C-82EC-CF6BCD6712C1}" srcOrd="11" destOrd="0" presId="urn:microsoft.com/office/officeart/2008/layout/LinedList"/>
    <dgm:cxn modelId="{133B0783-601E-9245-A8FA-B0A45F0AA2E3}" type="presParOf" srcId="{5B209FCA-1354-5A4C-82EC-CF6BCD6712C1}" destId="{661A6D19-07E6-4344-9977-1D8E9E43203E}" srcOrd="0" destOrd="0" presId="urn:microsoft.com/office/officeart/2008/layout/LinedList"/>
    <dgm:cxn modelId="{1F813381-F9F1-464F-A286-3DD9101D89EA}" type="presParOf" srcId="{5B209FCA-1354-5A4C-82EC-CF6BCD6712C1}" destId="{C7AF2D0F-0A1E-A341-98C0-CC9F008B43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A3AF9-DDDF-4436-BEB7-BD0D130908C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C7BBC5-174D-4282-AD79-E2C9FC06CE85}">
      <dgm:prSet custT="1"/>
      <dgm:spPr/>
      <dgm:t>
        <a:bodyPr/>
        <a:lstStyle/>
        <a:p>
          <a:r>
            <a:rPr lang="en-GB" sz="2000" b="1" dirty="0" err="1"/>
            <a:t>Algemene</a:t>
          </a:r>
          <a:r>
            <a:rPr lang="en-GB" sz="2000" b="1" dirty="0"/>
            <a:t> </a:t>
          </a:r>
          <a:r>
            <a:rPr lang="en-GB" sz="2000" b="1" dirty="0" err="1"/>
            <a:t>academische</a:t>
          </a:r>
          <a:r>
            <a:rPr lang="en-GB" sz="2000" b="1" dirty="0"/>
            <a:t> taal (</a:t>
          </a:r>
          <a:r>
            <a:rPr lang="en-GB" sz="2000" b="1" dirty="0" err="1"/>
            <a:t>schooltaal</a:t>
          </a:r>
          <a:r>
            <a:rPr lang="en-GB" sz="2000" b="1" dirty="0"/>
            <a:t>)</a:t>
          </a:r>
          <a:br>
            <a:rPr lang="en-GB" sz="2000" b="1" dirty="0"/>
          </a:br>
          <a:r>
            <a:rPr lang="en-GB" sz="2000" b="0" dirty="0" err="1"/>
            <a:t>toename</a:t>
          </a:r>
          <a:r>
            <a:rPr lang="en-GB" sz="2000" b="0" dirty="0"/>
            <a:t>, </a:t>
          </a:r>
          <a:r>
            <a:rPr lang="en-GB" sz="2000" b="0" dirty="0" err="1"/>
            <a:t>relatie</a:t>
          </a:r>
          <a:r>
            <a:rPr lang="en-GB" sz="2000" b="0" dirty="0"/>
            <a:t>, </a:t>
          </a:r>
          <a:r>
            <a:rPr lang="en-GB" sz="2000" b="0" dirty="0" err="1"/>
            <a:t>geleidelijk</a:t>
          </a:r>
          <a:r>
            <a:rPr lang="en-GB" sz="2000" b="0" dirty="0"/>
            <a:t>, patroon, </a:t>
          </a:r>
          <a:r>
            <a:rPr lang="en-GB" sz="2000" b="0" dirty="0" err="1"/>
            <a:t>proces</a:t>
          </a:r>
          <a:r>
            <a:rPr lang="en-GB" sz="2400" b="1" dirty="0"/>
            <a:t>
</a:t>
          </a:r>
          <a:endParaRPr lang="en-US" sz="2400" dirty="0"/>
        </a:p>
      </dgm:t>
    </dgm:pt>
    <dgm:pt modelId="{5DBEE88D-D665-4042-B247-6E589AF2A40E}" type="parTrans" cxnId="{897A384E-E387-4F8D-9482-5664109CB509}">
      <dgm:prSet/>
      <dgm:spPr/>
      <dgm:t>
        <a:bodyPr/>
        <a:lstStyle/>
        <a:p>
          <a:endParaRPr lang="en-US"/>
        </a:p>
      </dgm:t>
    </dgm:pt>
    <dgm:pt modelId="{9A03EC77-F2AF-4972-9410-8A9D485BBF1C}" type="sibTrans" cxnId="{897A384E-E387-4F8D-9482-5664109CB509}">
      <dgm:prSet/>
      <dgm:spPr/>
      <dgm:t>
        <a:bodyPr/>
        <a:lstStyle/>
        <a:p>
          <a:endParaRPr lang="en-US"/>
        </a:p>
      </dgm:t>
    </dgm:pt>
    <dgm:pt modelId="{C323C80D-3B12-415F-99F4-F71F9F9CBE38}">
      <dgm:prSet custT="1"/>
      <dgm:spPr/>
      <dgm:t>
        <a:bodyPr/>
        <a:lstStyle/>
        <a:p>
          <a:r>
            <a:rPr lang="en-GB" sz="2000" b="1" dirty="0" err="1"/>
            <a:t>Vakspecifieke</a:t>
          </a:r>
          <a:r>
            <a:rPr lang="en-GB" sz="2000" b="1" dirty="0"/>
            <a:t> taal (</a:t>
          </a:r>
          <a:r>
            <a:rPr lang="en-GB" sz="2000" b="1" dirty="0" err="1"/>
            <a:t>reken-wiskunde</a:t>
          </a:r>
          <a:r>
            <a:rPr lang="en-GB" sz="2000" b="1" dirty="0"/>
            <a:t> taal)</a:t>
          </a:r>
          <a:br>
            <a:rPr lang="en-GB" sz="2000" b="1" dirty="0"/>
          </a:br>
          <a:r>
            <a:rPr lang="en-GB" sz="2000" b="0" dirty="0"/>
            <a:t>percentage, </a:t>
          </a:r>
          <a:r>
            <a:rPr lang="en-GB" sz="2000" b="0" dirty="0" err="1"/>
            <a:t>millimeter</a:t>
          </a:r>
          <a:r>
            <a:rPr lang="en-GB" sz="2000" b="0" dirty="0"/>
            <a:t>, </a:t>
          </a:r>
          <a:r>
            <a:rPr lang="en-GB" sz="2000" b="0" dirty="0" err="1"/>
            <a:t>verhouding</a:t>
          </a:r>
          <a:r>
            <a:rPr lang="en-GB" sz="2000" b="0" dirty="0"/>
            <a:t>, as, </a:t>
          </a:r>
          <a:r>
            <a:rPr lang="en-GB" sz="2000" b="0" dirty="0" err="1"/>
            <a:t>hoek</a:t>
          </a:r>
          <a:r>
            <a:rPr lang="en-GB" sz="2000" b="0" dirty="0"/>
            <a:t>, </a:t>
          </a:r>
          <a:r>
            <a:rPr lang="en-GB" sz="2000" b="0" dirty="0" err="1"/>
            <a:t>kubus</a:t>
          </a:r>
          <a:r>
            <a:rPr lang="en-GB" sz="2000" b="0" dirty="0"/>
            <a:t>, </a:t>
          </a:r>
          <a:r>
            <a:rPr lang="en-GB" sz="2000" b="0" dirty="0" err="1"/>
            <a:t>functie</a:t>
          </a:r>
          <a:r>
            <a:rPr lang="en-GB" sz="1900" b="1" dirty="0"/>
            <a:t>
</a:t>
          </a:r>
          <a:endParaRPr lang="en-US" sz="1900" dirty="0"/>
        </a:p>
      </dgm:t>
    </dgm:pt>
    <dgm:pt modelId="{5FF5D418-EC23-4BB6-AD10-D39324A6B120}" type="parTrans" cxnId="{807D373A-A21F-420F-B927-3C692EA8C01D}">
      <dgm:prSet/>
      <dgm:spPr/>
      <dgm:t>
        <a:bodyPr/>
        <a:lstStyle/>
        <a:p>
          <a:endParaRPr lang="en-US"/>
        </a:p>
      </dgm:t>
    </dgm:pt>
    <dgm:pt modelId="{82B923A2-508B-4FC7-93F1-CD046009BDDD}" type="sibTrans" cxnId="{807D373A-A21F-420F-B927-3C692EA8C01D}">
      <dgm:prSet/>
      <dgm:spPr/>
      <dgm:t>
        <a:bodyPr/>
        <a:lstStyle/>
        <a:p>
          <a:endParaRPr lang="en-US"/>
        </a:p>
      </dgm:t>
    </dgm:pt>
    <dgm:pt modelId="{C7A716F3-B670-4E6E-98FC-DA043044DB88}">
      <dgm:prSet custT="1"/>
      <dgm:spPr/>
      <dgm:t>
        <a:bodyPr/>
        <a:lstStyle/>
        <a:p>
          <a:r>
            <a:rPr lang="en-GB" sz="2000" b="1" dirty="0" err="1"/>
            <a:t>Dagelijkse</a:t>
          </a:r>
          <a:r>
            <a:rPr lang="en-GB" sz="2000" b="1" dirty="0"/>
            <a:t> taal</a:t>
          </a:r>
          <a:br>
            <a:rPr lang="en-GB" sz="1900" b="1" dirty="0"/>
          </a:br>
          <a:r>
            <a:rPr lang="en-GB" sz="2000" b="0" dirty="0" err="1"/>
            <a:t>passagiers</a:t>
          </a:r>
          <a:r>
            <a:rPr lang="en-GB" sz="2000" b="0" dirty="0"/>
            <a:t>, </a:t>
          </a:r>
          <a:r>
            <a:rPr lang="en-GB" sz="2000" b="0" dirty="0" err="1"/>
            <a:t>ingrediënten</a:t>
          </a:r>
          <a:r>
            <a:rPr lang="en-GB" sz="2000" b="0" dirty="0"/>
            <a:t>, </a:t>
          </a:r>
          <a:r>
            <a:rPr lang="en-GB" sz="2000" b="0" dirty="0" err="1"/>
            <a:t>parket</a:t>
          </a:r>
          <a:r>
            <a:rPr lang="en-GB" sz="1900" b="1" dirty="0"/>
            <a:t>
</a:t>
          </a:r>
          <a:endParaRPr lang="en-US" sz="1900" dirty="0"/>
        </a:p>
      </dgm:t>
    </dgm:pt>
    <dgm:pt modelId="{29A76E2C-E839-44D6-B3C5-D2F13DCD3B65}" type="parTrans" cxnId="{047D79EB-40F4-42E2-B6FA-0A1CDC4109EE}">
      <dgm:prSet/>
      <dgm:spPr/>
      <dgm:t>
        <a:bodyPr/>
        <a:lstStyle/>
        <a:p>
          <a:endParaRPr lang="en-US"/>
        </a:p>
      </dgm:t>
    </dgm:pt>
    <dgm:pt modelId="{C1DC5D9B-ABFC-43B4-91E2-BC6E7AD90FDB}" type="sibTrans" cxnId="{047D79EB-40F4-42E2-B6FA-0A1CDC4109EE}">
      <dgm:prSet/>
      <dgm:spPr/>
      <dgm:t>
        <a:bodyPr/>
        <a:lstStyle/>
        <a:p>
          <a:endParaRPr lang="en-US"/>
        </a:p>
      </dgm:t>
    </dgm:pt>
    <dgm:pt modelId="{1D7D75E7-A8A7-417C-8227-04E248C27EE7}" type="pres">
      <dgm:prSet presAssocID="{7EAA3AF9-DDDF-4436-BEB7-BD0D130908CB}" presName="root" presStyleCnt="0">
        <dgm:presLayoutVars>
          <dgm:dir/>
          <dgm:resizeHandles val="exact"/>
        </dgm:presLayoutVars>
      </dgm:prSet>
      <dgm:spPr/>
    </dgm:pt>
    <dgm:pt modelId="{8B370114-5B37-4E1F-8FF3-B41E37749242}" type="pres">
      <dgm:prSet presAssocID="{B2C7BBC5-174D-4282-AD79-E2C9FC06CE85}" presName="compNode" presStyleCnt="0"/>
      <dgm:spPr/>
    </dgm:pt>
    <dgm:pt modelId="{602552ED-5599-4027-A529-F0C59FA91FC5}" type="pres">
      <dgm:prSet presAssocID="{B2C7BBC5-174D-4282-AD79-E2C9FC06CE85}" presName="bgRect" presStyleLbl="bgShp" presStyleIdx="0" presStyleCnt="3"/>
      <dgm:spPr/>
    </dgm:pt>
    <dgm:pt modelId="{38D6AFA3-4B70-4461-904E-4E75DB256BA0}" type="pres">
      <dgm:prSet presAssocID="{B2C7BBC5-174D-4282-AD79-E2C9FC06CE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lokaal"/>
        </a:ext>
      </dgm:extLst>
    </dgm:pt>
    <dgm:pt modelId="{5312BF7A-C6E8-4A0E-8514-E1A967F9629D}" type="pres">
      <dgm:prSet presAssocID="{B2C7BBC5-174D-4282-AD79-E2C9FC06CE85}" presName="spaceRect" presStyleCnt="0"/>
      <dgm:spPr/>
    </dgm:pt>
    <dgm:pt modelId="{186DD508-780E-478C-9698-52B6263BD8A5}" type="pres">
      <dgm:prSet presAssocID="{B2C7BBC5-174D-4282-AD79-E2C9FC06CE85}" presName="parTx" presStyleLbl="revTx" presStyleIdx="0" presStyleCnt="3">
        <dgm:presLayoutVars>
          <dgm:chMax val="0"/>
          <dgm:chPref val="0"/>
        </dgm:presLayoutVars>
      </dgm:prSet>
      <dgm:spPr/>
    </dgm:pt>
    <dgm:pt modelId="{546A57DF-1C55-4CDE-8C07-29BA35A66927}" type="pres">
      <dgm:prSet presAssocID="{9A03EC77-F2AF-4972-9410-8A9D485BBF1C}" presName="sibTrans" presStyleCnt="0"/>
      <dgm:spPr/>
    </dgm:pt>
    <dgm:pt modelId="{B1342B67-AB14-4D3F-B92F-158BAA8D00EC}" type="pres">
      <dgm:prSet presAssocID="{C323C80D-3B12-415F-99F4-F71F9F9CBE38}" presName="compNode" presStyleCnt="0"/>
      <dgm:spPr/>
    </dgm:pt>
    <dgm:pt modelId="{D0AF7FB0-320E-4CB5-ABF2-C044338A9118}" type="pres">
      <dgm:prSet presAssocID="{C323C80D-3B12-415F-99F4-F71F9F9CBE38}" presName="bgRect" presStyleLbl="bgShp" presStyleIdx="1" presStyleCnt="3"/>
      <dgm:spPr/>
    </dgm:pt>
    <dgm:pt modelId="{11DAA070-18E0-4B83-B9D3-1C587B7FC4BC}" type="pres">
      <dgm:prSet presAssocID="{C323C80D-3B12-415F-99F4-F71F9F9CBE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65C17943-3F62-441A-979C-C3D7BFD7BFE8}" type="pres">
      <dgm:prSet presAssocID="{C323C80D-3B12-415F-99F4-F71F9F9CBE38}" presName="spaceRect" presStyleCnt="0"/>
      <dgm:spPr/>
    </dgm:pt>
    <dgm:pt modelId="{DE4A140B-A465-4999-99CA-B9B5900B5691}" type="pres">
      <dgm:prSet presAssocID="{C323C80D-3B12-415F-99F4-F71F9F9CBE38}" presName="parTx" presStyleLbl="revTx" presStyleIdx="1" presStyleCnt="3">
        <dgm:presLayoutVars>
          <dgm:chMax val="0"/>
          <dgm:chPref val="0"/>
        </dgm:presLayoutVars>
      </dgm:prSet>
      <dgm:spPr/>
    </dgm:pt>
    <dgm:pt modelId="{1DDFB3A6-F35E-41A2-9B81-FA40137BD366}" type="pres">
      <dgm:prSet presAssocID="{82B923A2-508B-4FC7-93F1-CD046009BDDD}" presName="sibTrans" presStyleCnt="0"/>
      <dgm:spPr/>
    </dgm:pt>
    <dgm:pt modelId="{1EE3B288-64C0-46A1-8455-4E66FDE1379D}" type="pres">
      <dgm:prSet presAssocID="{C7A716F3-B670-4E6E-98FC-DA043044DB88}" presName="compNode" presStyleCnt="0"/>
      <dgm:spPr/>
    </dgm:pt>
    <dgm:pt modelId="{1437C02C-F2FB-4F0B-BF7F-AF95A409624C}" type="pres">
      <dgm:prSet presAssocID="{C7A716F3-B670-4E6E-98FC-DA043044DB88}" presName="bgRect" presStyleLbl="bgShp" presStyleIdx="2" presStyleCnt="3"/>
      <dgm:spPr/>
    </dgm:pt>
    <dgm:pt modelId="{18C7E69B-01EF-400F-A85E-3D853E9B91DF}" type="pres">
      <dgm:prSet presAssocID="{C7A716F3-B670-4E6E-98FC-DA043044DB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kok"/>
        </a:ext>
      </dgm:extLst>
    </dgm:pt>
    <dgm:pt modelId="{8E5C5B1A-B8B6-4D78-B6D6-3B2DF6359756}" type="pres">
      <dgm:prSet presAssocID="{C7A716F3-B670-4E6E-98FC-DA043044DB88}" presName="spaceRect" presStyleCnt="0"/>
      <dgm:spPr/>
    </dgm:pt>
    <dgm:pt modelId="{5067865F-3BCF-48BC-980B-B17CDC475CF6}" type="pres">
      <dgm:prSet presAssocID="{C7A716F3-B670-4E6E-98FC-DA043044DB88}" presName="parTx" presStyleLbl="revTx" presStyleIdx="2" presStyleCnt="3">
        <dgm:presLayoutVars>
          <dgm:chMax val="0"/>
          <dgm:chPref val="0"/>
        </dgm:presLayoutVars>
      </dgm:prSet>
      <dgm:spPr/>
    </dgm:pt>
  </dgm:ptLst>
  <dgm:cxnLst>
    <dgm:cxn modelId="{B414D706-C2DD-4F8B-95D3-57C162ECAAA4}" type="presOf" srcId="{C7A716F3-B670-4E6E-98FC-DA043044DB88}" destId="{5067865F-3BCF-48BC-980B-B17CDC475CF6}" srcOrd="0" destOrd="0" presId="urn:microsoft.com/office/officeart/2018/2/layout/IconVerticalSolidList"/>
    <dgm:cxn modelId="{807D373A-A21F-420F-B927-3C692EA8C01D}" srcId="{7EAA3AF9-DDDF-4436-BEB7-BD0D130908CB}" destId="{C323C80D-3B12-415F-99F4-F71F9F9CBE38}" srcOrd="1" destOrd="0" parTransId="{5FF5D418-EC23-4BB6-AD10-D39324A6B120}" sibTransId="{82B923A2-508B-4FC7-93F1-CD046009BDDD}"/>
    <dgm:cxn modelId="{F21BCB3B-2C73-4D67-9C56-D1CB3F417287}" type="presOf" srcId="{7EAA3AF9-DDDF-4436-BEB7-BD0D130908CB}" destId="{1D7D75E7-A8A7-417C-8227-04E248C27EE7}" srcOrd="0" destOrd="0" presId="urn:microsoft.com/office/officeart/2018/2/layout/IconVerticalSolidList"/>
    <dgm:cxn modelId="{897A384E-E387-4F8D-9482-5664109CB509}" srcId="{7EAA3AF9-DDDF-4436-BEB7-BD0D130908CB}" destId="{B2C7BBC5-174D-4282-AD79-E2C9FC06CE85}" srcOrd="0" destOrd="0" parTransId="{5DBEE88D-D665-4042-B247-6E589AF2A40E}" sibTransId="{9A03EC77-F2AF-4972-9410-8A9D485BBF1C}"/>
    <dgm:cxn modelId="{3C979C56-3F63-48F4-A406-FFE131D93ADD}" type="presOf" srcId="{C323C80D-3B12-415F-99F4-F71F9F9CBE38}" destId="{DE4A140B-A465-4999-99CA-B9B5900B5691}" srcOrd="0" destOrd="0" presId="urn:microsoft.com/office/officeart/2018/2/layout/IconVerticalSolidList"/>
    <dgm:cxn modelId="{3EDC0D7B-6208-496F-A24F-316D43A39B34}" type="presOf" srcId="{B2C7BBC5-174D-4282-AD79-E2C9FC06CE85}" destId="{186DD508-780E-478C-9698-52B6263BD8A5}" srcOrd="0" destOrd="0" presId="urn:microsoft.com/office/officeart/2018/2/layout/IconVerticalSolidList"/>
    <dgm:cxn modelId="{047D79EB-40F4-42E2-B6FA-0A1CDC4109EE}" srcId="{7EAA3AF9-DDDF-4436-BEB7-BD0D130908CB}" destId="{C7A716F3-B670-4E6E-98FC-DA043044DB88}" srcOrd="2" destOrd="0" parTransId="{29A76E2C-E839-44D6-B3C5-D2F13DCD3B65}" sibTransId="{C1DC5D9B-ABFC-43B4-91E2-BC6E7AD90FDB}"/>
    <dgm:cxn modelId="{C4B46C5A-6BE4-48E6-805D-97D5AD869AB1}" type="presParOf" srcId="{1D7D75E7-A8A7-417C-8227-04E248C27EE7}" destId="{8B370114-5B37-4E1F-8FF3-B41E37749242}" srcOrd="0" destOrd="0" presId="urn:microsoft.com/office/officeart/2018/2/layout/IconVerticalSolidList"/>
    <dgm:cxn modelId="{4D54A5BF-D7E4-4FF0-8DD9-2A9BC897804F}" type="presParOf" srcId="{8B370114-5B37-4E1F-8FF3-B41E37749242}" destId="{602552ED-5599-4027-A529-F0C59FA91FC5}" srcOrd="0" destOrd="0" presId="urn:microsoft.com/office/officeart/2018/2/layout/IconVerticalSolidList"/>
    <dgm:cxn modelId="{3D00CE2C-F8D2-4690-B9C4-A8DD03746811}" type="presParOf" srcId="{8B370114-5B37-4E1F-8FF3-B41E37749242}" destId="{38D6AFA3-4B70-4461-904E-4E75DB256BA0}" srcOrd="1" destOrd="0" presId="urn:microsoft.com/office/officeart/2018/2/layout/IconVerticalSolidList"/>
    <dgm:cxn modelId="{860E1B2B-BC99-40AE-8DC9-EBEF9696BA4D}" type="presParOf" srcId="{8B370114-5B37-4E1F-8FF3-B41E37749242}" destId="{5312BF7A-C6E8-4A0E-8514-E1A967F9629D}" srcOrd="2" destOrd="0" presId="urn:microsoft.com/office/officeart/2018/2/layout/IconVerticalSolidList"/>
    <dgm:cxn modelId="{B7E307BC-695A-4FD4-B0DE-E2F4932D1EBB}" type="presParOf" srcId="{8B370114-5B37-4E1F-8FF3-B41E37749242}" destId="{186DD508-780E-478C-9698-52B6263BD8A5}" srcOrd="3" destOrd="0" presId="urn:microsoft.com/office/officeart/2018/2/layout/IconVerticalSolidList"/>
    <dgm:cxn modelId="{06A469CF-D912-43B6-9593-1DC6F0094531}" type="presParOf" srcId="{1D7D75E7-A8A7-417C-8227-04E248C27EE7}" destId="{546A57DF-1C55-4CDE-8C07-29BA35A66927}" srcOrd="1" destOrd="0" presId="urn:microsoft.com/office/officeart/2018/2/layout/IconVerticalSolidList"/>
    <dgm:cxn modelId="{4ED15F5E-5F3D-4B70-95B6-7F9955943D13}" type="presParOf" srcId="{1D7D75E7-A8A7-417C-8227-04E248C27EE7}" destId="{B1342B67-AB14-4D3F-B92F-158BAA8D00EC}" srcOrd="2" destOrd="0" presId="urn:microsoft.com/office/officeart/2018/2/layout/IconVerticalSolidList"/>
    <dgm:cxn modelId="{24691E28-C70D-4B53-8420-0871ACD386B6}" type="presParOf" srcId="{B1342B67-AB14-4D3F-B92F-158BAA8D00EC}" destId="{D0AF7FB0-320E-4CB5-ABF2-C044338A9118}" srcOrd="0" destOrd="0" presId="urn:microsoft.com/office/officeart/2018/2/layout/IconVerticalSolidList"/>
    <dgm:cxn modelId="{4BCB1E98-4A13-48FF-9877-9FE411C240B8}" type="presParOf" srcId="{B1342B67-AB14-4D3F-B92F-158BAA8D00EC}" destId="{11DAA070-18E0-4B83-B9D3-1C587B7FC4BC}" srcOrd="1" destOrd="0" presId="urn:microsoft.com/office/officeart/2018/2/layout/IconVerticalSolidList"/>
    <dgm:cxn modelId="{CABF4CB8-40FB-42E0-999C-7E688396DFCC}" type="presParOf" srcId="{B1342B67-AB14-4D3F-B92F-158BAA8D00EC}" destId="{65C17943-3F62-441A-979C-C3D7BFD7BFE8}" srcOrd="2" destOrd="0" presId="urn:microsoft.com/office/officeart/2018/2/layout/IconVerticalSolidList"/>
    <dgm:cxn modelId="{09826F87-49A0-4CDE-AEB0-5F3E0002498F}" type="presParOf" srcId="{B1342B67-AB14-4D3F-B92F-158BAA8D00EC}" destId="{DE4A140B-A465-4999-99CA-B9B5900B5691}" srcOrd="3" destOrd="0" presId="urn:microsoft.com/office/officeart/2018/2/layout/IconVerticalSolidList"/>
    <dgm:cxn modelId="{A8E190E5-4B17-44DD-AA9E-F1CDBF10E0F4}" type="presParOf" srcId="{1D7D75E7-A8A7-417C-8227-04E248C27EE7}" destId="{1DDFB3A6-F35E-41A2-9B81-FA40137BD366}" srcOrd="3" destOrd="0" presId="urn:microsoft.com/office/officeart/2018/2/layout/IconVerticalSolidList"/>
    <dgm:cxn modelId="{B792303C-782C-4AE2-A9BC-C0B238ADD3AB}" type="presParOf" srcId="{1D7D75E7-A8A7-417C-8227-04E248C27EE7}" destId="{1EE3B288-64C0-46A1-8455-4E66FDE1379D}" srcOrd="4" destOrd="0" presId="urn:microsoft.com/office/officeart/2018/2/layout/IconVerticalSolidList"/>
    <dgm:cxn modelId="{F8C50B3C-39B9-4448-97CE-EC7BAE4BC3F2}" type="presParOf" srcId="{1EE3B288-64C0-46A1-8455-4E66FDE1379D}" destId="{1437C02C-F2FB-4F0B-BF7F-AF95A409624C}" srcOrd="0" destOrd="0" presId="urn:microsoft.com/office/officeart/2018/2/layout/IconVerticalSolidList"/>
    <dgm:cxn modelId="{8B41D9C6-3975-4864-BBC2-D8C10A97192F}" type="presParOf" srcId="{1EE3B288-64C0-46A1-8455-4E66FDE1379D}" destId="{18C7E69B-01EF-400F-A85E-3D853E9B91DF}" srcOrd="1" destOrd="0" presId="urn:microsoft.com/office/officeart/2018/2/layout/IconVerticalSolidList"/>
    <dgm:cxn modelId="{55A057C1-4A40-40DA-ABB9-7F36E9CDA5F5}" type="presParOf" srcId="{1EE3B288-64C0-46A1-8455-4E66FDE1379D}" destId="{8E5C5B1A-B8B6-4D78-B6D6-3B2DF6359756}" srcOrd="2" destOrd="0" presId="urn:microsoft.com/office/officeart/2018/2/layout/IconVerticalSolidList"/>
    <dgm:cxn modelId="{35C0954C-ACA1-48D2-909B-A88DE0E373EE}" type="presParOf" srcId="{1EE3B288-64C0-46A1-8455-4E66FDE1379D}" destId="{5067865F-3BCF-48BC-980B-B17CDC475C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834A8-454F-4A38-B1E6-CD22AD12ED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4AD44E-90BC-4A07-BB04-E5B8513EEF89}">
      <dgm:prSet/>
      <dgm:spPr/>
      <dgm:t>
        <a:bodyPr/>
        <a:lstStyle/>
        <a:p>
          <a:r>
            <a:rPr lang="nl-NL" dirty="0"/>
            <a:t>Een geschikte grafiek/diagram selecteren</a:t>
          </a:r>
          <a:endParaRPr lang="en-US" dirty="0"/>
        </a:p>
      </dgm:t>
    </dgm:pt>
    <dgm:pt modelId="{C952DC1B-793E-4917-B659-7B0EA5335FE1}" type="parTrans" cxnId="{27347FFC-4EE3-49BC-B8AA-00E522C4439D}">
      <dgm:prSet/>
      <dgm:spPr/>
      <dgm:t>
        <a:bodyPr/>
        <a:lstStyle/>
        <a:p>
          <a:endParaRPr lang="en-US"/>
        </a:p>
      </dgm:t>
    </dgm:pt>
    <dgm:pt modelId="{2F6A8CF5-34CE-4FDA-90F3-4563B5B24000}" type="sibTrans" cxnId="{27347FFC-4EE3-49BC-B8AA-00E522C4439D}">
      <dgm:prSet/>
      <dgm:spPr/>
      <dgm:t>
        <a:bodyPr/>
        <a:lstStyle/>
        <a:p>
          <a:endParaRPr lang="en-US"/>
        </a:p>
      </dgm:t>
    </dgm:pt>
    <dgm:pt modelId="{CE3C7C22-1C85-4DF8-82CE-188486A2EDFA}">
      <dgm:prSet custT="1"/>
      <dgm:spPr/>
      <dgm:t>
        <a:bodyPr/>
        <a:lstStyle/>
        <a:p>
          <a:r>
            <a:rPr lang="nl-NL" sz="1800" dirty="0"/>
            <a:t>Wat is de reken-wiskundige inhoud en het doel voor de activiteit met deze grafiek/tabel/diagram? Welke opdracht(en) geef je studenten?</a:t>
          </a:r>
          <a:r>
            <a:rPr lang="nl-NL" sz="1400" dirty="0"/>
            <a:t>
</a:t>
          </a:r>
          <a:endParaRPr lang="en-US" sz="1400" dirty="0"/>
        </a:p>
      </dgm:t>
    </dgm:pt>
    <dgm:pt modelId="{9DA4F8FF-7237-426C-8551-1E3FA293EED9}" type="parTrans" cxnId="{BD6FA9D4-31F2-4B5D-8311-4CF375DD5FBB}">
      <dgm:prSet/>
      <dgm:spPr/>
      <dgm:t>
        <a:bodyPr/>
        <a:lstStyle/>
        <a:p>
          <a:endParaRPr lang="en-US"/>
        </a:p>
      </dgm:t>
    </dgm:pt>
    <dgm:pt modelId="{2FD5FE8E-3153-48D5-9A14-3274346DEFB1}" type="sibTrans" cxnId="{BD6FA9D4-31F2-4B5D-8311-4CF375DD5FBB}">
      <dgm:prSet/>
      <dgm:spPr/>
      <dgm:t>
        <a:bodyPr/>
        <a:lstStyle/>
        <a:p>
          <a:endParaRPr lang="en-US"/>
        </a:p>
      </dgm:t>
    </dgm:pt>
    <dgm:pt modelId="{F2969C86-12CD-4F78-959A-1B438C87A361}">
      <dgm:prSet custT="1"/>
      <dgm:spPr/>
      <dgm:t>
        <a:bodyPr/>
        <a:lstStyle/>
        <a:p>
          <a:r>
            <a:rPr lang="en-GB" sz="1800" noProof="0" dirty="0"/>
            <a:t>Wat </a:t>
          </a:r>
          <a:r>
            <a:rPr lang="en-GB" sz="1800" noProof="0" dirty="0" err="1"/>
            <a:t>zijn</a:t>
          </a:r>
          <a:r>
            <a:rPr lang="en-GB" sz="1800" noProof="0" dirty="0"/>
            <a:t> de </a:t>
          </a:r>
          <a:r>
            <a:rPr lang="en-GB" sz="1800" noProof="0" dirty="0" err="1"/>
            <a:t>taaleisen</a:t>
          </a:r>
          <a:r>
            <a:rPr lang="en-GB" sz="1800" noProof="0" dirty="0"/>
            <a:t> in </a:t>
          </a:r>
          <a:r>
            <a:rPr lang="en-GB" sz="1800" noProof="0" dirty="0" err="1"/>
            <a:t>deze</a:t>
          </a:r>
          <a:r>
            <a:rPr lang="en-GB" sz="1800" noProof="0" dirty="0"/>
            <a:t> </a:t>
          </a:r>
          <a:r>
            <a:rPr lang="en-GB" sz="1800" noProof="0" dirty="0" err="1"/>
            <a:t>activiteit</a:t>
          </a:r>
          <a:r>
            <a:rPr lang="en-GB" sz="1800" noProof="0" dirty="0"/>
            <a:t> </a:t>
          </a:r>
          <a:r>
            <a:rPr lang="en-GB" sz="1800" noProof="0" dirty="0" err="1"/>
            <a:t>en</a:t>
          </a:r>
          <a:r>
            <a:rPr lang="en-GB" sz="1800" noProof="0" dirty="0"/>
            <a:t> welk </a:t>
          </a:r>
          <a:r>
            <a:rPr lang="en-GB" sz="1800" noProof="0" dirty="0" err="1"/>
            <a:t>doel</a:t>
          </a:r>
          <a:r>
            <a:rPr lang="en-GB" sz="1800" noProof="0" dirty="0"/>
            <a:t>(</a:t>
          </a:r>
          <a:r>
            <a:rPr lang="en-GB" sz="1800" noProof="0" dirty="0" err="1"/>
            <a:t>en</a:t>
          </a:r>
          <a:r>
            <a:rPr lang="en-GB" sz="1800" noProof="0" dirty="0"/>
            <a:t>) </a:t>
          </a:r>
          <a:r>
            <a:rPr lang="en-GB" sz="1800" noProof="0" dirty="0" err="1"/>
            <a:t>stel</a:t>
          </a:r>
          <a:r>
            <a:rPr lang="en-GB" sz="1800" noProof="0" dirty="0"/>
            <a:t> je in met </a:t>
          </a:r>
          <a:r>
            <a:rPr lang="en-GB" sz="1800" noProof="0" dirty="0" err="1"/>
            <a:t>betrekking</a:t>
          </a:r>
          <a:r>
            <a:rPr lang="en-GB" sz="1800" noProof="0" dirty="0"/>
            <a:t> tot het </a:t>
          </a:r>
          <a:r>
            <a:rPr lang="en-GB" sz="1800" noProof="0" dirty="0" err="1"/>
            <a:t>gebruik</a:t>
          </a:r>
          <a:r>
            <a:rPr lang="en-GB" sz="1800" noProof="0" dirty="0"/>
            <a:t> van (</a:t>
          </a:r>
          <a:r>
            <a:rPr lang="en-GB" sz="1800" noProof="0" dirty="0" err="1"/>
            <a:t>rekenwiskundige</a:t>
          </a:r>
          <a:r>
            <a:rPr lang="en-GB" sz="1800" noProof="0" dirty="0"/>
            <a:t>) taal?</a:t>
          </a:r>
        </a:p>
      </dgm:t>
    </dgm:pt>
    <dgm:pt modelId="{90EFC912-6162-4EC6-8414-70B497C58123}" type="parTrans" cxnId="{8446BCE5-B9BD-4352-A53C-DF1B76620410}">
      <dgm:prSet/>
      <dgm:spPr/>
      <dgm:t>
        <a:bodyPr/>
        <a:lstStyle/>
        <a:p>
          <a:endParaRPr lang="en-US"/>
        </a:p>
      </dgm:t>
    </dgm:pt>
    <dgm:pt modelId="{531BDF42-AC2E-4B1B-93C6-85390E947462}" type="sibTrans" cxnId="{8446BCE5-B9BD-4352-A53C-DF1B76620410}">
      <dgm:prSet/>
      <dgm:spPr/>
      <dgm:t>
        <a:bodyPr/>
        <a:lstStyle/>
        <a:p>
          <a:endParaRPr lang="en-US"/>
        </a:p>
      </dgm:t>
    </dgm:pt>
    <dgm:pt modelId="{735C232D-5D08-4F89-9B98-CBC675334F9F}">
      <dgm:prSet custT="1"/>
      <dgm:spPr/>
      <dgm:t>
        <a:bodyPr/>
        <a:lstStyle/>
        <a:p>
          <a:r>
            <a:rPr lang="nl-NL" sz="1800" dirty="0"/>
            <a:t>Hoe bent u van plan om uw studenten te activeren tot het produceren van taal in deze activiteit?
</a:t>
          </a:r>
          <a:endParaRPr lang="en-US" sz="1400" dirty="0"/>
        </a:p>
      </dgm:t>
    </dgm:pt>
    <dgm:pt modelId="{FDBBE31F-E1DE-4F2C-B6E6-2256F0DC0ACC}" type="parTrans" cxnId="{B1D5C099-622A-4B41-8535-D61479CE3F26}">
      <dgm:prSet/>
      <dgm:spPr/>
      <dgm:t>
        <a:bodyPr/>
        <a:lstStyle/>
        <a:p>
          <a:endParaRPr lang="en-US"/>
        </a:p>
      </dgm:t>
    </dgm:pt>
    <dgm:pt modelId="{DA156F5F-D1AD-4745-8E57-545A5D10E57F}" type="sibTrans" cxnId="{B1D5C099-622A-4B41-8535-D61479CE3F26}">
      <dgm:prSet/>
      <dgm:spPr/>
      <dgm:t>
        <a:bodyPr/>
        <a:lstStyle/>
        <a:p>
          <a:endParaRPr lang="en-US"/>
        </a:p>
      </dgm:t>
    </dgm:pt>
    <dgm:pt modelId="{A0DC30A3-E8C8-4AA7-9DD8-479CB4D759F9}">
      <dgm:prSet/>
      <dgm:spPr/>
      <dgm:t>
        <a:bodyPr/>
        <a:lstStyle/>
        <a:p>
          <a:r>
            <a:rPr lang="nl-NL" dirty="0"/>
            <a:t>Welke taalondersteuning biedt u?
</a:t>
          </a:r>
          <a:endParaRPr lang="en-US" dirty="0"/>
        </a:p>
      </dgm:t>
    </dgm:pt>
    <dgm:pt modelId="{69D169FA-7055-4054-B6D6-0D0A3770CFA2}" type="parTrans" cxnId="{CA1EFF69-F712-4015-B66C-EAECB98E3458}">
      <dgm:prSet/>
      <dgm:spPr/>
      <dgm:t>
        <a:bodyPr/>
        <a:lstStyle/>
        <a:p>
          <a:endParaRPr lang="en-US"/>
        </a:p>
      </dgm:t>
    </dgm:pt>
    <dgm:pt modelId="{64A2515E-79AA-4543-8751-0F3E85466F68}" type="sibTrans" cxnId="{CA1EFF69-F712-4015-B66C-EAECB98E3458}">
      <dgm:prSet/>
      <dgm:spPr/>
      <dgm:t>
        <a:bodyPr/>
        <a:lstStyle/>
        <a:p>
          <a:endParaRPr lang="en-US"/>
        </a:p>
      </dgm:t>
    </dgm:pt>
    <dgm:pt modelId="{2EF87FD5-A014-454B-9399-DE5145F4D77C}" type="pres">
      <dgm:prSet presAssocID="{32A834A8-454F-4A38-B1E6-CD22AD12EDE1}" presName="root" presStyleCnt="0">
        <dgm:presLayoutVars>
          <dgm:dir/>
          <dgm:resizeHandles val="exact"/>
        </dgm:presLayoutVars>
      </dgm:prSet>
      <dgm:spPr/>
    </dgm:pt>
    <dgm:pt modelId="{B81599DD-C284-4D14-B87C-6666CDA30D8D}" type="pres">
      <dgm:prSet presAssocID="{F84AD44E-90BC-4A07-BB04-E5B8513EEF89}" presName="compNode" presStyleCnt="0"/>
      <dgm:spPr/>
    </dgm:pt>
    <dgm:pt modelId="{9197BA3E-FC67-42B6-AD42-81BE0DAAED44}" type="pres">
      <dgm:prSet presAssocID="{F84AD44E-90BC-4A07-BB04-E5B8513EEF89}" presName="bgRect" presStyleLbl="bgShp" presStyleIdx="0" presStyleCnt="5"/>
      <dgm:spPr/>
    </dgm:pt>
    <dgm:pt modelId="{A4508AD1-F434-4F57-99AA-3FDE8BBE8B5E}" type="pres">
      <dgm:prSet presAssocID="{F84AD44E-90BC-4A07-BB04-E5B8513EEF89}"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eken"/>
        </a:ext>
      </dgm:extLst>
    </dgm:pt>
    <dgm:pt modelId="{98DCB3D9-9BFB-42BC-B020-06443F735251}" type="pres">
      <dgm:prSet presAssocID="{F84AD44E-90BC-4A07-BB04-E5B8513EEF89}" presName="spaceRect" presStyleCnt="0"/>
      <dgm:spPr/>
    </dgm:pt>
    <dgm:pt modelId="{98ED8A61-9FBD-445E-AC6C-930CEEA6E731}" type="pres">
      <dgm:prSet presAssocID="{F84AD44E-90BC-4A07-BB04-E5B8513EEF89}" presName="parTx" presStyleLbl="revTx" presStyleIdx="0" presStyleCnt="5">
        <dgm:presLayoutVars>
          <dgm:chMax val="0"/>
          <dgm:chPref val="0"/>
        </dgm:presLayoutVars>
      </dgm:prSet>
      <dgm:spPr/>
    </dgm:pt>
    <dgm:pt modelId="{4F15FBB6-BE51-4B4C-83FA-CCFFF5423C70}" type="pres">
      <dgm:prSet presAssocID="{2F6A8CF5-34CE-4FDA-90F3-4563B5B24000}" presName="sibTrans" presStyleCnt="0"/>
      <dgm:spPr/>
    </dgm:pt>
    <dgm:pt modelId="{E6F8A64B-48AD-45A3-BDD5-B196BBE66F3D}" type="pres">
      <dgm:prSet presAssocID="{CE3C7C22-1C85-4DF8-82CE-188486A2EDFA}" presName="compNode" presStyleCnt="0"/>
      <dgm:spPr/>
    </dgm:pt>
    <dgm:pt modelId="{8358B1C9-9F43-4351-8CC4-807303B3EBFF}" type="pres">
      <dgm:prSet presAssocID="{CE3C7C22-1C85-4DF8-82CE-188486A2EDFA}" presName="bgRect" presStyleLbl="bgShp" presStyleIdx="1" presStyleCnt="5"/>
      <dgm:spPr/>
    </dgm:pt>
    <dgm:pt modelId="{B7CCDF8C-2F8C-43FD-B767-10F30CA44156}" type="pres">
      <dgm:prSet presAssocID="{CE3C7C22-1C85-4DF8-82CE-188486A2EDFA}"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11A00990-0DCA-4F51-BC59-9267DA28DF67}" type="pres">
      <dgm:prSet presAssocID="{CE3C7C22-1C85-4DF8-82CE-188486A2EDFA}" presName="spaceRect" presStyleCnt="0"/>
      <dgm:spPr/>
    </dgm:pt>
    <dgm:pt modelId="{13BB4071-F1D6-46E0-B590-3FF550E91B2E}" type="pres">
      <dgm:prSet presAssocID="{CE3C7C22-1C85-4DF8-82CE-188486A2EDFA}" presName="parTx" presStyleLbl="revTx" presStyleIdx="1" presStyleCnt="5">
        <dgm:presLayoutVars>
          <dgm:chMax val="0"/>
          <dgm:chPref val="0"/>
        </dgm:presLayoutVars>
      </dgm:prSet>
      <dgm:spPr/>
    </dgm:pt>
    <dgm:pt modelId="{AFAB0628-207C-4165-8BD3-B29036269ACF}" type="pres">
      <dgm:prSet presAssocID="{2FD5FE8E-3153-48D5-9A14-3274346DEFB1}" presName="sibTrans" presStyleCnt="0"/>
      <dgm:spPr/>
    </dgm:pt>
    <dgm:pt modelId="{9E14174E-3708-453B-81D0-995AE660CAFF}" type="pres">
      <dgm:prSet presAssocID="{F2969C86-12CD-4F78-959A-1B438C87A361}" presName="compNode" presStyleCnt="0"/>
      <dgm:spPr/>
    </dgm:pt>
    <dgm:pt modelId="{14501ECF-C291-4FCB-92E4-E973490B9400}" type="pres">
      <dgm:prSet presAssocID="{F2969C86-12CD-4F78-959A-1B438C87A361}" presName="bgRect" presStyleLbl="bgShp" presStyleIdx="2" presStyleCnt="5"/>
      <dgm:spPr/>
    </dgm:pt>
    <dgm:pt modelId="{980E5851-5728-4620-917C-A393E86CCBD5}" type="pres">
      <dgm:prSet presAssocID="{F2969C86-12CD-4F78-959A-1B438C87A361}"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
        </a:ext>
      </dgm:extLst>
    </dgm:pt>
    <dgm:pt modelId="{56FB3739-F2A2-4D03-A60E-4AF278ED8D21}" type="pres">
      <dgm:prSet presAssocID="{F2969C86-12CD-4F78-959A-1B438C87A361}" presName="spaceRect" presStyleCnt="0"/>
      <dgm:spPr/>
    </dgm:pt>
    <dgm:pt modelId="{F22AA739-2EAC-477A-BA44-A1F19BCBF2E2}" type="pres">
      <dgm:prSet presAssocID="{F2969C86-12CD-4F78-959A-1B438C87A361}" presName="parTx" presStyleLbl="revTx" presStyleIdx="2" presStyleCnt="5">
        <dgm:presLayoutVars>
          <dgm:chMax val="0"/>
          <dgm:chPref val="0"/>
        </dgm:presLayoutVars>
      </dgm:prSet>
      <dgm:spPr/>
    </dgm:pt>
    <dgm:pt modelId="{E8507C09-5F97-4DFC-B592-0B6974E729C7}" type="pres">
      <dgm:prSet presAssocID="{531BDF42-AC2E-4B1B-93C6-85390E947462}" presName="sibTrans" presStyleCnt="0"/>
      <dgm:spPr/>
    </dgm:pt>
    <dgm:pt modelId="{5C77390D-7C3B-43F6-9176-5043C7F48225}" type="pres">
      <dgm:prSet presAssocID="{735C232D-5D08-4F89-9B98-CBC675334F9F}" presName="compNode" presStyleCnt="0"/>
      <dgm:spPr/>
    </dgm:pt>
    <dgm:pt modelId="{DE0E5679-25CD-48BF-878A-F1E58C574150}" type="pres">
      <dgm:prSet presAssocID="{735C232D-5D08-4F89-9B98-CBC675334F9F}" presName="bgRect" presStyleLbl="bgShp" presStyleIdx="3" presStyleCnt="5"/>
      <dgm:spPr/>
    </dgm:pt>
    <dgm:pt modelId="{60FF89DB-4B7D-4F3E-9D1D-3D97947A4AD1}" type="pres">
      <dgm:prSet presAssocID="{735C232D-5D08-4F89-9B98-CBC675334F9F}"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laslokaal"/>
        </a:ext>
      </dgm:extLst>
    </dgm:pt>
    <dgm:pt modelId="{D06B8C40-715A-4E1D-B407-1CFBCFD452C4}" type="pres">
      <dgm:prSet presAssocID="{735C232D-5D08-4F89-9B98-CBC675334F9F}" presName="spaceRect" presStyleCnt="0"/>
      <dgm:spPr/>
    </dgm:pt>
    <dgm:pt modelId="{9AC41CC5-0833-4922-9F02-4961FB20D039}" type="pres">
      <dgm:prSet presAssocID="{735C232D-5D08-4F89-9B98-CBC675334F9F}" presName="parTx" presStyleLbl="revTx" presStyleIdx="3" presStyleCnt="5">
        <dgm:presLayoutVars>
          <dgm:chMax val="0"/>
          <dgm:chPref val="0"/>
        </dgm:presLayoutVars>
      </dgm:prSet>
      <dgm:spPr/>
    </dgm:pt>
    <dgm:pt modelId="{2A817070-8611-4D54-B2FC-AAD55E8D8A84}" type="pres">
      <dgm:prSet presAssocID="{DA156F5F-D1AD-4745-8E57-545A5D10E57F}" presName="sibTrans" presStyleCnt="0"/>
      <dgm:spPr/>
    </dgm:pt>
    <dgm:pt modelId="{089C8F24-77A5-4ED6-ADD6-4C8640186620}" type="pres">
      <dgm:prSet presAssocID="{A0DC30A3-E8C8-4AA7-9DD8-479CB4D759F9}" presName="compNode" presStyleCnt="0"/>
      <dgm:spPr/>
    </dgm:pt>
    <dgm:pt modelId="{841F3E54-996D-4E03-8DAF-E2A79F2B2852}" type="pres">
      <dgm:prSet presAssocID="{A0DC30A3-E8C8-4AA7-9DD8-479CB4D759F9}" presName="bgRect" presStyleLbl="bgShp" presStyleIdx="4" presStyleCnt="5"/>
      <dgm:spPr/>
    </dgm:pt>
    <dgm:pt modelId="{FBDEEEFC-347A-429A-AB6E-0BF8DC0CD9CA}" type="pres">
      <dgm:prSet presAssocID="{A0DC30A3-E8C8-4AA7-9DD8-479CB4D759F9}"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1B8B05D6-A755-4888-899A-9D5C36D8FF92}" type="pres">
      <dgm:prSet presAssocID="{A0DC30A3-E8C8-4AA7-9DD8-479CB4D759F9}" presName="spaceRect" presStyleCnt="0"/>
      <dgm:spPr/>
    </dgm:pt>
    <dgm:pt modelId="{4A4B008A-8A99-4CED-B4D9-3E87BB4C52FF}" type="pres">
      <dgm:prSet presAssocID="{A0DC30A3-E8C8-4AA7-9DD8-479CB4D759F9}" presName="parTx" presStyleLbl="revTx" presStyleIdx="4" presStyleCnt="5">
        <dgm:presLayoutVars>
          <dgm:chMax val="0"/>
          <dgm:chPref val="0"/>
        </dgm:presLayoutVars>
      </dgm:prSet>
      <dgm:spPr/>
    </dgm:pt>
  </dgm:ptLst>
  <dgm:cxnLst>
    <dgm:cxn modelId="{E1BA493C-05AF-4BFB-813A-AF483A5DF277}" type="presOf" srcId="{F2969C86-12CD-4F78-959A-1B438C87A361}" destId="{F22AA739-2EAC-477A-BA44-A1F19BCBF2E2}" srcOrd="0" destOrd="0" presId="urn:microsoft.com/office/officeart/2018/2/layout/IconVerticalSolidList"/>
    <dgm:cxn modelId="{CA1EFF69-F712-4015-B66C-EAECB98E3458}" srcId="{32A834A8-454F-4A38-B1E6-CD22AD12EDE1}" destId="{A0DC30A3-E8C8-4AA7-9DD8-479CB4D759F9}" srcOrd="4" destOrd="0" parTransId="{69D169FA-7055-4054-B6D6-0D0A3770CFA2}" sibTransId="{64A2515E-79AA-4543-8751-0F3E85466F68}"/>
    <dgm:cxn modelId="{17E0FC7B-A8F6-4B11-AC5B-63E465D919F9}" type="presOf" srcId="{735C232D-5D08-4F89-9B98-CBC675334F9F}" destId="{9AC41CC5-0833-4922-9F02-4961FB20D039}" srcOrd="0" destOrd="0" presId="urn:microsoft.com/office/officeart/2018/2/layout/IconVerticalSolidList"/>
    <dgm:cxn modelId="{9E8AD692-9AD1-45A7-9A97-A563F752B7B0}" type="presOf" srcId="{CE3C7C22-1C85-4DF8-82CE-188486A2EDFA}" destId="{13BB4071-F1D6-46E0-B590-3FF550E91B2E}" srcOrd="0" destOrd="0" presId="urn:microsoft.com/office/officeart/2018/2/layout/IconVerticalSolidList"/>
    <dgm:cxn modelId="{B1D5C099-622A-4B41-8535-D61479CE3F26}" srcId="{32A834A8-454F-4A38-B1E6-CD22AD12EDE1}" destId="{735C232D-5D08-4F89-9B98-CBC675334F9F}" srcOrd="3" destOrd="0" parTransId="{FDBBE31F-E1DE-4F2C-B6E6-2256F0DC0ACC}" sibTransId="{DA156F5F-D1AD-4745-8E57-545A5D10E57F}"/>
    <dgm:cxn modelId="{24C13BB2-7031-4484-AA10-5091FB5B962F}" type="presOf" srcId="{32A834A8-454F-4A38-B1E6-CD22AD12EDE1}" destId="{2EF87FD5-A014-454B-9399-DE5145F4D77C}" srcOrd="0" destOrd="0" presId="urn:microsoft.com/office/officeart/2018/2/layout/IconVerticalSolidList"/>
    <dgm:cxn modelId="{D3E5F4BA-CA2C-4FC6-BD92-9B9672FC8BE8}" type="presOf" srcId="{A0DC30A3-E8C8-4AA7-9DD8-479CB4D759F9}" destId="{4A4B008A-8A99-4CED-B4D9-3E87BB4C52FF}" srcOrd="0" destOrd="0" presId="urn:microsoft.com/office/officeart/2018/2/layout/IconVerticalSolidList"/>
    <dgm:cxn modelId="{BD6FA9D4-31F2-4B5D-8311-4CF375DD5FBB}" srcId="{32A834A8-454F-4A38-B1E6-CD22AD12EDE1}" destId="{CE3C7C22-1C85-4DF8-82CE-188486A2EDFA}" srcOrd="1" destOrd="0" parTransId="{9DA4F8FF-7237-426C-8551-1E3FA293EED9}" sibTransId="{2FD5FE8E-3153-48D5-9A14-3274346DEFB1}"/>
    <dgm:cxn modelId="{8446BCE5-B9BD-4352-A53C-DF1B76620410}" srcId="{32A834A8-454F-4A38-B1E6-CD22AD12EDE1}" destId="{F2969C86-12CD-4F78-959A-1B438C87A361}" srcOrd="2" destOrd="0" parTransId="{90EFC912-6162-4EC6-8414-70B497C58123}" sibTransId="{531BDF42-AC2E-4B1B-93C6-85390E947462}"/>
    <dgm:cxn modelId="{4CE1C5E5-FDD4-4801-908E-38D10D749D8D}" type="presOf" srcId="{F84AD44E-90BC-4A07-BB04-E5B8513EEF89}" destId="{98ED8A61-9FBD-445E-AC6C-930CEEA6E731}" srcOrd="0" destOrd="0" presId="urn:microsoft.com/office/officeart/2018/2/layout/IconVerticalSolidList"/>
    <dgm:cxn modelId="{27347FFC-4EE3-49BC-B8AA-00E522C4439D}" srcId="{32A834A8-454F-4A38-B1E6-CD22AD12EDE1}" destId="{F84AD44E-90BC-4A07-BB04-E5B8513EEF89}" srcOrd="0" destOrd="0" parTransId="{C952DC1B-793E-4917-B659-7B0EA5335FE1}" sibTransId="{2F6A8CF5-34CE-4FDA-90F3-4563B5B24000}"/>
    <dgm:cxn modelId="{BDBBAEC2-A24E-4B95-B5EB-A1F4A5A62925}" type="presParOf" srcId="{2EF87FD5-A014-454B-9399-DE5145F4D77C}" destId="{B81599DD-C284-4D14-B87C-6666CDA30D8D}" srcOrd="0" destOrd="0" presId="urn:microsoft.com/office/officeart/2018/2/layout/IconVerticalSolidList"/>
    <dgm:cxn modelId="{FCDC7906-4B90-4292-ABDF-EB92C154E390}" type="presParOf" srcId="{B81599DD-C284-4D14-B87C-6666CDA30D8D}" destId="{9197BA3E-FC67-42B6-AD42-81BE0DAAED44}" srcOrd="0" destOrd="0" presId="urn:microsoft.com/office/officeart/2018/2/layout/IconVerticalSolidList"/>
    <dgm:cxn modelId="{AFCB7379-EEFA-4C16-AD08-2DA04762454F}" type="presParOf" srcId="{B81599DD-C284-4D14-B87C-6666CDA30D8D}" destId="{A4508AD1-F434-4F57-99AA-3FDE8BBE8B5E}" srcOrd="1" destOrd="0" presId="urn:microsoft.com/office/officeart/2018/2/layout/IconVerticalSolidList"/>
    <dgm:cxn modelId="{3EB053AA-054D-44CB-877B-5966B77947F0}" type="presParOf" srcId="{B81599DD-C284-4D14-B87C-6666CDA30D8D}" destId="{98DCB3D9-9BFB-42BC-B020-06443F735251}" srcOrd="2" destOrd="0" presId="urn:microsoft.com/office/officeart/2018/2/layout/IconVerticalSolidList"/>
    <dgm:cxn modelId="{34AA2EB5-6371-4587-9922-A8C5BD6FD525}" type="presParOf" srcId="{B81599DD-C284-4D14-B87C-6666CDA30D8D}" destId="{98ED8A61-9FBD-445E-AC6C-930CEEA6E731}" srcOrd="3" destOrd="0" presId="urn:microsoft.com/office/officeart/2018/2/layout/IconVerticalSolidList"/>
    <dgm:cxn modelId="{AF6942E2-63CE-478C-B74E-5D93857EBEAC}" type="presParOf" srcId="{2EF87FD5-A014-454B-9399-DE5145F4D77C}" destId="{4F15FBB6-BE51-4B4C-83FA-CCFFF5423C70}" srcOrd="1" destOrd="0" presId="urn:microsoft.com/office/officeart/2018/2/layout/IconVerticalSolidList"/>
    <dgm:cxn modelId="{935CA282-F4D9-4F52-BC68-A4C003575E46}" type="presParOf" srcId="{2EF87FD5-A014-454B-9399-DE5145F4D77C}" destId="{E6F8A64B-48AD-45A3-BDD5-B196BBE66F3D}" srcOrd="2" destOrd="0" presId="urn:microsoft.com/office/officeart/2018/2/layout/IconVerticalSolidList"/>
    <dgm:cxn modelId="{F632D6FD-FE95-4BA3-AE69-A3261BD10055}" type="presParOf" srcId="{E6F8A64B-48AD-45A3-BDD5-B196BBE66F3D}" destId="{8358B1C9-9F43-4351-8CC4-807303B3EBFF}" srcOrd="0" destOrd="0" presId="urn:microsoft.com/office/officeart/2018/2/layout/IconVerticalSolidList"/>
    <dgm:cxn modelId="{1532D954-20FD-43DF-AEE9-BDEAB214C6F5}" type="presParOf" srcId="{E6F8A64B-48AD-45A3-BDD5-B196BBE66F3D}" destId="{B7CCDF8C-2F8C-43FD-B767-10F30CA44156}" srcOrd="1" destOrd="0" presId="urn:microsoft.com/office/officeart/2018/2/layout/IconVerticalSolidList"/>
    <dgm:cxn modelId="{A4660114-7F1B-456E-9527-60BAABEFCA76}" type="presParOf" srcId="{E6F8A64B-48AD-45A3-BDD5-B196BBE66F3D}" destId="{11A00990-0DCA-4F51-BC59-9267DA28DF67}" srcOrd="2" destOrd="0" presId="urn:microsoft.com/office/officeart/2018/2/layout/IconVerticalSolidList"/>
    <dgm:cxn modelId="{4BA565B0-9197-4847-AC87-771A1BFD62D9}" type="presParOf" srcId="{E6F8A64B-48AD-45A3-BDD5-B196BBE66F3D}" destId="{13BB4071-F1D6-46E0-B590-3FF550E91B2E}" srcOrd="3" destOrd="0" presId="urn:microsoft.com/office/officeart/2018/2/layout/IconVerticalSolidList"/>
    <dgm:cxn modelId="{D46D9CE7-3FC7-49B8-8FE6-27E3CD4A3420}" type="presParOf" srcId="{2EF87FD5-A014-454B-9399-DE5145F4D77C}" destId="{AFAB0628-207C-4165-8BD3-B29036269ACF}" srcOrd="3" destOrd="0" presId="urn:microsoft.com/office/officeart/2018/2/layout/IconVerticalSolidList"/>
    <dgm:cxn modelId="{183683E3-BAF9-4D8F-9B42-BA9B338FB976}" type="presParOf" srcId="{2EF87FD5-A014-454B-9399-DE5145F4D77C}" destId="{9E14174E-3708-453B-81D0-995AE660CAFF}" srcOrd="4" destOrd="0" presId="urn:microsoft.com/office/officeart/2018/2/layout/IconVerticalSolidList"/>
    <dgm:cxn modelId="{857A4CD3-AB05-47D7-B8AB-F541E854B816}" type="presParOf" srcId="{9E14174E-3708-453B-81D0-995AE660CAFF}" destId="{14501ECF-C291-4FCB-92E4-E973490B9400}" srcOrd="0" destOrd="0" presId="urn:microsoft.com/office/officeart/2018/2/layout/IconVerticalSolidList"/>
    <dgm:cxn modelId="{EE6AC594-5056-4FFA-B62E-3D3BCD6950F7}" type="presParOf" srcId="{9E14174E-3708-453B-81D0-995AE660CAFF}" destId="{980E5851-5728-4620-917C-A393E86CCBD5}" srcOrd="1" destOrd="0" presId="urn:microsoft.com/office/officeart/2018/2/layout/IconVerticalSolidList"/>
    <dgm:cxn modelId="{6416967D-3CEA-4BC9-8634-1F7B004A526C}" type="presParOf" srcId="{9E14174E-3708-453B-81D0-995AE660CAFF}" destId="{56FB3739-F2A2-4D03-A60E-4AF278ED8D21}" srcOrd="2" destOrd="0" presId="urn:microsoft.com/office/officeart/2018/2/layout/IconVerticalSolidList"/>
    <dgm:cxn modelId="{61EBB346-9BE1-492C-A66A-E18834288BBF}" type="presParOf" srcId="{9E14174E-3708-453B-81D0-995AE660CAFF}" destId="{F22AA739-2EAC-477A-BA44-A1F19BCBF2E2}" srcOrd="3" destOrd="0" presId="urn:microsoft.com/office/officeart/2018/2/layout/IconVerticalSolidList"/>
    <dgm:cxn modelId="{C95FE34E-49F9-456E-8E72-D513931BC87D}" type="presParOf" srcId="{2EF87FD5-A014-454B-9399-DE5145F4D77C}" destId="{E8507C09-5F97-4DFC-B592-0B6974E729C7}" srcOrd="5" destOrd="0" presId="urn:microsoft.com/office/officeart/2018/2/layout/IconVerticalSolidList"/>
    <dgm:cxn modelId="{1138FEA8-A69E-41AD-BAAE-176B14ED4F60}" type="presParOf" srcId="{2EF87FD5-A014-454B-9399-DE5145F4D77C}" destId="{5C77390D-7C3B-43F6-9176-5043C7F48225}" srcOrd="6" destOrd="0" presId="urn:microsoft.com/office/officeart/2018/2/layout/IconVerticalSolidList"/>
    <dgm:cxn modelId="{1BDF9BA7-61C3-4C01-A125-E310AE79BA9C}" type="presParOf" srcId="{5C77390D-7C3B-43F6-9176-5043C7F48225}" destId="{DE0E5679-25CD-48BF-878A-F1E58C574150}" srcOrd="0" destOrd="0" presId="urn:microsoft.com/office/officeart/2018/2/layout/IconVerticalSolidList"/>
    <dgm:cxn modelId="{63F7F183-A1A8-43D6-9F97-C7E1BDE576FA}" type="presParOf" srcId="{5C77390D-7C3B-43F6-9176-5043C7F48225}" destId="{60FF89DB-4B7D-4F3E-9D1D-3D97947A4AD1}" srcOrd="1" destOrd="0" presId="urn:microsoft.com/office/officeart/2018/2/layout/IconVerticalSolidList"/>
    <dgm:cxn modelId="{5CCD28AD-779C-451B-AA56-9E2BFB861CF2}" type="presParOf" srcId="{5C77390D-7C3B-43F6-9176-5043C7F48225}" destId="{D06B8C40-715A-4E1D-B407-1CFBCFD452C4}" srcOrd="2" destOrd="0" presId="urn:microsoft.com/office/officeart/2018/2/layout/IconVerticalSolidList"/>
    <dgm:cxn modelId="{0FD702FB-3354-435B-9CAF-FF521469785C}" type="presParOf" srcId="{5C77390D-7C3B-43F6-9176-5043C7F48225}" destId="{9AC41CC5-0833-4922-9F02-4961FB20D039}" srcOrd="3" destOrd="0" presId="urn:microsoft.com/office/officeart/2018/2/layout/IconVerticalSolidList"/>
    <dgm:cxn modelId="{ABA4E139-DAB2-4B45-93BC-F1649A653976}" type="presParOf" srcId="{2EF87FD5-A014-454B-9399-DE5145F4D77C}" destId="{2A817070-8611-4D54-B2FC-AAD55E8D8A84}" srcOrd="7" destOrd="0" presId="urn:microsoft.com/office/officeart/2018/2/layout/IconVerticalSolidList"/>
    <dgm:cxn modelId="{6DAD4B98-D298-4E59-B480-66A410B59FF7}" type="presParOf" srcId="{2EF87FD5-A014-454B-9399-DE5145F4D77C}" destId="{089C8F24-77A5-4ED6-ADD6-4C8640186620}" srcOrd="8" destOrd="0" presId="urn:microsoft.com/office/officeart/2018/2/layout/IconVerticalSolidList"/>
    <dgm:cxn modelId="{A888E6C9-BEF0-4759-BD98-18F5838F8BE9}" type="presParOf" srcId="{089C8F24-77A5-4ED6-ADD6-4C8640186620}" destId="{841F3E54-996D-4E03-8DAF-E2A79F2B2852}" srcOrd="0" destOrd="0" presId="urn:microsoft.com/office/officeart/2018/2/layout/IconVerticalSolidList"/>
    <dgm:cxn modelId="{15FD943D-8253-49E0-A298-884797C22EA7}" type="presParOf" srcId="{089C8F24-77A5-4ED6-ADD6-4C8640186620}" destId="{FBDEEEFC-347A-429A-AB6E-0BF8DC0CD9CA}" srcOrd="1" destOrd="0" presId="urn:microsoft.com/office/officeart/2018/2/layout/IconVerticalSolidList"/>
    <dgm:cxn modelId="{24FB5148-FD08-4D09-BFB6-9DDF4CF720E2}" type="presParOf" srcId="{089C8F24-77A5-4ED6-ADD6-4C8640186620}" destId="{1B8B05D6-A755-4888-899A-9D5C36D8FF92}" srcOrd="2" destOrd="0" presId="urn:microsoft.com/office/officeart/2018/2/layout/IconVerticalSolidList"/>
    <dgm:cxn modelId="{20CF0DFC-EE4E-4B76-9E25-BD82133715A9}" type="presParOf" srcId="{089C8F24-77A5-4ED6-ADD6-4C8640186620}" destId="{4A4B008A-8A99-4CED-B4D9-3E87BB4C52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37ABA-571D-4F96-AD64-C2F4DE8DE1CC}">
      <dsp:nvSpPr>
        <dsp:cNvPr id="0" name=""/>
        <dsp:cNvSpPr/>
      </dsp:nvSpPr>
      <dsp:spPr>
        <a:xfrm>
          <a:off x="0" y="611"/>
          <a:ext cx="8496472" cy="1431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B5C97-C9C0-403F-8F65-090A579767FE}">
      <dsp:nvSpPr>
        <dsp:cNvPr id="0" name=""/>
        <dsp:cNvSpPr/>
      </dsp:nvSpPr>
      <dsp:spPr>
        <a:xfrm>
          <a:off x="432998" y="322676"/>
          <a:ext cx="787269" cy="78726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12919-E16E-4CF1-91B9-554A56670F51}">
      <dsp:nvSpPr>
        <dsp:cNvPr id="0" name=""/>
        <dsp:cNvSpPr/>
      </dsp:nvSpPr>
      <dsp:spPr>
        <a:xfrm>
          <a:off x="1653265" y="611"/>
          <a:ext cx="6843206" cy="1431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0" tIns="151490" rIns="151490" bIns="151490" numCol="1" spcCol="1270" anchor="ctr" anchorCtr="0">
          <a:noAutofit/>
        </a:bodyPr>
        <a:lstStyle/>
        <a:p>
          <a:pPr marL="0" lvl="0" indent="0" algn="l" defTabSz="1111250">
            <a:lnSpc>
              <a:spcPct val="90000"/>
            </a:lnSpc>
            <a:spcBef>
              <a:spcPct val="0"/>
            </a:spcBef>
            <a:spcAft>
              <a:spcPct val="35000"/>
            </a:spcAft>
            <a:buNone/>
          </a:pPr>
          <a:r>
            <a:rPr lang="nl-NL" sz="2500" kern="1200" dirty="0"/>
            <a:t>Elk schoolvak heeft zijn eigen taal.</a:t>
          </a:r>
          <a:endParaRPr lang="en-US" sz="2500" kern="1200" dirty="0"/>
        </a:p>
      </dsp:txBody>
      <dsp:txXfrm>
        <a:off x="1653265" y="611"/>
        <a:ext cx="6843206" cy="1431399"/>
      </dsp:txXfrm>
    </dsp:sp>
    <dsp:sp modelId="{790F2C26-1851-4C9C-A786-720BBB5DDFBE}">
      <dsp:nvSpPr>
        <dsp:cNvPr id="0" name=""/>
        <dsp:cNvSpPr/>
      </dsp:nvSpPr>
      <dsp:spPr>
        <a:xfrm>
          <a:off x="0" y="1789860"/>
          <a:ext cx="8496472" cy="1431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1B491-BF88-46BA-B700-11CAE8C629C3}">
      <dsp:nvSpPr>
        <dsp:cNvPr id="0" name=""/>
        <dsp:cNvSpPr/>
      </dsp:nvSpPr>
      <dsp:spPr>
        <a:xfrm>
          <a:off x="432998" y="2111925"/>
          <a:ext cx="787269" cy="78726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A2CCEE-A918-4F83-8873-BB78456053AA}">
      <dsp:nvSpPr>
        <dsp:cNvPr id="0" name=""/>
        <dsp:cNvSpPr/>
      </dsp:nvSpPr>
      <dsp:spPr>
        <a:xfrm>
          <a:off x="1653265" y="1789860"/>
          <a:ext cx="6843206" cy="1431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0" tIns="151490" rIns="151490" bIns="151490" numCol="1" spcCol="1270" anchor="ctr" anchorCtr="0">
          <a:noAutofit/>
        </a:bodyPr>
        <a:lstStyle/>
        <a:p>
          <a:pPr marL="0" lvl="0" indent="0" algn="l" defTabSz="1111250">
            <a:lnSpc>
              <a:spcPct val="90000"/>
            </a:lnSpc>
            <a:spcBef>
              <a:spcPct val="0"/>
            </a:spcBef>
            <a:spcAft>
              <a:spcPct val="35000"/>
            </a:spcAft>
            <a:buNone/>
          </a:pPr>
          <a:r>
            <a:rPr lang="nl-NL" sz="2500" kern="1200" dirty="0"/>
            <a:t>De taal van rekenen-wiskunde is anders dan de taal van andere scholenvakken.
</a:t>
          </a:r>
          <a:endParaRPr lang="en-US" sz="2500" kern="1200" dirty="0"/>
        </a:p>
      </dsp:txBody>
      <dsp:txXfrm>
        <a:off x="1653265" y="1789860"/>
        <a:ext cx="6843206" cy="1431399"/>
      </dsp:txXfrm>
    </dsp:sp>
    <dsp:sp modelId="{F3F69163-1D80-4E45-BDC8-289B33AE9589}">
      <dsp:nvSpPr>
        <dsp:cNvPr id="0" name=""/>
        <dsp:cNvSpPr/>
      </dsp:nvSpPr>
      <dsp:spPr>
        <a:xfrm>
          <a:off x="0" y="3579109"/>
          <a:ext cx="8496472" cy="1431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46332-9541-4E4D-A4FD-D6C88FBDE2A0}">
      <dsp:nvSpPr>
        <dsp:cNvPr id="0" name=""/>
        <dsp:cNvSpPr/>
      </dsp:nvSpPr>
      <dsp:spPr>
        <a:xfrm>
          <a:off x="432998" y="3901174"/>
          <a:ext cx="787269" cy="78726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213059-D83B-4028-92AB-EC2F7443BDC3}">
      <dsp:nvSpPr>
        <dsp:cNvPr id="0" name=""/>
        <dsp:cNvSpPr/>
      </dsp:nvSpPr>
      <dsp:spPr>
        <a:xfrm>
          <a:off x="1653265" y="3579109"/>
          <a:ext cx="6843206" cy="1431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0" tIns="151490" rIns="151490" bIns="151490" numCol="1" spcCol="1270" anchor="ctr" anchorCtr="0">
          <a:noAutofit/>
        </a:bodyPr>
        <a:lstStyle/>
        <a:p>
          <a:pPr marL="0" lvl="0" indent="0" algn="l" defTabSz="1111250">
            <a:lnSpc>
              <a:spcPct val="90000"/>
            </a:lnSpc>
            <a:spcBef>
              <a:spcPct val="0"/>
            </a:spcBef>
            <a:spcAft>
              <a:spcPct val="35000"/>
            </a:spcAft>
            <a:buNone/>
          </a:pPr>
          <a:r>
            <a:rPr lang="nl-NL" sz="2500" kern="1200" dirty="0"/>
            <a:t>Reken-wiskundetaal heeft specifieke kenmerken
</a:t>
          </a:r>
          <a:endParaRPr lang="en-US" sz="2500" kern="1200" dirty="0"/>
        </a:p>
      </dsp:txBody>
      <dsp:txXfrm>
        <a:off x="1653265" y="3579109"/>
        <a:ext cx="6843206" cy="1431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356AC-59A9-D54D-827A-FC8EF65513C8}">
      <dsp:nvSpPr>
        <dsp:cNvPr id="0" name=""/>
        <dsp:cNvSpPr/>
      </dsp:nvSpPr>
      <dsp:spPr>
        <a:xfrm>
          <a:off x="0" y="214"/>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943A3-DE7F-4141-B223-B2543C8EBC58}">
      <dsp:nvSpPr>
        <dsp:cNvPr id="0" name=""/>
        <dsp:cNvSpPr/>
      </dsp:nvSpPr>
      <dsp:spPr>
        <a:xfrm>
          <a:off x="0" y="214"/>
          <a:ext cx="8424936" cy="87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err="1"/>
            <a:t>Multisemiotische</a:t>
          </a:r>
          <a:r>
            <a:rPr lang="nl-NL" sz="2000" kern="1200" dirty="0"/>
            <a:t> aard: natuurlijke taal, wiskundige symbolen, visuele voorstellingen (grafieken, grafieken, diagrammen) </a:t>
          </a:r>
          <a:endParaRPr lang="en-US" sz="2000" kern="1200" dirty="0"/>
        </a:p>
      </dsp:txBody>
      <dsp:txXfrm>
        <a:off x="0" y="214"/>
        <a:ext cx="8424936" cy="875967"/>
      </dsp:txXfrm>
    </dsp:sp>
    <dsp:sp modelId="{FA6042BA-861D-414D-A927-CA120AC5D1F7}">
      <dsp:nvSpPr>
        <dsp:cNvPr id="0" name=""/>
        <dsp:cNvSpPr/>
      </dsp:nvSpPr>
      <dsp:spPr>
        <a:xfrm>
          <a:off x="0" y="876182"/>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0D57E-1C4B-1147-A055-00E4A7A9A5EB}">
      <dsp:nvSpPr>
        <dsp:cNvPr id="0" name=""/>
        <dsp:cNvSpPr/>
      </dsp:nvSpPr>
      <dsp:spPr>
        <a:xfrm>
          <a:off x="0" y="876182"/>
          <a:ext cx="8424936" cy="87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t>Specifieke academische woordenschat</a:t>
          </a:r>
          <a:r>
            <a:rPr lang="nl-NL" sz="1600" kern="1200" dirty="0"/>
            <a:t>
</a:t>
          </a:r>
          <a:endParaRPr lang="en-US" sz="1600" kern="1200" dirty="0"/>
        </a:p>
      </dsp:txBody>
      <dsp:txXfrm>
        <a:off x="0" y="876182"/>
        <a:ext cx="8424936" cy="875967"/>
      </dsp:txXfrm>
    </dsp:sp>
    <dsp:sp modelId="{C64190C9-79AD-C741-9C97-24ECD46271AF}">
      <dsp:nvSpPr>
        <dsp:cNvPr id="0" name=""/>
        <dsp:cNvSpPr/>
      </dsp:nvSpPr>
      <dsp:spPr>
        <a:xfrm>
          <a:off x="0" y="1752149"/>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71187-B631-1545-8AB2-A88AA1B821CB}">
      <dsp:nvSpPr>
        <dsp:cNvPr id="0" name=""/>
        <dsp:cNvSpPr/>
      </dsp:nvSpPr>
      <dsp:spPr>
        <a:xfrm>
          <a:off x="0" y="1752149"/>
          <a:ext cx="8424936" cy="87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t>Zinnen met veel zelfstandige naamwoorden</a:t>
          </a:r>
          <a:r>
            <a:rPr lang="nl-NL" sz="1600" kern="1200" dirty="0"/>
            <a:t>
</a:t>
          </a:r>
          <a:endParaRPr lang="en-US" sz="1600" kern="1200" dirty="0"/>
        </a:p>
      </dsp:txBody>
      <dsp:txXfrm>
        <a:off x="0" y="1752149"/>
        <a:ext cx="8424936" cy="875967"/>
      </dsp:txXfrm>
    </dsp:sp>
    <dsp:sp modelId="{36A53FC4-780D-C749-9A8E-6F93B427722F}">
      <dsp:nvSpPr>
        <dsp:cNvPr id="0" name=""/>
        <dsp:cNvSpPr/>
      </dsp:nvSpPr>
      <dsp:spPr>
        <a:xfrm>
          <a:off x="0" y="2628116"/>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CFC4F-8EC5-4744-92AB-4CE2FD558343}">
      <dsp:nvSpPr>
        <dsp:cNvPr id="0" name=""/>
        <dsp:cNvSpPr/>
      </dsp:nvSpPr>
      <dsp:spPr>
        <a:xfrm>
          <a:off x="0" y="2628116"/>
          <a:ext cx="8424936" cy="87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t>Drukt logische relaties </a:t>
          </a:r>
          <a:r>
            <a:rPr lang="nl-NL" sz="1800" kern="1200" dirty="0"/>
            <a:t>uit</a:t>
          </a:r>
          <a:r>
            <a:rPr lang="nl-NL" sz="1600" kern="1200" dirty="0"/>
            <a:t>
</a:t>
          </a:r>
          <a:endParaRPr lang="en-US" sz="1600" kern="1200" dirty="0"/>
        </a:p>
      </dsp:txBody>
      <dsp:txXfrm>
        <a:off x="0" y="2628116"/>
        <a:ext cx="8424936" cy="875967"/>
      </dsp:txXfrm>
    </dsp:sp>
    <dsp:sp modelId="{5DCDF6E4-96D7-B245-8B54-6FCE2C0F386C}">
      <dsp:nvSpPr>
        <dsp:cNvPr id="0" name=""/>
        <dsp:cNvSpPr/>
      </dsp:nvSpPr>
      <dsp:spPr>
        <a:xfrm>
          <a:off x="0" y="3504083"/>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7D830-DD85-354D-9458-F145E7146C7E}">
      <dsp:nvSpPr>
        <dsp:cNvPr id="0" name=""/>
        <dsp:cNvSpPr/>
      </dsp:nvSpPr>
      <dsp:spPr>
        <a:xfrm>
          <a:off x="0" y="3504083"/>
          <a:ext cx="8424936" cy="87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Sommige</a:t>
          </a:r>
          <a:r>
            <a:rPr lang="en-GB" sz="2000" kern="1200" dirty="0"/>
            <a:t> </a:t>
          </a:r>
          <a:r>
            <a:rPr lang="en-GB" sz="2000" kern="1200" dirty="0" err="1"/>
            <a:t>woorden</a:t>
          </a:r>
          <a:r>
            <a:rPr lang="en-GB" sz="2000" kern="1200" dirty="0"/>
            <a:t> </a:t>
          </a:r>
          <a:r>
            <a:rPr lang="en-GB" sz="2000" kern="1200" dirty="0" err="1"/>
            <a:t>hebben</a:t>
          </a:r>
          <a:r>
            <a:rPr lang="en-GB" sz="2000" kern="1200" dirty="0"/>
            <a:t> </a:t>
          </a:r>
          <a:r>
            <a:rPr lang="en-GB" sz="2000" kern="1200" dirty="0" err="1"/>
            <a:t>een</a:t>
          </a:r>
          <a:r>
            <a:rPr lang="en-GB" sz="2000" kern="1200" dirty="0"/>
            <a:t> </a:t>
          </a:r>
          <a:r>
            <a:rPr lang="en-GB" sz="2000" kern="1200" dirty="0" err="1"/>
            <a:t>andere</a:t>
          </a:r>
          <a:r>
            <a:rPr lang="en-GB" sz="2000" kern="1200" dirty="0"/>
            <a:t> </a:t>
          </a:r>
          <a:r>
            <a:rPr lang="en-GB" sz="2000" kern="1200" dirty="0" err="1"/>
            <a:t>betekenis</a:t>
          </a:r>
          <a:r>
            <a:rPr lang="en-GB" sz="2000" kern="1200" dirty="0"/>
            <a:t> in </a:t>
          </a:r>
          <a:r>
            <a:rPr lang="en-GB" sz="2000" kern="1200" dirty="0" err="1"/>
            <a:t>rekenen</a:t>
          </a:r>
          <a:r>
            <a:rPr lang="en-GB" sz="2000" kern="1200" dirty="0"/>
            <a:t>/</a:t>
          </a:r>
          <a:r>
            <a:rPr lang="en-GB" sz="2000" kern="1200" dirty="0" err="1"/>
            <a:t>wiskunde</a:t>
          </a:r>
          <a:r>
            <a:rPr lang="en-GB" sz="2000" kern="1200" dirty="0"/>
            <a:t> dan in </a:t>
          </a:r>
          <a:r>
            <a:rPr lang="en-GB" sz="2000" kern="1200" dirty="0" err="1"/>
            <a:t>andere</a:t>
          </a:r>
          <a:r>
            <a:rPr lang="en-GB" sz="2000" kern="1200" dirty="0"/>
            <a:t> </a:t>
          </a:r>
          <a:r>
            <a:rPr lang="en-GB" sz="2000" kern="1200" dirty="0" err="1"/>
            <a:t>schoolvakken</a:t>
          </a:r>
          <a:r>
            <a:rPr lang="en-GB" sz="2000" kern="1200" dirty="0"/>
            <a:t> </a:t>
          </a:r>
          <a:r>
            <a:rPr lang="en-GB" sz="2000" kern="1200" dirty="0" err="1"/>
            <a:t>en</a:t>
          </a:r>
          <a:r>
            <a:rPr lang="en-GB" sz="2000" kern="1200" dirty="0"/>
            <a:t> in het </a:t>
          </a:r>
          <a:r>
            <a:rPr lang="en-GB" sz="2000" kern="1200" dirty="0" err="1"/>
            <a:t>dagelijks</a:t>
          </a:r>
          <a:r>
            <a:rPr lang="en-GB" sz="2000" kern="1200" dirty="0"/>
            <a:t> </a:t>
          </a:r>
          <a:r>
            <a:rPr lang="en-GB" sz="2000" kern="1200" dirty="0" err="1"/>
            <a:t>leven</a:t>
          </a:r>
          <a:r>
            <a:rPr lang="en-GB" sz="2000" kern="1200" dirty="0"/>
            <a:t> (</a:t>
          </a:r>
          <a:r>
            <a:rPr lang="en-GB" sz="2000" kern="1200" dirty="0" err="1"/>
            <a:t>bijv.functie</a:t>
          </a:r>
          <a:r>
            <a:rPr lang="en-GB" sz="1800" kern="1200" dirty="0"/>
            <a:t>)</a:t>
          </a:r>
          <a:r>
            <a:rPr lang="en-GB" sz="1600" kern="1200" dirty="0"/>
            <a:t>
</a:t>
          </a:r>
          <a:endParaRPr lang="en-US" sz="1600" kern="1200" dirty="0"/>
        </a:p>
      </dsp:txBody>
      <dsp:txXfrm>
        <a:off x="0" y="3504083"/>
        <a:ext cx="8424936" cy="875967"/>
      </dsp:txXfrm>
    </dsp:sp>
    <dsp:sp modelId="{2139D7DC-136A-1F43-9F9F-FB1C15644E60}">
      <dsp:nvSpPr>
        <dsp:cNvPr id="0" name=""/>
        <dsp:cNvSpPr/>
      </dsp:nvSpPr>
      <dsp:spPr>
        <a:xfrm>
          <a:off x="0" y="4380051"/>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A6D19-07E6-4344-9977-1D8E9E43203E}">
      <dsp:nvSpPr>
        <dsp:cNvPr id="0" name=""/>
        <dsp:cNvSpPr/>
      </dsp:nvSpPr>
      <dsp:spPr>
        <a:xfrm>
          <a:off x="0" y="4380051"/>
          <a:ext cx="8424936" cy="63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nl-NL" sz="1600" i="1" kern="1200" dirty="0"/>
        </a:p>
        <a:p>
          <a:pPr marL="0" lvl="0" indent="0" algn="l" defTabSz="711200">
            <a:lnSpc>
              <a:spcPct val="90000"/>
            </a:lnSpc>
            <a:spcBef>
              <a:spcPct val="0"/>
            </a:spcBef>
            <a:spcAft>
              <a:spcPct val="35000"/>
            </a:spcAft>
            <a:buNone/>
          </a:pPr>
          <a:endParaRPr lang="nl-NL" sz="1600" i="1" kern="1200" dirty="0"/>
        </a:p>
        <a:p>
          <a:pPr marL="0" lvl="0" indent="0" algn="l" defTabSz="711200">
            <a:lnSpc>
              <a:spcPct val="90000"/>
            </a:lnSpc>
            <a:spcBef>
              <a:spcPct val="0"/>
            </a:spcBef>
            <a:spcAft>
              <a:spcPct val="35000"/>
            </a:spcAft>
            <a:buNone/>
          </a:pPr>
          <a:r>
            <a:rPr lang="nl-NL" sz="1600" i="1" kern="1200" dirty="0"/>
            <a:t>gebaseerd op </a:t>
          </a:r>
          <a:r>
            <a:rPr lang="nl-NL" sz="1600" i="1" kern="1200" dirty="0" err="1"/>
            <a:t>Schleppegrell</a:t>
          </a:r>
          <a:r>
            <a:rPr lang="nl-NL" sz="1600" i="1" kern="1200" dirty="0"/>
            <a:t>, 2007</a:t>
          </a:r>
          <a:endParaRPr lang="en-US" sz="1600" kern="1200" dirty="0"/>
        </a:p>
      </dsp:txBody>
      <dsp:txXfrm>
        <a:off x="0" y="4380051"/>
        <a:ext cx="8424936" cy="630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552ED-5599-4027-A529-F0C59FA91FC5}">
      <dsp:nvSpPr>
        <dsp:cNvPr id="0" name=""/>
        <dsp:cNvSpPr/>
      </dsp:nvSpPr>
      <dsp:spPr>
        <a:xfrm>
          <a:off x="0" y="3057"/>
          <a:ext cx="8496472" cy="1386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6AFA3-4B70-4461-904E-4E75DB256BA0}">
      <dsp:nvSpPr>
        <dsp:cNvPr id="0" name=""/>
        <dsp:cNvSpPr/>
      </dsp:nvSpPr>
      <dsp:spPr>
        <a:xfrm>
          <a:off x="419467" y="315058"/>
          <a:ext cx="763412" cy="7626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DD508-780E-478C-9698-52B6263BD8A5}">
      <dsp:nvSpPr>
        <dsp:cNvPr id="0" name=""/>
        <dsp:cNvSpPr/>
      </dsp:nvSpPr>
      <dsp:spPr>
        <a:xfrm>
          <a:off x="1602346" y="3057"/>
          <a:ext cx="6869448" cy="14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42" tIns="151342" rIns="151342" bIns="151342" numCol="1" spcCol="1270" anchor="ctr" anchorCtr="0">
          <a:noAutofit/>
        </a:bodyPr>
        <a:lstStyle/>
        <a:p>
          <a:pPr marL="0" lvl="0" indent="0" algn="l" defTabSz="889000">
            <a:lnSpc>
              <a:spcPct val="90000"/>
            </a:lnSpc>
            <a:spcBef>
              <a:spcPct val="0"/>
            </a:spcBef>
            <a:spcAft>
              <a:spcPct val="35000"/>
            </a:spcAft>
            <a:buNone/>
          </a:pPr>
          <a:r>
            <a:rPr lang="en-GB" sz="2000" b="1" kern="1200" dirty="0" err="1"/>
            <a:t>Algemene</a:t>
          </a:r>
          <a:r>
            <a:rPr lang="en-GB" sz="2000" b="1" kern="1200" dirty="0"/>
            <a:t> </a:t>
          </a:r>
          <a:r>
            <a:rPr lang="en-GB" sz="2000" b="1" kern="1200" dirty="0" err="1"/>
            <a:t>academische</a:t>
          </a:r>
          <a:r>
            <a:rPr lang="en-GB" sz="2000" b="1" kern="1200" dirty="0"/>
            <a:t> taal (</a:t>
          </a:r>
          <a:r>
            <a:rPr lang="en-GB" sz="2000" b="1" kern="1200" dirty="0" err="1"/>
            <a:t>schooltaal</a:t>
          </a:r>
          <a:r>
            <a:rPr lang="en-GB" sz="2000" b="1" kern="1200" dirty="0"/>
            <a:t>)</a:t>
          </a:r>
          <a:br>
            <a:rPr lang="en-GB" sz="2000" b="1" kern="1200" dirty="0"/>
          </a:br>
          <a:r>
            <a:rPr lang="en-GB" sz="2000" b="0" kern="1200" dirty="0" err="1"/>
            <a:t>toename</a:t>
          </a:r>
          <a:r>
            <a:rPr lang="en-GB" sz="2000" b="0" kern="1200" dirty="0"/>
            <a:t>, </a:t>
          </a:r>
          <a:r>
            <a:rPr lang="en-GB" sz="2000" b="0" kern="1200" dirty="0" err="1"/>
            <a:t>relatie</a:t>
          </a:r>
          <a:r>
            <a:rPr lang="en-GB" sz="2000" b="0" kern="1200" dirty="0"/>
            <a:t>, </a:t>
          </a:r>
          <a:r>
            <a:rPr lang="en-GB" sz="2000" b="0" kern="1200" dirty="0" err="1"/>
            <a:t>geleidelijk</a:t>
          </a:r>
          <a:r>
            <a:rPr lang="en-GB" sz="2000" b="0" kern="1200" dirty="0"/>
            <a:t>, patroon, </a:t>
          </a:r>
          <a:r>
            <a:rPr lang="en-GB" sz="2000" b="0" kern="1200" dirty="0" err="1"/>
            <a:t>proces</a:t>
          </a:r>
          <a:r>
            <a:rPr lang="en-GB" sz="2400" b="1" kern="1200" dirty="0"/>
            <a:t>
</a:t>
          </a:r>
          <a:endParaRPr lang="en-US" sz="2400" kern="1200" dirty="0"/>
        </a:p>
      </dsp:txBody>
      <dsp:txXfrm>
        <a:off x="1602346" y="3057"/>
        <a:ext cx="6869448" cy="1430001"/>
      </dsp:txXfrm>
    </dsp:sp>
    <dsp:sp modelId="{D0AF7FB0-320E-4CB5-ABF2-C044338A9118}">
      <dsp:nvSpPr>
        <dsp:cNvPr id="0" name=""/>
        <dsp:cNvSpPr/>
      </dsp:nvSpPr>
      <dsp:spPr>
        <a:xfrm>
          <a:off x="0" y="1790559"/>
          <a:ext cx="8496472" cy="1386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AA070-18E0-4B83-B9D3-1C587B7FC4BC}">
      <dsp:nvSpPr>
        <dsp:cNvPr id="0" name=""/>
        <dsp:cNvSpPr/>
      </dsp:nvSpPr>
      <dsp:spPr>
        <a:xfrm>
          <a:off x="419467" y="2102559"/>
          <a:ext cx="763412" cy="76266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4A140B-A465-4999-99CA-B9B5900B5691}">
      <dsp:nvSpPr>
        <dsp:cNvPr id="0" name=""/>
        <dsp:cNvSpPr/>
      </dsp:nvSpPr>
      <dsp:spPr>
        <a:xfrm>
          <a:off x="1602346" y="1790559"/>
          <a:ext cx="6869448" cy="14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42" tIns="151342" rIns="151342" bIns="151342" numCol="1" spcCol="1270" anchor="ctr" anchorCtr="0">
          <a:noAutofit/>
        </a:bodyPr>
        <a:lstStyle/>
        <a:p>
          <a:pPr marL="0" lvl="0" indent="0" algn="l" defTabSz="889000">
            <a:lnSpc>
              <a:spcPct val="90000"/>
            </a:lnSpc>
            <a:spcBef>
              <a:spcPct val="0"/>
            </a:spcBef>
            <a:spcAft>
              <a:spcPct val="35000"/>
            </a:spcAft>
            <a:buNone/>
          </a:pPr>
          <a:r>
            <a:rPr lang="en-GB" sz="2000" b="1" kern="1200" dirty="0" err="1"/>
            <a:t>Vakspecifieke</a:t>
          </a:r>
          <a:r>
            <a:rPr lang="en-GB" sz="2000" b="1" kern="1200" dirty="0"/>
            <a:t> taal (</a:t>
          </a:r>
          <a:r>
            <a:rPr lang="en-GB" sz="2000" b="1" kern="1200" dirty="0" err="1"/>
            <a:t>reken-wiskunde</a:t>
          </a:r>
          <a:r>
            <a:rPr lang="en-GB" sz="2000" b="1" kern="1200" dirty="0"/>
            <a:t> taal)</a:t>
          </a:r>
          <a:br>
            <a:rPr lang="en-GB" sz="2000" b="1" kern="1200" dirty="0"/>
          </a:br>
          <a:r>
            <a:rPr lang="en-GB" sz="2000" b="0" kern="1200" dirty="0"/>
            <a:t>percentage, </a:t>
          </a:r>
          <a:r>
            <a:rPr lang="en-GB" sz="2000" b="0" kern="1200" dirty="0" err="1"/>
            <a:t>millimeter</a:t>
          </a:r>
          <a:r>
            <a:rPr lang="en-GB" sz="2000" b="0" kern="1200" dirty="0"/>
            <a:t>, </a:t>
          </a:r>
          <a:r>
            <a:rPr lang="en-GB" sz="2000" b="0" kern="1200" dirty="0" err="1"/>
            <a:t>verhouding</a:t>
          </a:r>
          <a:r>
            <a:rPr lang="en-GB" sz="2000" b="0" kern="1200" dirty="0"/>
            <a:t>, as, </a:t>
          </a:r>
          <a:r>
            <a:rPr lang="en-GB" sz="2000" b="0" kern="1200" dirty="0" err="1"/>
            <a:t>hoek</a:t>
          </a:r>
          <a:r>
            <a:rPr lang="en-GB" sz="2000" b="0" kern="1200" dirty="0"/>
            <a:t>, </a:t>
          </a:r>
          <a:r>
            <a:rPr lang="en-GB" sz="2000" b="0" kern="1200" dirty="0" err="1"/>
            <a:t>kubus</a:t>
          </a:r>
          <a:r>
            <a:rPr lang="en-GB" sz="2000" b="0" kern="1200" dirty="0"/>
            <a:t>, </a:t>
          </a:r>
          <a:r>
            <a:rPr lang="en-GB" sz="2000" b="0" kern="1200" dirty="0" err="1"/>
            <a:t>functie</a:t>
          </a:r>
          <a:r>
            <a:rPr lang="en-GB" sz="1900" b="1" kern="1200" dirty="0"/>
            <a:t>
</a:t>
          </a:r>
          <a:endParaRPr lang="en-US" sz="1900" kern="1200" dirty="0"/>
        </a:p>
      </dsp:txBody>
      <dsp:txXfrm>
        <a:off x="1602346" y="1790559"/>
        <a:ext cx="6869448" cy="1430001"/>
      </dsp:txXfrm>
    </dsp:sp>
    <dsp:sp modelId="{1437C02C-F2FB-4F0B-BF7F-AF95A409624C}">
      <dsp:nvSpPr>
        <dsp:cNvPr id="0" name=""/>
        <dsp:cNvSpPr/>
      </dsp:nvSpPr>
      <dsp:spPr>
        <a:xfrm>
          <a:off x="0" y="3578060"/>
          <a:ext cx="8496472" cy="1386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7E69B-01EF-400F-A85E-3D853E9B91DF}">
      <dsp:nvSpPr>
        <dsp:cNvPr id="0" name=""/>
        <dsp:cNvSpPr/>
      </dsp:nvSpPr>
      <dsp:spPr>
        <a:xfrm>
          <a:off x="419467" y="3890061"/>
          <a:ext cx="763412" cy="76266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67865F-3BCF-48BC-980B-B17CDC475CF6}">
      <dsp:nvSpPr>
        <dsp:cNvPr id="0" name=""/>
        <dsp:cNvSpPr/>
      </dsp:nvSpPr>
      <dsp:spPr>
        <a:xfrm>
          <a:off x="1602346" y="3578060"/>
          <a:ext cx="6869448" cy="14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42" tIns="151342" rIns="151342" bIns="151342" numCol="1" spcCol="1270" anchor="ctr" anchorCtr="0">
          <a:noAutofit/>
        </a:bodyPr>
        <a:lstStyle/>
        <a:p>
          <a:pPr marL="0" lvl="0" indent="0" algn="l" defTabSz="889000">
            <a:lnSpc>
              <a:spcPct val="90000"/>
            </a:lnSpc>
            <a:spcBef>
              <a:spcPct val="0"/>
            </a:spcBef>
            <a:spcAft>
              <a:spcPct val="35000"/>
            </a:spcAft>
            <a:buNone/>
          </a:pPr>
          <a:r>
            <a:rPr lang="en-GB" sz="2000" b="1" kern="1200" dirty="0" err="1"/>
            <a:t>Dagelijkse</a:t>
          </a:r>
          <a:r>
            <a:rPr lang="en-GB" sz="2000" b="1" kern="1200" dirty="0"/>
            <a:t> taal</a:t>
          </a:r>
          <a:br>
            <a:rPr lang="en-GB" sz="1900" b="1" kern="1200" dirty="0"/>
          </a:br>
          <a:r>
            <a:rPr lang="en-GB" sz="2000" b="0" kern="1200" dirty="0" err="1"/>
            <a:t>passagiers</a:t>
          </a:r>
          <a:r>
            <a:rPr lang="en-GB" sz="2000" b="0" kern="1200" dirty="0"/>
            <a:t>, </a:t>
          </a:r>
          <a:r>
            <a:rPr lang="en-GB" sz="2000" b="0" kern="1200" dirty="0" err="1"/>
            <a:t>ingrediënten</a:t>
          </a:r>
          <a:r>
            <a:rPr lang="en-GB" sz="2000" b="0" kern="1200" dirty="0"/>
            <a:t>, </a:t>
          </a:r>
          <a:r>
            <a:rPr lang="en-GB" sz="2000" b="0" kern="1200" dirty="0" err="1"/>
            <a:t>parket</a:t>
          </a:r>
          <a:r>
            <a:rPr lang="en-GB" sz="1900" b="1" kern="1200" dirty="0"/>
            <a:t>
</a:t>
          </a:r>
          <a:endParaRPr lang="en-US" sz="1900" kern="1200" dirty="0"/>
        </a:p>
      </dsp:txBody>
      <dsp:txXfrm>
        <a:off x="1602346" y="3578060"/>
        <a:ext cx="6869448" cy="143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7BA3E-FC67-42B6-AD42-81BE0DAAED44}">
      <dsp:nvSpPr>
        <dsp:cNvPr id="0" name=""/>
        <dsp:cNvSpPr/>
      </dsp:nvSpPr>
      <dsp:spPr>
        <a:xfrm>
          <a:off x="0" y="6357"/>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8AD1-F434-4F57-99AA-3FDE8BBE8B5E}">
      <dsp:nvSpPr>
        <dsp:cNvPr id="0" name=""/>
        <dsp:cNvSpPr/>
      </dsp:nvSpPr>
      <dsp:spPr>
        <a:xfrm>
          <a:off x="217948" y="168468"/>
          <a:ext cx="396657" cy="39626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ED8A61-9FBD-445E-AC6C-930CEEA6E731}">
      <dsp:nvSpPr>
        <dsp:cNvPr id="0" name=""/>
        <dsp:cNvSpPr/>
      </dsp:nvSpPr>
      <dsp:spPr>
        <a:xfrm>
          <a:off x="832554" y="6357"/>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44550">
            <a:lnSpc>
              <a:spcPct val="90000"/>
            </a:lnSpc>
            <a:spcBef>
              <a:spcPct val="0"/>
            </a:spcBef>
            <a:spcAft>
              <a:spcPct val="35000"/>
            </a:spcAft>
            <a:buNone/>
          </a:pPr>
          <a:r>
            <a:rPr lang="nl-NL" sz="1900" kern="1200" dirty="0"/>
            <a:t>Een geschikte grafiek/diagram selecteren</a:t>
          </a:r>
          <a:endParaRPr lang="en-US" sz="1900" kern="1200" dirty="0"/>
        </a:p>
      </dsp:txBody>
      <dsp:txXfrm>
        <a:off x="832554" y="6357"/>
        <a:ext cx="7601514" cy="833067"/>
      </dsp:txXfrm>
    </dsp:sp>
    <dsp:sp modelId="{8358B1C9-9F43-4351-8CC4-807303B3EBFF}">
      <dsp:nvSpPr>
        <dsp:cNvPr id="0" name=""/>
        <dsp:cNvSpPr/>
      </dsp:nvSpPr>
      <dsp:spPr>
        <a:xfrm>
          <a:off x="0" y="1047692"/>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CDF8C-2F8C-43FD-B767-10F30CA44156}">
      <dsp:nvSpPr>
        <dsp:cNvPr id="0" name=""/>
        <dsp:cNvSpPr/>
      </dsp:nvSpPr>
      <dsp:spPr>
        <a:xfrm>
          <a:off x="217948" y="1209802"/>
          <a:ext cx="396657" cy="39626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B4071-F1D6-46E0-B590-3FF550E91B2E}">
      <dsp:nvSpPr>
        <dsp:cNvPr id="0" name=""/>
        <dsp:cNvSpPr/>
      </dsp:nvSpPr>
      <dsp:spPr>
        <a:xfrm>
          <a:off x="832554" y="1047692"/>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nl-NL" sz="1800" kern="1200" dirty="0"/>
            <a:t>Wat is de reken-wiskundige inhoud en het doel voor de activiteit met deze grafiek/tabel/diagram? Welke opdracht(en) geef je studenten?</a:t>
          </a:r>
          <a:r>
            <a:rPr lang="nl-NL" sz="1400" kern="1200" dirty="0"/>
            <a:t>
</a:t>
          </a:r>
          <a:endParaRPr lang="en-US" sz="1400" kern="1200" dirty="0"/>
        </a:p>
      </dsp:txBody>
      <dsp:txXfrm>
        <a:off x="832554" y="1047692"/>
        <a:ext cx="7601514" cy="833067"/>
      </dsp:txXfrm>
    </dsp:sp>
    <dsp:sp modelId="{14501ECF-C291-4FCB-92E4-E973490B9400}">
      <dsp:nvSpPr>
        <dsp:cNvPr id="0" name=""/>
        <dsp:cNvSpPr/>
      </dsp:nvSpPr>
      <dsp:spPr>
        <a:xfrm>
          <a:off x="0" y="2089026"/>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E5851-5728-4620-917C-A393E86CCBD5}">
      <dsp:nvSpPr>
        <dsp:cNvPr id="0" name=""/>
        <dsp:cNvSpPr/>
      </dsp:nvSpPr>
      <dsp:spPr>
        <a:xfrm>
          <a:off x="217948" y="2251136"/>
          <a:ext cx="396657" cy="39626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AA739-2EAC-477A-BA44-A1F19BCBF2E2}">
      <dsp:nvSpPr>
        <dsp:cNvPr id="0" name=""/>
        <dsp:cNvSpPr/>
      </dsp:nvSpPr>
      <dsp:spPr>
        <a:xfrm>
          <a:off x="832554" y="2089026"/>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en-GB" sz="1800" kern="1200" noProof="0" dirty="0"/>
            <a:t>Wat </a:t>
          </a:r>
          <a:r>
            <a:rPr lang="en-GB" sz="1800" kern="1200" noProof="0" dirty="0" err="1"/>
            <a:t>zijn</a:t>
          </a:r>
          <a:r>
            <a:rPr lang="en-GB" sz="1800" kern="1200" noProof="0" dirty="0"/>
            <a:t> de </a:t>
          </a:r>
          <a:r>
            <a:rPr lang="en-GB" sz="1800" kern="1200" noProof="0" dirty="0" err="1"/>
            <a:t>taaleisen</a:t>
          </a:r>
          <a:r>
            <a:rPr lang="en-GB" sz="1800" kern="1200" noProof="0" dirty="0"/>
            <a:t> in </a:t>
          </a:r>
          <a:r>
            <a:rPr lang="en-GB" sz="1800" kern="1200" noProof="0" dirty="0" err="1"/>
            <a:t>deze</a:t>
          </a:r>
          <a:r>
            <a:rPr lang="en-GB" sz="1800" kern="1200" noProof="0" dirty="0"/>
            <a:t> </a:t>
          </a:r>
          <a:r>
            <a:rPr lang="en-GB" sz="1800" kern="1200" noProof="0" dirty="0" err="1"/>
            <a:t>activiteit</a:t>
          </a:r>
          <a:r>
            <a:rPr lang="en-GB" sz="1800" kern="1200" noProof="0" dirty="0"/>
            <a:t> </a:t>
          </a:r>
          <a:r>
            <a:rPr lang="en-GB" sz="1800" kern="1200" noProof="0" dirty="0" err="1"/>
            <a:t>en</a:t>
          </a:r>
          <a:r>
            <a:rPr lang="en-GB" sz="1800" kern="1200" noProof="0" dirty="0"/>
            <a:t> welk </a:t>
          </a:r>
          <a:r>
            <a:rPr lang="en-GB" sz="1800" kern="1200" noProof="0" dirty="0" err="1"/>
            <a:t>doel</a:t>
          </a:r>
          <a:r>
            <a:rPr lang="en-GB" sz="1800" kern="1200" noProof="0" dirty="0"/>
            <a:t>(</a:t>
          </a:r>
          <a:r>
            <a:rPr lang="en-GB" sz="1800" kern="1200" noProof="0" dirty="0" err="1"/>
            <a:t>en</a:t>
          </a:r>
          <a:r>
            <a:rPr lang="en-GB" sz="1800" kern="1200" noProof="0" dirty="0"/>
            <a:t>) </a:t>
          </a:r>
          <a:r>
            <a:rPr lang="en-GB" sz="1800" kern="1200" noProof="0" dirty="0" err="1"/>
            <a:t>stel</a:t>
          </a:r>
          <a:r>
            <a:rPr lang="en-GB" sz="1800" kern="1200" noProof="0" dirty="0"/>
            <a:t> je in met </a:t>
          </a:r>
          <a:r>
            <a:rPr lang="en-GB" sz="1800" kern="1200" noProof="0" dirty="0" err="1"/>
            <a:t>betrekking</a:t>
          </a:r>
          <a:r>
            <a:rPr lang="en-GB" sz="1800" kern="1200" noProof="0" dirty="0"/>
            <a:t> tot het </a:t>
          </a:r>
          <a:r>
            <a:rPr lang="en-GB" sz="1800" kern="1200" noProof="0" dirty="0" err="1"/>
            <a:t>gebruik</a:t>
          </a:r>
          <a:r>
            <a:rPr lang="en-GB" sz="1800" kern="1200" noProof="0" dirty="0"/>
            <a:t> van (</a:t>
          </a:r>
          <a:r>
            <a:rPr lang="en-GB" sz="1800" kern="1200" noProof="0" dirty="0" err="1"/>
            <a:t>rekenwiskundige</a:t>
          </a:r>
          <a:r>
            <a:rPr lang="en-GB" sz="1800" kern="1200" noProof="0" dirty="0"/>
            <a:t>) taal?</a:t>
          </a:r>
        </a:p>
      </dsp:txBody>
      <dsp:txXfrm>
        <a:off x="832554" y="2089026"/>
        <a:ext cx="7601514" cy="833067"/>
      </dsp:txXfrm>
    </dsp:sp>
    <dsp:sp modelId="{DE0E5679-25CD-48BF-878A-F1E58C574150}">
      <dsp:nvSpPr>
        <dsp:cNvPr id="0" name=""/>
        <dsp:cNvSpPr/>
      </dsp:nvSpPr>
      <dsp:spPr>
        <a:xfrm>
          <a:off x="0" y="3130360"/>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F89DB-4B7D-4F3E-9D1D-3D97947A4AD1}">
      <dsp:nvSpPr>
        <dsp:cNvPr id="0" name=""/>
        <dsp:cNvSpPr/>
      </dsp:nvSpPr>
      <dsp:spPr>
        <a:xfrm>
          <a:off x="217948" y="3292470"/>
          <a:ext cx="396657" cy="39626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C41CC5-0833-4922-9F02-4961FB20D039}">
      <dsp:nvSpPr>
        <dsp:cNvPr id="0" name=""/>
        <dsp:cNvSpPr/>
      </dsp:nvSpPr>
      <dsp:spPr>
        <a:xfrm>
          <a:off x="832554" y="3130360"/>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nl-NL" sz="1800" kern="1200" dirty="0"/>
            <a:t>Hoe bent u van plan om uw studenten te activeren tot het produceren van taal in deze activiteit?
</a:t>
          </a:r>
          <a:endParaRPr lang="en-US" sz="1400" kern="1200" dirty="0"/>
        </a:p>
      </dsp:txBody>
      <dsp:txXfrm>
        <a:off x="832554" y="3130360"/>
        <a:ext cx="7601514" cy="833067"/>
      </dsp:txXfrm>
    </dsp:sp>
    <dsp:sp modelId="{841F3E54-996D-4E03-8DAF-E2A79F2B2852}">
      <dsp:nvSpPr>
        <dsp:cNvPr id="0" name=""/>
        <dsp:cNvSpPr/>
      </dsp:nvSpPr>
      <dsp:spPr>
        <a:xfrm>
          <a:off x="0" y="4171694"/>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EEEFC-347A-429A-AB6E-0BF8DC0CD9CA}">
      <dsp:nvSpPr>
        <dsp:cNvPr id="0" name=""/>
        <dsp:cNvSpPr/>
      </dsp:nvSpPr>
      <dsp:spPr>
        <a:xfrm>
          <a:off x="217948" y="4333805"/>
          <a:ext cx="396657" cy="39626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B008A-8A99-4CED-B4D9-3E87BB4C52FF}">
      <dsp:nvSpPr>
        <dsp:cNvPr id="0" name=""/>
        <dsp:cNvSpPr/>
      </dsp:nvSpPr>
      <dsp:spPr>
        <a:xfrm>
          <a:off x="832554" y="4171694"/>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44550">
            <a:lnSpc>
              <a:spcPct val="90000"/>
            </a:lnSpc>
            <a:spcBef>
              <a:spcPct val="0"/>
            </a:spcBef>
            <a:spcAft>
              <a:spcPct val="35000"/>
            </a:spcAft>
            <a:buNone/>
          </a:pPr>
          <a:r>
            <a:rPr lang="nl-NL" sz="1900" kern="1200" dirty="0"/>
            <a:t>Welke taalondersteuning biedt u?
</a:t>
          </a:r>
          <a:endParaRPr lang="en-US" sz="1900" kern="1200" dirty="0"/>
        </a:p>
      </dsp:txBody>
      <dsp:txXfrm>
        <a:off x="832554" y="4171694"/>
        <a:ext cx="7601514" cy="8330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30.09.20</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42286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349961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152273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317435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FCA61E6-ECAC-4738-BB19-0F2D3DBA1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5FE590-AD5C-431B-A398-95C946DD96F1}" type="slidenum">
              <a:rPr lang="nl-NL" altLang="nl-NL" sz="1200"/>
              <a:pPr/>
              <a:t>18</a:t>
            </a:fld>
            <a:endParaRPr lang="nl-NL" altLang="nl-NL" sz="1200"/>
          </a:p>
        </p:txBody>
      </p:sp>
      <p:sp>
        <p:nvSpPr>
          <p:cNvPr id="40963" name="Rectangle 2">
            <a:extLst>
              <a:ext uri="{FF2B5EF4-FFF2-40B4-BE49-F238E27FC236}">
                <a16:creationId xmlns:a16="http://schemas.microsoft.com/office/drawing/2014/main" id="{894DA852-F00F-42B5-80D6-E3A439B1840F}"/>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797AEA24-FA95-494B-9900-E0FFC6D95150}"/>
              </a:ext>
            </a:extLst>
          </p:cNvPr>
          <p:cNvSpPr>
            <a:spLocks noGrp="1" noChangeArrowheads="1"/>
          </p:cNvSpPr>
          <p:nvPr>
            <p:ph type="body" idx="1"/>
          </p:nvPr>
        </p:nvSpPr>
        <p:spPr>
          <a:solidFill>
            <a:srgbClr val="FFFFFF"/>
          </a:solidFill>
          <a:ln>
            <a:solidFill>
              <a:srgbClr val="000000"/>
            </a:solidFill>
          </a:ln>
        </p:spPr>
        <p:txBody>
          <a:bodyPr/>
          <a:lstStyle/>
          <a:p>
            <a:endParaRPr lang="en-US" altLang="nl-NL" dirty="0">
              <a:latin typeface="Arial" panose="020B0604020202020204" pitchFamily="34" charset="0"/>
            </a:endParaRPr>
          </a:p>
          <a:p>
            <a:endParaRPr lang="nl-NL" altLang="nl-NL" dirty="0">
              <a:latin typeface="Arial" panose="020B0604020202020204" pitchFamily="34" charset="0"/>
            </a:endParaRPr>
          </a:p>
          <a:p>
            <a:endParaRPr lang="nl-NL" altLang="nl-NL" dirty="0">
              <a:latin typeface="Arial" panose="020B0604020202020204" pitchFamily="34" charset="0"/>
            </a:endParaRPr>
          </a:p>
        </p:txBody>
      </p:sp>
    </p:spTree>
    <p:extLst>
      <p:ext uri="{BB962C8B-B14F-4D97-AF65-F5344CB8AC3E}">
        <p14:creationId xmlns:p14="http://schemas.microsoft.com/office/powerpoint/2010/main" val="337049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DE8E218-401A-4163-A17D-1556F7F4948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F467CE83-28B6-4A1A-A54A-83ECBD0DD1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rPr>
              <a:t>DAAR moet het gebeuren</a:t>
            </a:r>
            <a:endParaRPr lang="en-US" altLang="nl-NL">
              <a:latin typeface="Arial" panose="020B0604020202020204" pitchFamily="34" charset="0"/>
            </a:endParaRPr>
          </a:p>
        </p:txBody>
      </p:sp>
      <p:sp>
        <p:nvSpPr>
          <p:cNvPr id="52228" name="Slide Number Placeholder 3">
            <a:extLst>
              <a:ext uri="{FF2B5EF4-FFF2-40B4-BE49-F238E27FC236}">
                <a16:creationId xmlns:a16="http://schemas.microsoft.com/office/drawing/2014/main" id="{464A8263-A7AF-4216-9D05-8A874AA4DC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141A7E-FD7E-492E-BFA5-A0E4EE45D261}" type="slidenum">
              <a:rPr lang="nl-NL" altLang="nl-NL" sz="1200"/>
              <a:pPr/>
              <a:t>19</a:t>
            </a:fld>
            <a:endParaRPr lang="nl-NL" altLang="nl-NL" sz="1200"/>
          </a:p>
        </p:txBody>
      </p:sp>
    </p:spTree>
    <p:extLst>
      <p:ext uri="{BB962C8B-B14F-4D97-AF65-F5344CB8AC3E}">
        <p14:creationId xmlns:p14="http://schemas.microsoft.com/office/powerpoint/2010/main" val="416333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21</a:t>
            </a:fld>
            <a:endParaRPr lang="de-DE"/>
          </a:p>
        </p:txBody>
      </p:sp>
    </p:spTree>
    <p:extLst>
      <p:ext uri="{BB962C8B-B14F-4D97-AF65-F5344CB8AC3E}">
        <p14:creationId xmlns:p14="http://schemas.microsoft.com/office/powerpoint/2010/main" val="298704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kunt de module uitdelen aan alle deelnemers als u wilt en samen bladeren door de inhoud en de instructies van voornamelijk deel 2.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22</a:t>
            </a:fld>
            <a:endParaRPr lang="de-DE"/>
          </a:p>
        </p:txBody>
      </p:sp>
    </p:spTree>
    <p:extLst>
      <p:ext uri="{BB962C8B-B14F-4D97-AF65-F5344CB8AC3E}">
        <p14:creationId xmlns:p14="http://schemas.microsoft.com/office/powerpoint/2010/main" val="285204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23</a:t>
            </a:fld>
            <a:endParaRPr lang="de-DE"/>
          </a:p>
        </p:txBody>
      </p:sp>
    </p:spTree>
    <p:extLst>
      <p:ext uri="{BB962C8B-B14F-4D97-AF65-F5344CB8AC3E}">
        <p14:creationId xmlns:p14="http://schemas.microsoft.com/office/powerpoint/2010/main" val="231541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FE28A6-3A3B-B84F-A3DC-A0DC91794B66}" type="slidenum">
              <a:rPr lang="nl-NL" smtClean="0"/>
              <a:t>24</a:t>
            </a:fld>
            <a:endParaRPr lang="nl-NL"/>
          </a:p>
        </p:txBody>
      </p:sp>
    </p:spTree>
    <p:extLst>
      <p:ext uri="{BB962C8B-B14F-4D97-AF65-F5344CB8AC3E}">
        <p14:creationId xmlns:p14="http://schemas.microsoft.com/office/powerpoint/2010/main" val="169692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terugvertaald uit het </a:t>
            </a:r>
            <a:r>
              <a:rPr lang="nl-NL" dirty="0" err="1"/>
              <a:t>nederlands</a:t>
            </a:r>
            <a:r>
              <a:rPr lang="nl-NL" dirty="0"/>
              <a:t>, even vergelijken met de volgende sheet.</a:t>
            </a:r>
          </a:p>
        </p:txBody>
      </p:sp>
      <p:sp>
        <p:nvSpPr>
          <p:cNvPr id="4" name="Tijdelijke aanduiding voor dianummer 3"/>
          <p:cNvSpPr>
            <a:spLocks noGrp="1"/>
          </p:cNvSpPr>
          <p:nvPr>
            <p:ph type="sldNum" sz="quarter" idx="5"/>
          </p:nvPr>
        </p:nvSpPr>
        <p:spPr/>
        <p:txBody>
          <a:bodyPr/>
          <a:lstStyle/>
          <a:p>
            <a:fld id="{078C6A53-A09B-A84C-B2A2-372639274C46}" type="slidenum">
              <a:rPr lang="nl-NL"/>
              <a:t>26</a:t>
            </a:fld>
            <a:endParaRPr lang="nl-NL"/>
          </a:p>
        </p:txBody>
      </p:sp>
    </p:spTree>
    <p:extLst>
      <p:ext uri="{BB962C8B-B14F-4D97-AF65-F5344CB8AC3E}">
        <p14:creationId xmlns:p14="http://schemas.microsoft.com/office/powerpoint/2010/main" val="239935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de deelnemers om zich duidelijk te uiten. Gebruik hiervoor technieken als </a:t>
            </a:r>
            <a:r>
              <a:rPr lang="nl-NL" dirty="0" err="1"/>
              <a:t>scaffolding</a:t>
            </a:r>
            <a:r>
              <a:rPr lang="nl-NL" dirty="0"/>
              <a:t>. Bijv.:
- vraag hen te verduidelijken wat ze bedoelen met woorden als 'het', 'deze/dit' enz.
- vraag hen om onderscheid te maken tussen de taal van de grafiek ('hij gaat omhoog') en de taal van de situatie (het aantal gevallen neemt toe)
Opmerking:
Vervang dit voorbeeld door een recente actuele grafiek of tabel (uit de media). 
Het voorbeeld moet wiskundig interessant zijn ('er moet iets zijn om over te praten') en niet te moeilijk te interpreteren.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a:t>
            </a:fld>
            <a:endParaRPr lang="de-DE"/>
          </a:p>
        </p:txBody>
      </p:sp>
    </p:spTree>
    <p:extLst>
      <p:ext uri="{BB962C8B-B14F-4D97-AF65-F5344CB8AC3E}">
        <p14:creationId xmlns:p14="http://schemas.microsoft.com/office/powerpoint/2010/main" val="371752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8C6A53-A09B-A84C-B2A2-372639274C46}" type="slidenum">
              <a:rPr lang="nl-NL"/>
              <a:t>27</a:t>
            </a:fld>
            <a:endParaRPr lang="nl-NL"/>
          </a:p>
        </p:txBody>
      </p:sp>
    </p:spTree>
    <p:extLst>
      <p:ext uri="{BB962C8B-B14F-4D97-AF65-F5344CB8AC3E}">
        <p14:creationId xmlns:p14="http://schemas.microsoft.com/office/powerpoint/2010/main" val="294224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29</a:t>
            </a:fld>
            <a:endParaRPr lang="de-DE"/>
          </a:p>
        </p:txBody>
      </p:sp>
    </p:spTree>
    <p:extLst>
      <p:ext uri="{BB962C8B-B14F-4D97-AF65-F5344CB8AC3E}">
        <p14:creationId xmlns:p14="http://schemas.microsoft.com/office/powerpoint/2010/main" val="1205508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30</a:t>
            </a:fld>
            <a:endParaRPr lang="de-DE"/>
          </a:p>
        </p:txBody>
      </p:sp>
    </p:spTree>
    <p:extLst>
      <p:ext uri="{BB962C8B-B14F-4D97-AF65-F5344CB8AC3E}">
        <p14:creationId xmlns:p14="http://schemas.microsoft.com/office/powerpoint/2010/main" val="661042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Taalproblemen:
- De grafiek begrijpen (informatie combineren)
- Het schrijven van coherente hele zinnen
- Het geven van de juiste woorden aan de informatie die de grafiek met zich meebrengt
- Specifiek formuleren
Ondersteuning
- Geef studenten een schrijfkader, bijvoorbeeld het begin van zinnen die ze kunnen voltooien </a:t>
            </a:r>
          </a:p>
          <a:p>
            <a:r>
              <a:rPr lang="nl-NL" dirty="0"/>
              <a:t>- Geef ze een lijst van woorden en uitdrukkingen die kunnen worden gebruikt om zinnen te combineren</a:t>
            </a:r>
          </a:p>
          <a:p>
            <a:r>
              <a:rPr lang="nl-NL" dirty="0"/>
              <a:t>- In de hele klas bespreken van de context en de taal ondersteunen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31</a:t>
            </a:fld>
            <a:endParaRPr lang="de-DE"/>
          </a:p>
        </p:txBody>
      </p:sp>
    </p:spTree>
    <p:extLst>
      <p:ext uri="{BB962C8B-B14F-4D97-AF65-F5344CB8AC3E}">
        <p14:creationId xmlns:p14="http://schemas.microsoft.com/office/powerpoint/2010/main" val="164915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32</a:t>
            </a:fld>
            <a:endParaRPr lang="de-DE"/>
          </a:p>
        </p:txBody>
      </p:sp>
    </p:spTree>
    <p:extLst>
      <p:ext uri="{BB962C8B-B14F-4D97-AF65-F5344CB8AC3E}">
        <p14:creationId xmlns:p14="http://schemas.microsoft.com/office/powerpoint/2010/main" val="122417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33</a:t>
            </a:fld>
            <a:endParaRPr lang="de-DE"/>
          </a:p>
        </p:txBody>
      </p:sp>
    </p:spTree>
    <p:extLst>
      <p:ext uri="{BB962C8B-B14F-4D97-AF65-F5344CB8AC3E}">
        <p14:creationId xmlns:p14="http://schemas.microsoft.com/office/powerpoint/2010/main" val="2503392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1946A3B-6DC4-4C6E-A501-E3FC23F40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947335-2DF6-4A5E-9E0F-838F2E89950F}" type="slidenum">
              <a:rPr lang="en-US" altLang="nl-NL" sz="1200"/>
              <a:pPr/>
              <a:t>35</a:t>
            </a:fld>
            <a:endParaRPr lang="en-US" altLang="nl-NL" sz="1200"/>
          </a:p>
        </p:txBody>
      </p:sp>
      <p:sp>
        <p:nvSpPr>
          <p:cNvPr id="81923" name="Rectangle 2">
            <a:extLst>
              <a:ext uri="{FF2B5EF4-FFF2-40B4-BE49-F238E27FC236}">
                <a16:creationId xmlns:a16="http://schemas.microsoft.com/office/drawing/2014/main" id="{F5ED32E9-D789-418F-AD7B-90ECE7A09D9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12BDA81-F0D2-45F3-9EE3-CA5A1114286C}"/>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84125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36</a:t>
            </a:fld>
            <a:endParaRPr lang="de-DE"/>
          </a:p>
        </p:txBody>
      </p:sp>
    </p:spTree>
    <p:extLst>
      <p:ext uri="{BB962C8B-B14F-4D97-AF65-F5344CB8AC3E}">
        <p14:creationId xmlns:p14="http://schemas.microsoft.com/office/powerpoint/2010/main" val="4243528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kern="1200" dirty="0" err="1">
                <a:solidFill>
                  <a:schemeClr val="tx1"/>
                </a:solidFill>
                <a:effectLst/>
                <a:latin typeface="Calibri"/>
                <a:ea typeface="ＭＳ Ｐゴシック" charset="-128"/>
                <a:cs typeface="ＭＳ Ｐゴシック" charset="-128"/>
              </a:rPr>
              <a:t>Maak</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deze</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poll</a:t>
            </a:r>
            <a:r>
              <a:rPr lang="de-DE" sz="1200" b="0" kern="1200" dirty="0">
                <a:solidFill>
                  <a:schemeClr val="tx1"/>
                </a:solidFill>
                <a:effectLst/>
                <a:latin typeface="Calibri"/>
                <a:ea typeface="ＭＳ Ｐゴシック" charset="-128"/>
                <a:cs typeface="ＭＳ Ｐゴシック" charset="-128"/>
              </a:rPr>
              <a:t> in </a:t>
            </a:r>
            <a:r>
              <a:rPr lang="de-DE" sz="1200" b="0" kern="1200" dirty="0" err="1">
                <a:solidFill>
                  <a:schemeClr val="tx1"/>
                </a:solidFill>
                <a:effectLst/>
                <a:latin typeface="Calibri"/>
                <a:ea typeface="ＭＳ Ｐゴシック" charset="-128"/>
                <a:cs typeface="ＭＳ Ｐゴシック" charset="-128"/>
              </a:rPr>
              <a:t>een</a:t>
            </a:r>
            <a:r>
              <a:rPr lang="de-DE" sz="1200" b="0" kern="1200" dirty="0">
                <a:solidFill>
                  <a:schemeClr val="tx1"/>
                </a:solidFill>
                <a:effectLst/>
                <a:latin typeface="Calibri"/>
                <a:ea typeface="ＭＳ Ｐゴシック" charset="-128"/>
                <a:cs typeface="ＭＳ Ｐゴシック" charset="-128"/>
              </a:rPr>
              <a:t> digitale </a:t>
            </a:r>
            <a:r>
              <a:rPr lang="de-DE" sz="1200" b="0" kern="1200" dirty="0" err="1">
                <a:solidFill>
                  <a:schemeClr val="tx1"/>
                </a:solidFill>
                <a:effectLst/>
                <a:latin typeface="Calibri"/>
                <a:ea typeface="ＭＳ Ｐゴシック" charset="-128"/>
                <a:cs typeface="ＭＳ Ｐゴシック" charset="-128"/>
              </a:rPr>
              <a:t>tool</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met</a:t>
            </a:r>
            <a:r>
              <a:rPr lang="de-DE" sz="1200" b="0" kern="1200" dirty="0">
                <a:solidFill>
                  <a:schemeClr val="tx1"/>
                </a:solidFill>
                <a:effectLst/>
                <a:latin typeface="Calibri"/>
                <a:ea typeface="ＭＳ Ｐゴシック" charset="-128"/>
                <a:cs typeface="ＭＳ Ｐゴシック" charset="-128"/>
              </a:rPr>
              <a:t> open </a:t>
            </a:r>
            <a:r>
              <a:rPr lang="de-DE" sz="1200" b="0" kern="1200" dirty="0" err="1">
                <a:solidFill>
                  <a:schemeClr val="tx1"/>
                </a:solidFill>
                <a:effectLst/>
                <a:latin typeface="Calibri"/>
                <a:ea typeface="ＭＳ Ｐゴシック" charset="-128"/>
                <a:cs typeface="ＭＳ Ｐゴシック" charset="-128"/>
              </a:rPr>
              <a:t>antwoorden</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Nadat</a:t>
            </a:r>
            <a:r>
              <a:rPr lang="de-DE" sz="1200" b="0" kern="1200" dirty="0">
                <a:solidFill>
                  <a:schemeClr val="tx1"/>
                </a:solidFill>
                <a:effectLst/>
                <a:latin typeface="Calibri"/>
                <a:ea typeface="ＭＳ Ｐゴシック" charset="-128"/>
                <a:cs typeface="ＭＳ Ｐゴシック" charset="-128"/>
              </a:rPr>
              <a:t> alle </a:t>
            </a:r>
            <a:r>
              <a:rPr lang="de-DE" sz="1200" b="0" kern="1200" dirty="0" err="1">
                <a:solidFill>
                  <a:schemeClr val="tx1"/>
                </a:solidFill>
                <a:effectLst/>
                <a:latin typeface="Calibri"/>
                <a:ea typeface="ＭＳ Ｐゴシック" charset="-128"/>
                <a:cs typeface="ＭＳ Ｐゴシック" charset="-128"/>
              </a:rPr>
              <a:t>deelnemers</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hun</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antwoorden</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hebben</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ingevoerd</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kunt</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u</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deze</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weergeven</a:t>
            </a:r>
            <a:r>
              <a:rPr lang="de-DE" sz="1200" b="0" kern="1200" dirty="0">
                <a:solidFill>
                  <a:schemeClr val="tx1"/>
                </a:solidFill>
                <a:effectLst/>
                <a:latin typeface="Calibri"/>
                <a:ea typeface="ＭＳ Ｐゴシック" charset="-128"/>
                <a:cs typeface="ＭＳ Ｐゴシック" charset="-128"/>
              </a:rPr>
              <a:t> en </a:t>
            </a:r>
            <a:r>
              <a:rPr lang="de-DE" sz="1200" b="0" kern="1200" dirty="0" err="1">
                <a:solidFill>
                  <a:schemeClr val="tx1"/>
                </a:solidFill>
                <a:effectLst/>
                <a:latin typeface="Calibri"/>
                <a:ea typeface="ＭＳ Ｐゴシック" charset="-128"/>
                <a:cs typeface="ＭＳ Ｐゴシック" charset="-128"/>
              </a:rPr>
              <a:t>bespreken</a:t>
            </a:r>
            <a:r>
              <a:rPr lang="de-DE" sz="1200" b="0" kern="1200" dirty="0">
                <a:solidFill>
                  <a:schemeClr val="tx1"/>
                </a:solidFill>
                <a:effectLst/>
                <a:latin typeface="Calibri"/>
                <a:ea typeface="ＭＳ Ｐゴシック" charset="-128"/>
                <a:cs typeface="ＭＳ Ｐゴシック" charset="-128"/>
              </a:rPr>
              <a:t> in </a:t>
            </a:r>
            <a:r>
              <a:rPr lang="de-DE" sz="1200" b="0" kern="1200" dirty="0" err="1">
                <a:solidFill>
                  <a:schemeClr val="tx1"/>
                </a:solidFill>
                <a:effectLst/>
                <a:latin typeface="Calibri"/>
                <a:ea typeface="ＭＳ Ｐゴシック" charset="-128"/>
                <a:cs typeface="ＭＳ Ｐゴシック" charset="-128"/>
              </a:rPr>
              <a:t>deze</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sessies</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of</a:t>
            </a:r>
            <a:r>
              <a:rPr lang="de-DE" sz="1200" b="0" kern="1200" dirty="0">
                <a:solidFill>
                  <a:schemeClr val="tx1"/>
                </a:solidFill>
                <a:effectLst/>
                <a:latin typeface="Calibri"/>
                <a:ea typeface="ＭＳ Ｐゴシック" charset="-128"/>
                <a:cs typeface="ＭＳ Ｐゴシック" charset="-128"/>
              </a:rPr>
              <a:t> in de </a:t>
            </a:r>
            <a:r>
              <a:rPr lang="de-DE" sz="1200" b="0" kern="1200" dirty="0" err="1">
                <a:solidFill>
                  <a:schemeClr val="tx1"/>
                </a:solidFill>
                <a:effectLst/>
                <a:latin typeface="Calibri"/>
                <a:ea typeface="ＭＳ Ｐゴシック" charset="-128"/>
                <a:cs typeface="ＭＳ Ｐゴシック" charset="-128"/>
              </a:rPr>
              <a:t>volgende</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gebruik</a:t>
            </a:r>
            <a:r>
              <a:rPr lang="de-DE" sz="1200" b="0" kern="1200" dirty="0">
                <a:solidFill>
                  <a:schemeClr val="tx1"/>
                </a:solidFill>
                <a:effectLst/>
                <a:latin typeface="Calibri"/>
                <a:ea typeface="ＭＳ Ｐゴシック" charset="-128"/>
                <a:cs typeface="ＭＳ Ｐゴシック" charset="-128"/>
              </a:rPr>
              <a:t> de </a:t>
            </a:r>
            <a:r>
              <a:rPr lang="de-DE" sz="1200" b="0" kern="1200" dirty="0" err="1">
                <a:solidFill>
                  <a:schemeClr val="tx1"/>
                </a:solidFill>
                <a:effectLst/>
                <a:latin typeface="Calibri"/>
                <a:ea typeface="ＭＳ Ｐゴシック" charset="-128"/>
                <a:cs typeface="ＭＳ Ｐゴシック" charset="-128"/>
              </a:rPr>
              <a:t>input</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voor</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het</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aanpassen</a:t>
            </a:r>
            <a:r>
              <a:rPr lang="de-DE" sz="1200" b="0" kern="1200" dirty="0">
                <a:solidFill>
                  <a:schemeClr val="tx1"/>
                </a:solidFill>
                <a:effectLst/>
                <a:latin typeface="Calibri"/>
                <a:ea typeface="ＭＳ Ｐゴシック" charset="-128"/>
                <a:cs typeface="ＭＳ Ｐゴシック" charset="-128"/>
              </a:rPr>
              <a:t> van de </a:t>
            </a:r>
            <a:r>
              <a:rPr lang="de-DE" sz="1200" b="0" kern="1200" dirty="0" err="1">
                <a:solidFill>
                  <a:schemeClr val="tx1"/>
                </a:solidFill>
                <a:effectLst/>
                <a:latin typeface="Calibri"/>
                <a:ea typeface="ＭＳ Ｐゴシック" charset="-128"/>
                <a:cs typeface="ＭＳ Ｐゴシック" charset="-128"/>
              </a:rPr>
              <a:t>sessies</a:t>
            </a:r>
            <a:r>
              <a:rPr lang="de-DE" sz="1200" b="0" kern="1200" dirty="0">
                <a:solidFill>
                  <a:schemeClr val="tx1"/>
                </a:solidFill>
                <a:effectLst/>
                <a:latin typeface="Calibri"/>
                <a:ea typeface="ＭＳ Ｐゴシック" charset="-128"/>
                <a:cs typeface="ＭＳ Ｐゴシック" charset="-128"/>
              </a:rPr>
              <a:t> </a:t>
            </a:r>
            <a:r>
              <a:rPr lang="de-DE" sz="1200" b="0" kern="1200" dirty="0" err="1">
                <a:solidFill>
                  <a:schemeClr val="tx1"/>
                </a:solidFill>
                <a:effectLst/>
                <a:latin typeface="Calibri"/>
                <a:ea typeface="ＭＳ Ｐゴシック" charset="-128"/>
                <a:cs typeface="ＭＳ Ｐゴシック" charset="-128"/>
              </a:rPr>
              <a:t>aan</a:t>
            </a:r>
            <a:r>
              <a:rPr lang="de-DE" sz="1200" b="0" kern="1200" dirty="0">
                <a:solidFill>
                  <a:schemeClr val="tx1"/>
                </a:solidFill>
                <a:effectLst/>
                <a:latin typeface="Calibri"/>
                <a:ea typeface="ＭＳ Ｐゴシック" charset="-128"/>
                <a:cs typeface="ＭＳ Ｐゴシック" charset="-128"/>
              </a:rPr>
              <a:t> de </a:t>
            </a:r>
            <a:r>
              <a:rPr lang="de-DE" sz="1200" b="0" kern="1200" dirty="0" err="1">
                <a:solidFill>
                  <a:schemeClr val="tx1"/>
                </a:solidFill>
                <a:effectLst/>
                <a:latin typeface="Calibri"/>
                <a:ea typeface="ＭＳ Ｐゴシック" charset="-128"/>
                <a:cs typeface="ＭＳ Ｐゴシック" charset="-128"/>
              </a:rPr>
              <a:t>achtergrond</a:t>
            </a:r>
            <a:r>
              <a:rPr lang="de-DE" sz="1200" b="0" kern="1200" dirty="0">
                <a:solidFill>
                  <a:schemeClr val="tx1"/>
                </a:solidFill>
                <a:effectLst/>
                <a:latin typeface="Calibri"/>
                <a:ea typeface="ＭＳ Ｐゴシック" charset="-128"/>
                <a:cs typeface="ＭＳ Ｐゴシック" charset="-128"/>
              </a:rPr>
              <a:t> van de leerkrachten
</a:t>
            </a:r>
            <a:endParaRPr lang="de-DE" dirty="0"/>
          </a:p>
        </p:txBody>
      </p:sp>
      <p:sp>
        <p:nvSpPr>
          <p:cNvPr id="4" name="Foliennummernplatzhalter 3"/>
          <p:cNvSpPr>
            <a:spLocks noGrp="1"/>
          </p:cNvSpPr>
          <p:nvPr>
            <p:ph type="sldNum" sz="quarter" idx="10"/>
          </p:nvPr>
        </p:nvSpPr>
        <p:spPr/>
        <p:txBody>
          <a:bodyPr/>
          <a:lstStyle/>
          <a:p>
            <a:fld id="{BBC9ED7A-60CD-41A9-A8EF-05A85E405795}" type="slidenum">
              <a:rPr lang="de-DE" smtClean="0"/>
              <a:pPr/>
              <a:t>37</a:t>
            </a:fld>
            <a:endParaRPr lang="de-DE"/>
          </a:p>
        </p:txBody>
      </p:sp>
    </p:spTree>
    <p:extLst>
      <p:ext uri="{BB962C8B-B14F-4D97-AF65-F5344CB8AC3E}">
        <p14:creationId xmlns:p14="http://schemas.microsoft.com/office/powerpoint/2010/main" val="936029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BBC9ED7A-60CD-41A9-A8EF-05A85E405795}" type="slidenum">
              <a:rPr lang="de-DE" smtClean="0"/>
              <a:pPr/>
              <a:t>38</a:t>
            </a:fld>
            <a:endParaRPr lang="de-DE"/>
          </a:p>
        </p:txBody>
      </p:sp>
    </p:spTree>
    <p:extLst>
      <p:ext uri="{BB962C8B-B14F-4D97-AF65-F5344CB8AC3E}">
        <p14:creationId xmlns:p14="http://schemas.microsoft.com/office/powerpoint/2010/main" val="321366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a:t>
            </a:fld>
            <a:endParaRPr lang="de-DE"/>
          </a:p>
        </p:txBody>
      </p:sp>
    </p:spTree>
    <p:extLst>
      <p:ext uri="{BB962C8B-B14F-4D97-AF65-F5344CB8AC3E}">
        <p14:creationId xmlns:p14="http://schemas.microsoft.com/office/powerpoint/2010/main" val="3498782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39</a:t>
            </a:fld>
            <a:endParaRPr lang="de-DE"/>
          </a:p>
        </p:txBody>
      </p:sp>
    </p:spTree>
    <p:extLst>
      <p:ext uri="{BB962C8B-B14F-4D97-AF65-F5344CB8AC3E}">
        <p14:creationId xmlns:p14="http://schemas.microsoft.com/office/powerpoint/2010/main" val="1484260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41</a:t>
            </a:fld>
            <a:endParaRPr lang="de-DE"/>
          </a:p>
        </p:txBody>
      </p:sp>
    </p:spTree>
    <p:extLst>
      <p:ext uri="{BB962C8B-B14F-4D97-AF65-F5344CB8AC3E}">
        <p14:creationId xmlns:p14="http://schemas.microsoft.com/office/powerpoint/2010/main" val="134236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268859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246311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B29507C-6C72-4EEA-81F3-26C7F17BC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363"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9825"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7025"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2638"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9838"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7038"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4238"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1438"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70FCE84-17AF-49AA-B3BE-AAAA34D2B216}" type="slidenum">
              <a:rPr lang="nl-NL" altLang="nl-NL">
                <a:latin typeface="Calibri" panose="020F0502020204030204" pitchFamily="34" charset="0"/>
              </a:rPr>
              <a:pPr eaLnBrk="1" hangingPunct="1">
                <a:spcBef>
                  <a:spcPct val="0"/>
                </a:spcBef>
              </a:pPr>
              <a:t>6</a:t>
            </a:fld>
            <a:endParaRPr lang="nl-NL" altLang="nl-NL">
              <a:latin typeface="Calibri" panose="020F0502020204030204" pitchFamily="34" charset="0"/>
            </a:endParaRPr>
          </a:p>
        </p:txBody>
      </p:sp>
      <p:sp>
        <p:nvSpPr>
          <p:cNvPr id="21507" name="Rectangle 2">
            <a:extLst>
              <a:ext uri="{FF2B5EF4-FFF2-40B4-BE49-F238E27FC236}">
                <a16:creationId xmlns:a16="http://schemas.microsoft.com/office/drawing/2014/main" id="{0B404E22-52B5-4DED-93A9-D0BA7B2C416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0ED09BC-6D86-4979-9365-5E2D72FF1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spcBef>
                <a:spcPct val="0"/>
              </a:spcBef>
            </a:pPr>
            <a:endParaRPr lang="nl-NL" altLang="nl-NL" dirty="0">
              <a:latin typeface="Arial" panose="020B0604020202020204" pitchFamily="34" charset="0"/>
            </a:endParaRPr>
          </a:p>
          <a:p>
            <a:pPr marL="227013" indent="-227013" eaLnBrk="1" hangingPunct="1">
              <a:spcBef>
                <a:spcPct val="0"/>
              </a:spcBef>
            </a:pPr>
            <a:endParaRPr lang="nl-NL" altLang="nl-NL" dirty="0">
              <a:latin typeface="Arial" panose="020B0604020202020204" pitchFamily="34" charset="0"/>
            </a:endParaRPr>
          </a:p>
          <a:p>
            <a:pPr marL="227013" indent="-227013" eaLnBrk="1" hangingPunct="1">
              <a:spcBef>
                <a:spcPct val="0"/>
              </a:spcBef>
            </a:pPr>
            <a:endParaRPr lang="nl-NL" altLang="nl-NL" b="1" dirty="0">
              <a:latin typeface="Arial" panose="020B0604020202020204" pitchFamily="34" charset="0"/>
              <a:cs typeface="Times New Roman" panose="02020603050405020304" pitchFamily="18" charset="0"/>
            </a:endParaRPr>
          </a:p>
          <a:p>
            <a:pPr marL="227013" indent="-227013" eaLnBrk="1" hangingPunct="1">
              <a:spcBef>
                <a:spcPct val="0"/>
              </a:spcBef>
            </a:pPr>
            <a:endParaRPr lang="nl-NL" altLang="nl-NL" b="1" dirty="0">
              <a:latin typeface="Arial" panose="020B0604020202020204" pitchFamily="34" charset="0"/>
            </a:endParaRPr>
          </a:p>
        </p:txBody>
      </p:sp>
    </p:spTree>
    <p:extLst>
      <p:ext uri="{BB962C8B-B14F-4D97-AF65-F5344CB8AC3E}">
        <p14:creationId xmlns:p14="http://schemas.microsoft.com/office/powerpoint/2010/main" val="428480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47A4E51-32D0-EC42-84D9-80B707014F80}" type="slidenum">
              <a:rPr lang="de-DE" smtClean="0"/>
              <a:pPr/>
              <a:t>8</a:t>
            </a:fld>
            <a:endParaRPr lang="de-DE"/>
          </a:p>
        </p:txBody>
      </p:sp>
    </p:spTree>
    <p:extLst>
      <p:ext uri="{BB962C8B-B14F-4D97-AF65-F5344CB8AC3E}">
        <p14:creationId xmlns:p14="http://schemas.microsoft.com/office/powerpoint/2010/main" val="89766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24619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Resultaten van de analyse verzamelen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82797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856984"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4000" y="1514224"/>
            <a:ext cx="8496472"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5"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Tree>
    <p:extLst>
      <p:ext uri="{BB962C8B-B14F-4D97-AF65-F5344CB8AC3E}">
        <p14:creationId xmlns:p14="http://schemas.microsoft.com/office/powerpoint/2010/main" val="1293197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8FD68-BB25-714D-BEE4-2195946254E2}"/>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A8719C97-FF89-A049-BF22-F0195AE88F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7641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D040-E3B5-0444-A7EC-412A2677B6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2E1D8F-DD0F-0443-9908-C915468DFD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8080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1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9E6A4326-0E75-4925-889D-38B0593B6254}"/>
              </a:ext>
            </a:extLst>
          </p:cNvPr>
          <p:cNvSpPr>
            <a:spLocks noGrp="1"/>
          </p:cNvSpPr>
          <p:nvPr>
            <p:ph type="dt" sz="half" idx="10"/>
          </p:nvPr>
        </p:nvSpPr>
        <p:spPr/>
        <p:txBody>
          <a:bodyPr/>
          <a:lstStyle>
            <a:lvl1pPr>
              <a:defRPr/>
            </a:lvl1pPr>
          </a:lstStyle>
          <a:p>
            <a:pPr>
              <a:defRPr/>
            </a:pPr>
            <a:fld id="{8649E892-1DFB-446A-B63A-8A1FFF906523}" type="datetime1">
              <a:rPr lang="en-US"/>
              <a:pPr>
                <a:defRPr/>
              </a:pPr>
              <a:t>9/30/20</a:t>
            </a:fld>
            <a:endParaRPr lang="en-US">
              <a:solidFill>
                <a:schemeClr val="tx1"/>
              </a:solidFill>
            </a:endParaRPr>
          </a:p>
        </p:txBody>
      </p:sp>
      <p:sp>
        <p:nvSpPr>
          <p:cNvPr id="4" name="Footer Placeholder 3">
            <a:extLst>
              <a:ext uri="{FF2B5EF4-FFF2-40B4-BE49-F238E27FC236}">
                <a16:creationId xmlns:a16="http://schemas.microsoft.com/office/drawing/2014/main" id="{B92AB4F9-2438-4C69-B10E-6C3860BEBE8D}"/>
              </a:ext>
            </a:extLst>
          </p:cNvPr>
          <p:cNvSpPr>
            <a:spLocks noGrp="1"/>
          </p:cNvSpPr>
          <p:nvPr>
            <p:ph type="ftr" sz="quarter" idx="11"/>
          </p:nvPr>
        </p:nvSpPr>
        <p:spPr/>
        <p:txBody>
          <a:bodyPr/>
          <a:lstStyle>
            <a:lvl1pPr>
              <a:defRPr/>
            </a:lvl1pPr>
          </a:lstStyle>
          <a:p>
            <a:pPr>
              <a:defRPr/>
            </a:pPr>
            <a:r>
              <a:rPr lang="en-US"/>
              <a:t>ORD 9 juni 2011</a:t>
            </a:r>
            <a:endParaRPr lang="en-US" sz="1400">
              <a:solidFill>
                <a:schemeClr val="tx1"/>
              </a:solidFill>
            </a:endParaRPr>
          </a:p>
        </p:txBody>
      </p:sp>
      <p:sp>
        <p:nvSpPr>
          <p:cNvPr id="5" name="Slide Number Placeholder 4">
            <a:extLst>
              <a:ext uri="{FF2B5EF4-FFF2-40B4-BE49-F238E27FC236}">
                <a16:creationId xmlns:a16="http://schemas.microsoft.com/office/drawing/2014/main" id="{4846EAA8-034A-46A0-B9DC-C6017CE8B5F2}"/>
              </a:ext>
            </a:extLst>
          </p:cNvPr>
          <p:cNvSpPr>
            <a:spLocks noGrp="1"/>
          </p:cNvSpPr>
          <p:nvPr>
            <p:ph type="sldNum" sz="quarter" idx="12"/>
          </p:nvPr>
        </p:nvSpPr>
        <p:spPr/>
        <p:txBody>
          <a:bodyPr/>
          <a:lstStyle>
            <a:lvl1pPr>
              <a:defRPr smtClean="0"/>
            </a:lvl1pPr>
          </a:lstStyle>
          <a:p>
            <a:pPr>
              <a:defRPr/>
            </a:pPr>
            <a:fld id="{AF6B0BCD-2724-47B0-A916-DCE5E289C2EC}" type="slidenum">
              <a:rPr lang="en-US" altLang="nl-NL"/>
              <a:pPr>
                <a:defRPr/>
              </a:pPr>
              <a:t>‹nr.›</a:t>
            </a:fld>
            <a:endParaRPr lang="en-US" altLang="nl-NL" sz="1400">
              <a:solidFill>
                <a:schemeClr val="tx1"/>
              </a:solidFill>
            </a:endParaRPr>
          </a:p>
        </p:txBody>
      </p:sp>
    </p:spTree>
    <p:extLst>
      <p:ext uri="{BB962C8B-B14F-4D97-AF65-F5344CB8AC3E}">
        <p14:creationId xmlns:p14="http://schemas.microsoft.com/office/powerpoint/2010/main" val="22605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chemeClr val="accent3"/>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3648859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309771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12178746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73194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 | Objekt">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p:nvPr>
        </p:nvSpPr>
        <p:spPr bwMode="auto">
          <a:xfrm>
            <a:off x="323528" y="1124744"/>
            <a:ext cx="8424936" cy="5400600"/>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Tree>
    <p:extLst>
      <p:ext uri="{BB962C8B-B14F-4D97-AF65-F5344CB8AC3E}">
        <p14:creationId xmlns:p14="http://schemas.microsoft.com/office/powerpoint/2010/main" val="29542584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9036496"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14238332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bwMode="auto">
          <a:xfrm>
            <a:off x="0" y="332656"/>
            <a:ext cx="9144000" cy="6525344"/>
          </a:xfrm>
          <a:prstGeom prst="rect">
            <a:avLst/>
          </a:prstGeom>
          <a:solidFill>
            <a:srgbClr val="327A86">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24" name="Rechteck 23"/>
          <p:cNvSpPr/>
          <p:nvPr userDrawn="1"/>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endParaRPr lang="en-GB" sz="2000" err="1">
              <a:solidFill>
                <a:prstClr val="black"/>
              </a:solidFill>
              <a:latin typeface="Calibri" panose="020F0502020204030204" pitchFamily="34" charset="0"/>
            </a:endParaRPr>
          </a:p>
        </p:txBody>
      </p:sp>
      <p:sp>
        <p:nvSpPr>
          <p:cNvPr id="23" name="Titelplatzhalter 2"/>
          <p:cNvSpPr>
            <a:spLocks noGrp="1"/>
          </p:cNvSpPr>
          <p:nvPr>
            <p:ph type="title" hasCustomPrompt="1"/>
          </p:nvPr>
        </p:nvSpPr>
        <p:spPr>
          <a:xfrm>
            <a:off x="323528" y="417587"/>
            <a:ext cx="8424936" cy="490861"/>
          </a:xfrm>
          <a:prstGeom prst="rect">
            <a:avLst/>
          </a:prstGeom>
        </p:spPr>
        <p:txBody>
          <a:bodyPr vert="horz" lIns="91440" tIns="45720" rIns="91440" bIns="45720" rtlCol="0" anchor="t">
            <a:normAutofit/>
          </a:bodyPr>
          <a:lstStyle>
            <a:lvl1pPr>
              <a:defRPr b="1">
                <a:solidFill>
                  <a:schemeClr val="bg1"/>
                </a:solidFill>
              </a:defRPr>
            </a:lvl1pPr>
          </a:lstStyle>
          <a:p>
            <a:r>
              <a:rPr lang="de-DE" dirty="0"/>
              <a:t>Gliederung</a:t>
            </a:r>
          </a:p>
        </p:txBody>
      </p:sp>
      <p:sp>
        <p:nvSpPr>
          <p:cNvPr id="33" name="Rectangle 8"/>
          <p:cNvSpPr>
            <a:spLocks noGrp="1" noChangeArrowheads="1"/>
          </p:cNvSpPr>
          <p:nvPr>
            <p:ph idx="1" hasCustomPrompt="1"/>
          </p:nvPr>
        </p:nvSpPr>
        <p:spPr bwMode="auto">
          <a:xfrm>
            <a:off x="395536" y="1340768"/>
            <a:ext cx="8424936" cy="3672408"/>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marR="0" indent="0" algn="l" defTabSz="914400" rtl="0" eaLnBrk="1" fontAlgn="base" latinLnBrk="0" hangingPunct="1">
              <a:lnSpc>
                <a:spcPts val="3600"/>
              </a:lnSpc>
              <a:spcBef>
                <a:spcPts val="576"/>
              </a:spcBef>
              <a:spcAft>
                <a:spcPts val="600"/>
              </a:spcAft>
              <a:buClr>
                <a:schemeClr val="bg1"/>
              </a:buClr>
              <a:buSzTx/>
              <a:buFont typeface="Arial" panose="020B0604020202020204" pitchFamily="34" charset="0"/>
              <a:buChar char="•"/>
              <a:tabLst>
                <a:tab pos="622300" algn="l"/>
              </a:tabLst>
              <a:defRPr sz="25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p:txBody>
      </p:sp>
    </p:spTree>
    <p:extLst>
      <p:ext uri="{BB962C8B-B14F-4D97-AF65-F5344CB8AC3E}">
        <p14:creationId xmlns:p14="http://schemas.microsoft.com/office/powerpoint/2010/main" val="14300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t">
            <a:normAutofit/>
          </a:bodyPr>
          <a:lstStyle>
            <a:lvl1pPr>
              <a:defRPr b="1"/>
            </a:lvl1pPr>
          </a:lstStyle>
          <a:p>
            <a:r>
              <a:rPr lang="de-DE"/>
              <a:t>Titelmasterformat durch Klicken bearbeiten</a:t>
            </a:r>
            <a:endParaRPr lang="de-DE" dirty="0"/>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719700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pic>
        <p:nvPicPr>
          <p:cNvPr id="2" name="Bild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5670" y="-99392"/>
            <a:ext cx="3306824" cy="760076"/>
          </a:xfrm>
          <a:prstGeom prst="rect">
            <a:avLst/>
          </a:prstGeom>
        </p:spPr>
      </p:pic>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dirty="0"/>
              <a:t>Formatvorlage des Untertitelmasters durch Klicken bearbeiten</a:t>
            </a:r>
          </a:p>
        </p:txBody>
      </p:sp>
      <p:sp>
        <p:nvSpPr>
          <p:cNvPr id="6" name="Bildplatzhalter 5"/>
          <p:cNvSpPr>
            <a:spLocks noGrp="1"/>
          </p:cNvSpPr>
          <p:nvPr userDrawn="1">
            <p:ph type="pic" sz="quarter" idx="10"/>
          </p:nvPr>
        </p:nvSpPr>
        <p:spPr>
          <a:xfrm>
            <a:off x="0" y="765175"/>
            <a:ext cx="9144000" cy="2807841"/>
          </a:xfrm>
        </p:spPr>
        <p:txBody>
          <a:bodyPr/>
          <a:lstStyle/>
          <a:p>
            <a:r>
              <a:rPr lang="de-DE"/>
              <a:t>Bild durch Klicken auf Symbol hinzufügen</a:t>
            </a:r>
          </a:p>
        </p:txBody>
      </p:sp>
      <p:pic>
        <p:nvPicPr>
          <p:cNvPr id="16" name="Grafik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spTree>
    <p:extLst>
      <p:ext uri="{BB962C8B-B14F-4D97-AF65-F5344CB8AC3E}">
        <p14:creationId xmlns:p14="http://schemas.microsoft.com/office/powerpoint/2010/main" val="104186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9035"/>
            <a:ext cx="2051719" cy="2880325"/>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pic>
        <p:nvPicPr>
          <p:cNvPr id="2" name="Bild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6462" y="-99392"/>
            <a:ext cx="3306824" cy="760076"/>
          </a:xfrm>
          <a:prstGeom prst="rect">
            <a:avLst/>
          </a:prstGeom>
        </p:spPr>
      </p:pic>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a:t>Formatvorlage des Untertitelmasters durch Klicken bearbeiten</a:t>
            </a:r>
            <a:endParaRPr lang="de-DE" dirty="0"/>
          </a:p>
        </p:txBody>
      </p:sp>
      <p:sp>
        <p:nvSpPr>
          <p:cNvPr id="13" name="Rectangle 2"/>
          <p:cNvSpPr txBox="1">
            <a:spLocks noChangeArrowheads="1"/>
          </p:cNvSpPr>
          <p:nvPr userDrawn="1"/>
        </p:nvSpPr>
        <p:spPr>
          <a:xfrm>
            <a:off x="633442" y="1137283"/>
            <a:ext cx="7898998" cy="1143000"/>
          </a:xfrm>
          <a:prstGeom prst="rect">
            <a:avLst/>
          </a:prstGeom>
        </p:spPr>
        <p:txBody>
          <a:bodyPr vert="horz" lIns="91440" tIns="108000" rIns="91440" bIns="108000" rtlCol="0" anchor="ctr">
            <a:noAutofit/>
          </a:bodyPr>
          <a:lstStyle>
            <a:lvl1pPr marL="0" indent="0" algn="l" rtl="0" eaLnBrk="1" fontAlgn="base" hangingPunct="1">
              <a:spcBef>
                <a:spcPct val="0"/>
              </a:spcBef>
              <a:spcAft>
                <a:spcPct val="0"/>
              </a:spcAft>
              <a:defRPr sz="2800" b="0" baseline="0">
                <a:solidFill>
                  <a:schemeClr val="bg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3600" b="1" kern="0">
                <a:solidFill>
                  <a:srgbClr val="327A86"/>
                </a:solidFill>
                <a:ea typeface="ＭＳ Ｐゴシック"/>
              </a:rPr>
              <a:t>Titel ohne Bild</a:t>
            </a:r>
          </a:p>
        </p:txBody>
      </p:sp>
      <p:pic>
        <p:nvPicPr>
          <p:cNvPr id="26" name="Grafik 2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27" name="Gruppieren 26"/>
          <p:cNvGrpSpPr/>
          <p:nvPr userDrawn="1"/>
        </p:nvGrpSpPr>
        <p:grpSpPr>
          <a:xfrm>
            <a:off x="7105927" y="4004785"/>
            <a:ext cx="2038073" cy="558237"/>
            <a:chOff x="7105927" y="5823091"/>
            <a:chExt cx="2038073" cy="558237"/>
          </a:xfrm>
        </p:grpSpPr>
        <p:sp>
          <p:nvSpPr>
            <p:cNvPr id="28" name="Textfeld 27"/>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29" name="Gruppieren 28"/>
            <p:cNvGrpSpPr/>
            <p:nvPr userDrawn="1"/>
          </p:nvGrpSpPr>
          <p:grpSpPr>
            <a:xfrm>
              <a:off x="7308304" y="6067571"/>
              <a:ext cx="1835696" cy="313757"/>
              <a:chOff x="7308304" y="5923555"/>
              <a:chExt cx="1835696" cy="313757"/>
            </a:xfrm>
          </p:grpSpPr>
          <p:sp>
            <p:nvSpPr>
              <p:cNvPr id="30" name="Rechteck 2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31" name="Grafik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183869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e">
    <p:spTree>
      <p:nvGrpSpPr>
        <p:cNvPr id="1" name=""/>
        <p:cNvGrpSpPr/>
        <p:nvPr/>
      </p:nvGrpSpPr>
      <p:grpSpPr>
        <a:xfrm>
          <a:off x="0" y="0"/>
          <a:ext cx="0" cy="0"/>
          <a:chOff x="0" y="0"/>
          <a:chExt cx="0" cy="0"/>
        </a:xfrm>
      </p:grpSpPr>
      <p:sp>
        <p:nvSpPr>
          <p:cNvPr id="16" name="Rechteck 15"/>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5" name="Bildplatzhalter 4"/>
          <p:cNvSpPr>
            <a:spLocks noGrp="1"/>
          </p:cNvSpPr>
          <p:nvPr>
            <p:ph type="pic" sz="quarter" idx="10"/>
          </p:nvPr>
        </p:nvSpPr>
        <p:spPr>
          <a:xfrm>
            <a:off x="0" y="3787878"/>
            <a:ext cx="6876256" cy="2881481"/>
          </a:xfrm>
        </p:spPr>
        <p:txBody>
          <a:bodyPr/>
          <a:lstStyle/>
          <a:p>
            <a:r>
              <a:rPr lang="de-DE"/>
              <a:t>Bild durch Klicken auf Symbol hinzufügen</a:t>
            </a:r>
          </a:p>
        </p:txBody>
      </p:sp>
      <p:sp>
        <p:nvSpPr>
          <p:cNvPr id="4" name="Textplatzhalter 3"/>
          <p:cNvSpPr>
            <a:spLocks noGrp="1"/>
          </p:cNvSpPr>
          <p:nvPr>
            <p:ph type="body" sz="quarter" idx="11" hasCustomPrompt="1"/>
          </p:nvPr>
        </p:nvSpPr>
        <p:spPr>
          <a:xfrm>
            <a:off x="323528" y="1414872"/>
            <a:ext cx="7681991" cy="501960"/>
          </a:xfrm>
        </p:spPr>
        <p:txBody>
          <a:bodyPr/>
          <a:lstStyle>
            <a:lvl1pPr marL="0" indent="0" algn="ctr">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Vielen Dank für Ihre Aufmerksamkeit!</a:t>
            </a:r>
          </a:p>
        </p:txBody>
      </p:sp>
      <p:sp>
        <p:nvSpPr>
          <p:cNvPr id="15" name="Textplatzhalter 3"/>
          <p:cNvSpPr>
            <a:spLocks noGrp="1"/>
          </p:cNvSpPr>
          <p:nvPr>
            <p:ph type="body" sz="quarter" idx="12" hasCustomPrompt="1"/>
          </p:nvPr>
        </p:nvSpPr>
        <p:spPr>
          <a:xfrm>
            <a:off x="4947156" y="2094760"/>
            <a:ext cx="3510136" cy="501960"/>
          </a:xfrm>
        </p:spPr>
        <p:txBody>
          <a:bodyPr/>
          <a:lstStyle>
            <a:lvl1pPr marL="0" indent="0" algn="ct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Fragen &amp; Diskussion</a:t>
            </a:r>
          </a:p>
        </p:txBody>
      </p:sp>
      <p:pic>
        <p:nvPicPr>
          <p:cNvPr id="13" name="Grafik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14" name="Gruppieren 13"/>
          <p:cNvGrpSpPr/>
          <p:nvPr userDrawn="1"/>
        </p:nvGrpSpPr>
        <p:grpSpPr>
          <a:xfrm>
            <a:off x="7105927" y="4004785"/>
            <a:ext cx="2038073" cy="558237"/>
            <a:chOff x="7105927" y="5823091"/>
            <a:chExt cx="2038073" cy="558237"/>
          </a:xfrm>
        </p:grpSpPr>
        <p:sp>
          <p:nvSpPr>
            <p:cNvPr id="17" name="Textfeld 16"/>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19" name="Gruppieren 18"/>
            <p:cNvGrpSpPr/>
            <p:nvPr userDrawn="1"/>
          </p:nvGrpSpPr>
          <p:grpSpPr>
            <a:xfrm>
              <a:off x="7308304" y="6067571"/>
              <a:ext cx="1835696" cy="313757"/>
              <a:chOff x="7308304" y="5923555"/>
              <a:chExt cx="1835696" cy="313757"/>
            </a:xfrm>
          </p:grpSpPr>
          <p:sp>
            <p:nvSpPr>
              <p:cNvPr id="20" name="Rechteck 1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2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pic>
        <p:nvPicPr>
          <p:cNvPr id="22" name="Bild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5670" y="-99392"/>
            <a:ext cx="3306824" cy="760076"/>
          </a:xfrm>
          <a:prstGeom prst="rect">
            <a:avLst/>
          </a:prstGeom>
        </p:spPr>
      </p:pic>
      <p:sp>
        <p:nvSpPr>
          <p:cNvPr id="2" name="Titel 1">
            <a:extLst>
              <a:ext uri="{FF2B5EF4-FFF2-40B4-BE49-F238E27FC236}">
                <a16:creationId xmlns:a16="http://schemas.microsoft.com/office/drawing/2014/main" id="{EFAFAD2A-70FA-8A47-8CEE-C7A126AFA52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8004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15" cstate="screen">
            <a:extLst>
              <a:ext uri="{28A0092B-C50C-407E-A947-70E740481C1C}">
                <a14:useLocalDpi xmlns:a14="http://schemas.microsoft.com/office/drawing/2010/main"/>
              </a:ext>
            </a:extLst>
          </a:blip>
          <a:srcRect r="52817" b="-3558"/>
          <a:stretch/>
        </p:blipFill>
        <p:spPr>
          <a:xfrm>
            <a:off x="205639" y="77051"/>
            <a:ext cx="720080" cy="189207"/>
          </a:xfrm>
          <a:prstGeom prst="rect">
            <a:avLst/>
          </a:prstGeom>
        </p:spPr>
      </p:pic>
      <p:sp>
        <p:nvSpPr>
          <p:cNvPr id="3" name="Titelplatzhalter 2"/>
          <p:cNvSpPr>
            <a:spLocks noGrp="1"/>
          </p:cNvSpPr>
          <p:nvPr>
            <p:ph type="title"/>
          </p:nvPr>
        </p:nvSpPr>
        <p:spPr>
          <a:xfrm>
            <a:off x="107504" y="331200"/>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21991971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7" r:id="rId10"/>
    <p:sldLayoutId id="2147483748" r:id="rId11"/>
    <p:sldLayoutId id="2147483749" r:id="rId12"/>
    <p:sldLayoutId id="2147483750" r:id="rId13"/>
  </p:sldLayoutIdLst>
  <p:hf hdr="0" ftr="0" dt="0"/>
  <p:txStyles>
    <p:titleStyle>
      <a:lvl1pPr algn="l" rtl="0" eaLnBrk="1" fontAlgn="base" hangingPunct="1">
        <a:spcBef>
          <a:spcPct val="0"/>
        </a:spcBef>
        <a:spcAft>
          <a:spcPct val="0"/>
        </a:spcAft>
        <a:defRPr sz="25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chemeClr val="accent3"/>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980728"/>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5" cstate="screen">
            <a:extLst>
              <a:ext uri="{28A0092B-C50C-407E-A947-70E740481C1C}">
                <a14:useLocalDpi xmlns:a14="http://schemas.microsoft.com/office/drawing/2010/main"/>
              </a:ext>
            </a:extLst>
          </a:blip>
          <a:srcRect r="52817" b="-3558"/>
          <a:stretch/>
        </p:blipFill>
        <p:spPr>
          <a:xfrm>
            <a:off x="205200" y="77051"/>
            <a:ext cx="720080" cy="189207"/>
          </a:xfrm>
          <a:prstGeom prst="rect">
            <a:avLst/>
          </a:prstGeom>
        </p:spPr>
      </p:pic>
      <p:sp>
        <p:nvSpPr>
          <p:cNvPr id="3" name="Titelplatzhalter 2"/>
          <p:cNvSpPr>
            <a:spLocks noGrp="1"/>
          </p:cNvSpPr>
          <p:nvPr>
            <p:ph type="title"/>
          </p:nvPr>
        </p:nvSpPr>
        <p:spPr>
          <a:xfrm>
            <a:off x="107504" y="332656"/>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
        <p:nvSpPr>
          <p:cNvPr id="6" name="Textplatzhalter 9"/>
          <p:cNvSpPr txBox="1">
            <a:spLocks/>
          </p:cNvSpPr>
          <p:nvPr userDrawn="1"/>
        </p:nvSpPr>
        <p:spPr>
          <a:xfrm>
            <a:off x="2555776" y="-52504"/>
            <a:ext cx="6552728" cy="241144"/>
          </a:xfrm>
          <a:prstGeom prst="rect">
            <a:avLst/>
          </a:prstGeom>
        </p:spPr>
        <p:txBody>
          <a:bodyPr/>
          <a:lstStyle>
            <a:lvl1pPr marL="0" indent="0" algn="r" rtl="0" eaLnBrk="1" fontAlgn="base" hangingPunct="1">
              <a:lnSpc>
                <a:spcPct val="100000"/>
              </a:lnSpc>
              <a:spcBef>
                <a:spcPts val="576"/>
              </a:spcBef>
              <a:spcAft>
                <a:spcPts val="600"/>
              </a:spcAft>
              <a:buClr>
                <a:srgbClr val="327A86"/>
              </a:buClr>
              <a:buFont typeface="Wingdings" charset="2"/>
              <a:buNone/>
              <a:defRPr sz="1800" b="1">
                <a:solidFill>
                  <a:schemeClr val="bg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a:lstStyle>
          <a:p>
            <a:r>
              <a:rPr lang="de-DE"/>
              <a:t>Zwischenfolien zur Struktur-Transparenz (für Fortbildende)</a:t>
            </a:r>
          </a:p>
        </p:txBody>
      </p:sp>
    </p:spTree>
    <p:extLst>
      <p:ext uri="{BB962C8B-B14F-4D97-AF65-F5344CB8AC3E}">
        <p14:creationId xmlns:p14="http://schemas.microsoft.com/office/powerpoint/2010/main" val="24224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hf hdr="0" ftr="0" dt="0"/>
  <p:txStyles>
    <p:titleStyle>
      <a:lvl1pPr algn="l" rtl="0" eaLnBrk="1" fontAlgn="base" hangingPunct="1">
        <a:spcBef>
          <a:spcPct val="0"/>
        </a:spcBef>
        <a:spcAft>
          <a:spcPct val="0"/>
        </a:spcAft>
        <a:defRPr sz="2500" b="1">
          <a:solidFill>
            <a:schemeClr val="accent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ideo" Target="file:////fs.fi.uu.nl/FiShare/home/fi-projecten/wisbaak/presentaties/2006/Didaktief%20dec%202006/Nisa_Jouad.wmv"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spcBef>
                <a:spcPts val="800"/>
              </a:spcBef>
            </a:pPr>
            <a:br>
              <a:rPr lang="de-DE" sz="2400" dirty="0"/>
            </a:br>
            <a:r>
              <a:rPr lang="de-DE" sz="2400" dirty="0" err="1"/>
              <a:t>Nascholing</a:t>
            </a:r>
            <a:br>
              <a:rPr lang="de-DE" sz="2400" dirty="0"/>
            </a:br>
            <a:r>
              <a:rPr lang="de-DE" sz="2400" dirty="0"/>
              <a:t>De </a:t>
            </a:r>
            <a:r>
              <a:rPr lang="de-DE" sz="2400" dirty="0" err="1"/>
              <a:t>taal</a:t>
            </a:r>
            <a:r>
              <a:rPr lang="de-DE" sz="2400" dirty="0"/>
              <a:t> van </a:t>
            </a:r>
            <a:r>
              <a:rPr lang="de-DE" sz="2400" dirty="0" err="1"/>
              <a:t>grafieken</a:t>
            </a:r>
            <a:r>
              <a:rPr lang="de-DE" sz="2400" dirty="0"/>
              <a:t> en </a:t>
            </a:r>
            <a:r>
              <a:rPr lang="de-DE" sz="2400" dirty="0" err="1"/>
              <a:t>tabellen</a:t>
            </a:r>
            <a:br>
              <a:rPr lang="de-DE" sz="2400" b="0" dirty="0"/>
            </a:br>
            <a:r>
              <a:rPr lang="de-DE" sz="2400" b="0" dirty="0" err="1"/>
              <a:t>Sessie</a:t>
            </a:r>
            <a:r>
              <a:rPr lang="de-DE" sz="2400" b="0" dirty="0"/>
              <a:t> 1 (van 3)</a:t>
            </a:r>
          </a:p>
        </p:txBody>
      </p:sp>
      <p:sp>
        <p:nvSpPr>
          <p:cNvPr id="3" name="Untertitel 2"/>
          <p:cNvSpPr>
            <a:spLocks noGrp="1"/>
          </p:cNvSpPr>
          <p:nvPr>
            <p:ph type="subTitle" idx="1"/>
          </p:nvPr>
        </p:nvSpPr>
        <p:spPr/>
        <p:txBody>
          <a:bodyPr/>
          <a:lstStyle/>
          <a:p>
            <a:endParaRPr lang="de-DE" sz="1800" dirty="0"/>
          </a:p>
          <a:p>
            <a:r>
              <a:rPr lang="de-DE" sz="1800" dirty="0" err="1"/>
              <a:t>Universiteit</a:t>
            </a:r>
            <a:r>
              <a:rPr lang="de-DE" sz="1800" dirty="0"/>
              <a:t> Utrecht</a:t>
            </a:r>
          </a:p>
        </p:txBody>
      </p:sp>
      <p:sp>
        <p:nvSpPr>
          <p:cNvPr id="4" name="Tijdelijke aanduiding voor afbeelding 3">
            <a:extLst>
              <a:ext uri="{FF2B5EF4-FFF2-40B4-BE49-F238E27FC236}">
                <a16:creationId xmlns:a16="http://schemas.microsoft.com/office/drawing/2014/main" id="{7B5724B1-1AE1-FE49-805E-1A5FCFC9B04E}"/>
              </a:ext>
            </a:extLst>
          </p:cNvPr>
          <p:cNvSpPr>
            <a:spLocks noGrp="1"/>
          </p:cNvSpPr>
          <p:nvPr>
            <p:ph type="pic" sz="quarter" idx="10"/>
          </p:nvPr>
        </p:nvSpPr>
        <p:spPr/>
      </p:sp>
      <p:pic>
        <p:nvPicPr>
          <p:cNvPr id="8" name="Grafik 7">
            <a:extLst>
              <a:ext uri="{FF2B5EF4-FFF2-40B4-BE49-F238E27FC236}">
                <a16:creationId xmlns:a16="http://schemas.microsoft.com/office/drawing/2014/main" id="{D2A287D3-EAF8-9A44-8250-A0627D0B3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5922" y="1219745"/>
            <a:ext cx="4520294" cy="1818630"/>
          </a:xfrm>
          <a:prstGeom prst="rect">
            <a:avLst/>
          </a:prstGeom>
          <a:ln>
            <a:solidFill>
              <a:schemeClr val="tx2">
                <a:lumMod val="40000"/>
                <a:lumOff val="60000"/>
              </a:schemeClr>
            </a:solidFill>
          </a:ln>
        </p:spPr>
      </p:pic>
    </p:spTree>
    <p:extLst>
      <p:ext uri="{BB962C8B-B14F-4D97-AF65-F5344CB8AC3E}">
        <p14:creationId xmlns:p14="http://schemas.microsoft.com/office/powerpoint/2010/main" val="4219628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A070373C-0E70-47B0-A3A3-FC2E497868B0}"/>
              </a:ext>
            </a:extLst>
          </p:cNvPr>
          <p:cNvSpPr>
            <a:spLocks noGrp="1" noChangeArrowheads="1"/>
          </p:cNvSpPr>
          <p:nvPr>
            <p:ph type="ctrTitle"/>
          </p:nvPr>
        </p:nvSpPr>
        <p:spPr>
          <a:xfrm>
            <a:off x="633963" y="3861048"/>
            <a:ext cx="5882253" cy="1143000"/>
          </a:xfrm>
        </p:spPr>
        <p:txBody>
          <a:bodyPr anchor="ctr">
            <a:normAutofit/>
          </a:bodyPr>
          <a:lstStyle/>
          <a:p>
            <a:r>
              <a:rPr lang="nl-NL" altLang="nl-NL" dirty="0"/>
              <a:t>Multi-semiotische aard van de reken-wiskundetaal
</a:t>
            </a:r>
          </a:p>
        </p:txBody>
      </p:sp>
      <p:sp>
        <p:nvSpPr>
          <p:cNvPr id="25603" name="Tijdelijke aanduiding voor inhoud 2">
            <a:extLst>
              <a:ext uri="{FF2B5EF4-FFF2-40B4-BE49-F238E27FC236}">
                <a16:creationId xmlns:a16="http://schemas.microsoft.com/office/drawing/2014/main" id="{E55625D5-FD14-40ED-A5FE-115638710185}"/>
              </a:ext>
            </a:extLst>
          </p:cNvPr>
          <p:cNvSpPr>
            <a:spLocks noGrp="1" noChangeArrowheads="1"/>
          </p:cNvSpPr>
          <p:nvPr>
            <p:ph type="subTitle" idx="1"/>
          </p:nvPr>
        </p:nvSpPr>
        <p:spPr>
          <a:xfrm>
            <a:off x="619472" y="4797152"/>
            <a:ext cx="6400800" cy="1584176"/>
          </a:xfrm>
        </p:spPr>
        <p:txBody>
          <a:bodyPr wrap="square" anchor="t">
            <a:noAutofit/>
          </a:bodyPr>
          <a:lstStyle/>
          <a:p>
            <a:pPr>
              <a:lnSpc>
                <a:spcPct val="90000"/>
              </a:lnSpc>
            </a:pPr>
            <a:r>
              <a:rPr lang="nl-NL" altLang="nl-NL" sz="1600" b="1" i="1" dirty="0"/>
              <a:t>Taal (tekst): Welk percentage van de Italiaanse beroepsbevolking onder de 25 jaar is werkloos? 
Wiskundige symbolen: 11 %, 0,10, 20 enz.
Visuele voorstellingen: staafgrafiek 
</a:t>
            </a:r>
            <a:endParaRPr lang="nl-NL" altLang="nl-NL" sz="1600" dirty="0"/>
          </a:p>
        </p:txBody>
      </p:sp>
      <p:sp>
        <p:nvSpPr>
          <p:cNvPr id="25605" name="Tijdelijke aanduiding voor dianummer 5">
            <a:extLst>
              <a:ext uri="{FF2B5EF4-FFF2-40B4-BE49-F238E27FC236}">
                <a16:creationId xmlns:a16="http://schemas.microsoft.com/office/drawing/2014/main" id="{931335C3-D0DD-40B1-89E0-211EBF3787FE}"/>
              </a:ext>
            </a:extLst>
          </p:cNvPr>
          <p:cNvSpPr>
            <a:spLocks noGrp="1" noChangeArrowheads="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0"/>
              </a:spcBef>
              <a:spcAft>
                <a:spcPts val="600"/>
              </a:spcAft>
              <a:buClrTx/>
              <a:buSzTx/>
              <a:buFontTx/>
              <a:buNone/>
            </a:pPr>
            <a:fld id="{1558E8B6-A57D-4628-8F41-BB2CA21EBE2C}" type="slidenum">
              <a:rPr lang="en-US" altLang="nl-NL" sz="800">
                <a:solidFill>
                  <a:srgbClr val="FFFFFF"/>
                </a:solidFill>
              </a:rPr>
              <a:pPr>
                <a:spcBef>
                  <a:spcPct val="0"/>
                </a:spcBef>
                <a:spcAft>
                  <a:spcPts val="600"/>
                </a:spcAft>
                <a:buClrTx/>
                <a:buSzTx/>
                <a:buFontTx/>
                <a:buNone/>
              </a:pPr>
              <a:t>10</a:t>
            </a:fld>
            <a:endParaRPr lang="en-US" altLang="nl-NL" sz="1400">
              <a:solidFill>
                <a:schemeClr val="tx1"/>
              </a:solidFill>
            </a:endParaRPr>
          </a:p>
        </p:txBody>
      </p:sp>
      <p:pic>
        <p:nvPicPr>
          <p:cNvPr id="6" name="Picture 8">
            <a:extLst>
              <a:ext uri="{FF2B5EF4-FFF2-40B4-BE49-F238E27FC236}">
                <a16:creationId xmlns:a16="http://schemas.microsoft.com/office/drawing/2014/main" id="{230CA055-5794-5C4E-AC80-EE8E9539CA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508680"/>
            <a:ext cx="7573438" cy="328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7AE9478-83F9-40F5-89C6-7DF8AA23D9E4}"/>
              </a:ext>
            </a:extLst>
          </p:cNvPr>
          <p:cNvSpPr>
            <a:spLocks noGrp="1" noChangeArrowheads="1"/>
          </p:cNvSpPr>
          <p:nvPr>
            <p:ph type="title"/>
          </p:nvPr>
        </p:nvSpPr>
        <p:spPr>
          <a:xfrm>
            <a:off x="108000" y="331200"/>
            <a:ext cx="8424936" cy="490861"/>
          </a:xfrm>
        </p:spPr>
        <p:txBody>
          <a:bodyPr anchor="t">
            <a:normAutofit/>
          </a:bodyPr>
          <a:lstStyle/>
          <a:p>
            <a:r>
              <a:rPr lang="nl-NL" altLang="nl-NL" dirty="0"/>
              <a:t>Overzicht van kenmerken van reken-wiskundetaal
</a:t>
            </a:r>
          </a:p>
        </p:txBody>
      </p:sp>
      <p:graphicFrame>
        <p:nvGraphicFramePr>
          <p:cNvPr id="30725" name="Rectangle 3">
            <a:extLst>
              <a:ext uri="{FF2B5EF4-FFF2-40B4-BE49-F238E27FC236}">
                <a16:creationId xmlns:a16="http://schemas.microsoft.com/office/drawing/2014/main" id="{BDA6EBE4-C252-4B8F-AA24-6C6F7B83A791}"/>
              </a:ext>
            </a:extLst>
          </p:cNvPr>
          <p:cNvGraphicFramePr/>
          <p:nvPr>
            <p:extLst>
              <p:ext uri="{D42A27DB-BD31-4B8C-83A1-F6EECF244321}">
                <p14:modId xmlns:p14="http://schemas.microsoft.com/office/powerpoint/2010/main" val="348256039"/>
              </p:ext>
            </p:extLst>
          </p:nvPr>
        </p:nvGraphicFramePr>
        <p:xfrm>
          <a:off x="323528" y="1514224"/>
          <a:ext cx="8424936" cy="501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60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83E6F7A0-3377-4D69-AD38-FDFD4EB52E07}"/>
              </a:ext>
            </a:extLst>
          </p:cNvPr>
          <p:cNvSpPr>
            <a:spLocks noGrp="1" noChangeArrowheads="1"/>
          </p:cNvSpPr>
          <p:nvPr>
            <p:ph type="title"/>
          </p:nvPr>
        </p:nvSpPr>
        <p:spPr>
          <a:xfrm>
            <a:off x="107504" y="332656"/>
            <a:ext cx="8856984" cy="490861"/>
          </a:xfrm>
        </p:spPr>
        <p:txBody>
          <a:bodyPr anchor="ctr">
            <a:normAutofit/>
          </a:bodyPr>
          <a:lstStyle/>
          <a:p>
            <a:r>
              <a:rPr lang="nl-NL" altLang="nl-NL" b="1" dirty="0"/>
              <a:t>Soorten taa</a:t>
            </a:r>
            <a:r>
              <a:rPr lang="nl-NL" altLang="nl-NL" dirty="0"/>
              <a:t>l in rekenen-wiskunde</a:t>
            </a:r>
          </a:p>
        </p:txBody>
      </p:sp>
      <p:sp>
        <p:nvSpPr>
          <p:cNvPr id="31750" name="Tijdelijke aanduiding voor dianummer 5">
            <a:extLst>
              <a:ext uri="{FF2B5EF4-FFF2-40B4-BE49-F238E27FC236}">
                <a16:creationId xmlns:a16="http://schemas.microsoft.com/office/drawing/2014/main" id="{9B70E68D-4EE3-4CAD-AB32-73C70E82456B}"/>
              </a:ext>
            </a:extLst>
          </p:cNvPr>
          <p:cNvSpPr>
            <a:spLocks noGrp="1" noChangeArrowheads="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600"/>
              </a:spcAft>
            </a:pPr>
            <a:fld id="{8F76760D-DC4D-405D-87B1-6C977B30F74B}" type="slidenum">
              <a:rPr lang="en-US" altLang="nl-NL" sz="800" smtClean="0">
                <a:solidFill>
                  <a:srgbClr val="FFFFFF"/>
                </a:solidFill>
                <a:latin typeface="Verdana" panose="020B0604030504040204" pitchFamily="34" charset="0"/>
                <a:ea typeface="Osaka" pitchFamily="16" charset="-128"/>
              </a:rPr>
              <a:pPr>
                <a:spcAft>
                  <a:spcPts val="600"/>
                </a:spcAft>
              </a:pPr>
              <a:t>12</a:t>
            </a:fld>
            <a:endParaRPr lang="en-US" altLang="nl-NL" sz="1400">
              <a:latin typeface="Verdana" panose="020B0604030504040204" pitchFamily="34" charset="0"/>
              <a:ea typeface="Osaka" pitchFamily="16" charset="-128"/>
            </a:endParaRPr>
          </a:p>
        </p:txBody>
      </p:sp>
      <p:graphicFrame>
        <p:nvGraphicFramePr>
          <p:cNvPr id="31753" name="Tijdelijke aanduiding voor inhoud 2">
            <a:extLst>
              <a:ext uri="{FF2B5EF4-FFF2-40B4-BE49-F238E27FC236}">
                <a16:creationId xmlns:a16="http://schemas.microsoft.com/office/drawing/2014/main" id="{458C2E4B-4792-4FF2-9988-45448F9DF0C7}"/>
              </a:ext>
            </a:extLst>
          </p:cNvPr>
          <p:cNvGraphicFramePr>
            <a:graphicFrameLocks noGrp="1"/>
          </p:cNvGraphicFramePr>
          <p:nvPr>
            <p:ph idx="1"/>
            <p:extLst>
              <p:ext uri="{D42A27DB-BD31-4B8C-83A1-F6EECF244321}">
                <p14:modId xmlns:p14="http://schemas.microsoft.com/office/powerpoint/2010/main" val="1859656093"/>
              </p:ext>
            </p:extLst>
          </p:nvPr>
        </p:nvGraphicFramePr>
        <p:xfrm>
          <a:off x="324000" y="1514224"/>
          <a:ext cx="8496472" cy="501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49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1BA2C26-3C89-BE47-BB1B-EAD6EF518EE7}"/>
              </a:ext>
            </a:extLst>
          </p:cNvPr>
          <p:cNvSpPr>
            <a:spLocks noGrp="1"/>
          </p:cNvSpPr>
          <p:nvPr>
            <p:ph type="title"/>
          </p:nvPr>
        </p:nvSpPr>
        <p:spPr/>
        <p:txBody>
          <a:bodyPr/>
          <a:lstStyle/>
          <a:p>
            <a:r>
              <a:rPr lang="nl-NL" dirty="0"/>
              <a:t>Analyse van een schoolboekopdracht</a:t>
            </a:r>
          </a:p>
        </p:txBody>
      </p:sp>
      <p:sp>
        <p:nvSpPr>
          <p:cNvPr id="7" name="Tekstvak 6">
            <a:extLst>
              <a:ext uri="{FF2B5EF4-FFF2-40B4-BE49-F238E27FC236}">
                <a16:creationId xmlns:a16="http://schemas.microsoft.com/office/drawing/2014/main" id="{E6C205DB-B87C-084F-A3ED-45BA1F3695CD}"/>
              </a:ext>
            </a:extLst>
          </p:cNvPr>
          <p:cNvSpPr txBox="1"/>
          <p:nvPr/>
        </p:nvSpPr>
        <p:spPr>
          <a:xfrm>
            <a:off x="467544" y="5301208"/>
            <a:ext cx="8280920" cy="1426031"/>
          </a:xfrm>
          <a:prstGeom prst="rect">
            <a:avLst/>
          </a:prstGeom>
          <a:noFill/>
        </p:spPr>
        <p:txBody>
          <a:bodyPr wrap="square" rtlCol="0">
            <a:spAutoFit/>
          </a:bodyPr>
          <a:lstStyle/>
          <a:p>
            <a:pPr>
              <a:spcBef>
                <a:spcPts val="400"/>
              </a:spcBef>
            </a:pPr>
            <a:r>
              <a:rPr lang="en-GB" sz="2000" dirty="0">
                <a:latin typeface="Calibri" panose="020F0502020204030204" pitchFamily="34" charset="0"/>
                <a:cs typeface="Calibri" panose="020F0502020204030204" pitchFamily="34" charset="0"/>
              </a:rPr>
              <a:t>In </a:t>
            </a:r>
            <a:r>
              <a:rPr lang="en-GB" sz="2000" dirty="0" err="1">
                <a:latin typeface="Calibri" panose="020F0502020204030204" pitchFamily="34" charset="0"/>
                <a:cs typeface="Calibri" panose="020F0502020204030204" pitchFamily="34" charset="0"/>
              </a:rPr>
              <a:t>kleine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groepen</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analyseer</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deze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opdracht</a:t>
            </a:r>
            <a:r>
              <a:rPr lang="en-GB" sz="2000" dirty="0">
                <a:latin typeface="Calibri" panose="020F0502020204030204" pitchFamily="34" charset="0"/>
                <a:cs typeface="Calibri" panose="020F0502020204030204" pitchFamily="34" charset="0"/>
              </a:rPr>
              <a:t>:</a:t>
            </a:r>
          </a:p>
          <a:p>
            <a:pPr marL="342900" indent="-342900">
              <a:spcBef>
                <a:spcPts val="400"/>
              </a:spcBef>
              <a:buFont typeface="Arial" panose="020B0604020202020204" pitchFamily="34" charset="0"/>
              <a:buChar char="•"/>
            </a:pPr>
            <a:r>
              <a:rPr lang="en-GB" sz="2000" dirty="0" err="1">
                <a:latin typeface="Calibri" panose="020F0502020204030204" pitchFamily="34" charset="0"/>
                <a:cs typeface="Calibri" panose="020F0502020204030204" pitchFamily="34" charset="0"/>
              </a:rPr>
              <a:t>Welke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soorten</a:t>
            </a:r>
            <a:r>
              <a:rPr lang="en-GB" sz="2000" dirty="0">
                <a:latin typeface="Calibri" panose="020F0502020204030204" pitchFamily="34" charset="0"/>
                <a:cs typeface="Calibri" panose="020F0502020204030204" pitchFamily="34" charset="0"/>
              </a:rPr>
              <a:t> taal </a:t>
            </a:r>
            <a:r>
              <a:rPr lang="en-GB" sz="2000" dirty="0" err="1">
                <a:latin typeface="Calibri" panose="020F0502020204030204" pitchFamily="34" charset="0"/>
                <a:cs typeface="Calibri" panose="020F0502020204030204" pitchFamily="34" charset="0"/>
              </a:rPr>
              <a:t>worden</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gebruikt</a:t>
            </a:r>
            <a:r>
              <a:rPr lang="en-GB" sz="2000" dirty="0">
                <a:latin typeface="Calibri" panose="020F0502020204030204" pitchFamily="34" charset="0"/>
                <a:cs typeface="Calibri" panose="020F0502020204030204" pitchFamily="34" charset="0"/>
              </a:rPr>
              <a:t> in de </a:t>
            </a:r>
            <a:r>
              <a:rPr lang="en-GB" sz="2000" dirty="0" err="1">
                <a:latin typeface="Calibri" panose="020F0502020204030204" pitchFamily="34" charset="0"/>
                <a:cs typeface="Calibri" panose="020F0502020204030204" pitchFamily="34" charset="0"/>
              </a:rPr>
              <a:t>opdracht</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Kijk</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naar</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opdracht</a:t>
            </a:r>
            <a:r>
              <a:rPr lang="en-GB" sz="2000" dirty="0">
                <a:latin typeface="Calibri" panose="020F0502020204030204" pitchFamily="34" charset="0"/>
                <a:cs typeface="Calibri" panose="020F0502020204030204" pitchFamily="34" charset="0"/>
              </a:rPr>
              <a:t> door de </a:t>
            </a:r>
            <a:r>
              <a:rPr lang="en-GB" sz="2000" dirty="0" err="1">
                <a:latin typeface="Calibri" panose="020F0502020204030204" pitchFamily="34" charset="0"/>
                <a:cs typeface="Calibri" panose="020F0502020204030204" pitchFamily="34" charset="0"/>
              </a:rPr>
              <a:t>ogen</a:t>
            </a:r>
            <a:r>
              <a:rPr lang="en-GB" sz="2000" dirty="0">
                <a:latin typeface="Calibri" panose="020F0502020204030204" pitchFamily="34" charset="0"/>
                <a:cs typeface="Calibri" panose="020F0502020204030204" pitchFamily="34" charset="0"/>
              </a:rPr>
              <a:t> van de </a:t>
            </a:r>
            <a:r>
              <a:rPr lang="en-GB" sz="2000" dirty="0" err="1">
                <a:latin typeface="Calibri" panose="020F0502020204030204" pitchFamily="34" charset="0"/>
                <a:cs typeface="Calibri" panose="020F0502020204030204" pitchFamily="34" charset="0"/>
              </a:rPr>
              <a:t>studenten</a:t>
            </a:r>
            <a:r>
              <a:rPr lang="en-GB" sz="2000" dirty="0">
                <a:latin typeface="Calibri" panose="020F0502020204030204" pitchFamily="34" charset="0"/>
                <a:cs typeface="Calibri" panose="020F0502020204030204" pitchFamily="34" charset="0"/>
              </a:rPr>
              <a:t>: wat </a:t>
            </a:r>
            <a:r>
              <a:rPr lang="en-GB" sz="2000" dirty="0" err="1">
                <a:latin typeface="Calibri" panose="020F0502020204030204" pitchFamily="34" charset="0"/>
                <a:cs typeface="Calibri" panose="020F0502020204030204" pitchFamily="34" charset="0"/>
              </a:rPr>
              <a:t>kan</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moeilijk</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zijn</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voor</a:t>
            </a:r>
            <a:r>
              <a:rPr lang="en-GB" sz="2000" dirty="0">
                <a:latin typeface="Calibri" panose="020F0502020204030204" pitchFamily="34" charset="0"/>
                <a:cs typeface="Calibri" panose="020F0502020204030204" pitchFamily="34" charset="0"/>
              </a:rPr>
              <a:t> hen?</a:t>
            </a:r>
            <a:endParaRPr lang="nl-NL" sz="1800" dirty="0">
              <a:latin typeface="Calibri"/>
              <a:cs typeface="Calibri"/>
            </a:endParaRPr>
          </a:p>
        </p:txBody>
      </p:sp>
      <p:pic>
        <p:nvPicPr>
          <p:cNvPr id="10" name="Picture 8">
            <a:extLst>
              <a:ext uri="{FF2B5EF4-FFF2-40B4-BE49-F238E27FC236}">
                <a16:creationId xmlns:a16="http://schemas.microsoft.com/office/drawing/2014/main" id="{7F401AD6-2E52-BF43-803F-62569E00B8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10" y="856236"/>
            <a:ext cx="8820472" cy="382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A6FB15-7106-324F-8C78-26F8808640D9}"/>
              </a:ext>
            </a:extLst>
          </p:cNvPr>
          <p:cNvSpPr>
            <a:spLocks noGrp="1"/>
          </p:cNvSpPr>
          <p:nvPr>
            <p:ph idx="1"/>
          </p:nvPr>
        </p:nvSpPr>
        <p:spPr/>
        <p:txBody>
          <a:bodyPr/>
          <a:lstStyle/>
          <a:p>
            <a:pPr marL="0" indent="0">
              <a:buNone/>
            </a:pPr>
            <a:r>
              <a:rPr lang="nl-NL" b="1" dirty="0"/>
              <a:t>Soorten taal</a:t>
            </a:r>
          </a:p>
          <a:p>
            <a:pPr marL="0" indent="0">
              <a:buNone/>
            </a:pPr>
            <a:r>
              <a:rPr lang="nl-NL" dirty="0"/>
              <a:t>Reken-wiskunde taal	-&gt; .........</a:t>
            </a:r>
          </a:p>
          <a:p>
            <a:pPr marL="0" indent="0">
              <a:buNone/>
            </a:pPr>
            <a:endParaRPr lang="nl-NL" dirty="0"/>
          </a:p>
          <a:p>
            <a:pPr marL="0" indent="0">
              <a:buNone/>
            </a:pPr>
            <a:r>
              <a:rPr lang="nl-NL" dirty="0"/>
              <a:t>Schooltaal		-&gt; ...........</a:t>
            </a:r>
          </a:p>
          <a:p>
            <a:pPr marL="0" indent="0">
              <a:buNone/>
            </a:pPr>
            <a:endParaRPr lang="nl-NL" dirty="0"/>
          </a:p>
          <a:p>
            <a:pPr marL="0" indent="0">
              <a:buNone/>
            </a:pPr>
            <a:r>
              <a:rPr lang="nl-NL" dirty="0"/>
              <a:t>Dagelijkse taal 		-&gt; ...........</a:t>
            </a:r>
          </a:p>
          <a:p>
            <a:pPr marL="0" indent="0">
              <a:buNone/>
            </a:pPr>
            <a:endParaRPr lang="nl-NL" dirty="0"/>
          </a:p>
          <a:p>
            <a:pPr marL="0" indent="0">
              <a:buNone/>
            </a:pPr>
            <a:r>
              <a:rPr lang="nl-NL" b="1" dirty="0"/>
              <a:t>Problemen van studenten: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3" name="Titel 2">
            <a:extLst>
              <a:ext uri="{FF2B5EF4-FFF2-40B4-BE49-F238E27FC236}">
                <a16:creationId xmlns:a16="http://schemas.microsoft.com/office/drawing/2014/main" id="{5400F789-DA35-1846-B3B7-8AAD82A0334E}"/>
              </a:ext>
            </a:extLst>
          </p:cNvPr>
          <p:cNvSpPr>
            <a:spLocks noGrp="1"/>
          </p:cNvSpPr>
          <p:nvPr>
            <p:ph type="title"/>
          </p:nvPr>
        </p:nvSpPr>
        <p:spPr/>
        <p:txBody>
          <a:bodyPr/>
          <a:lstStyle/>
          <a:p>
            <a:r>
              <a:rPr lang="nl-NL" dirty="0"/>
              <a:t>Bespreking van de analyse</a:t>
            </a:r>
          </a:p>
        </p:txBody>
      </p:sp>
    </p:spTree>
    <p:extLst>
      <p:ext uri="{BB962C8B-B14F-4D97-AF65-F5344CB8AC3E}">
        <p14:creationId xmlns:p14="http://schemas.microsoft.com/office/powerpoint/2010/main" val="100868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F1CD40C-EDB5-4D69-9C40-BE73BAD98BE1}"/>
              </a:ext>
            </a:extLst>
          </p:cNvPr>
          <p:cNvSpPr>
            <a:spLocks noGrp="1" noChangeArrowheads="1"/>
          </p:cNvSpPr>
          <p:nvPr>
            <p:ph type="title"/>
          </p:nvPr>
        </p:nvSpPr>
        <p:spPr>
          <a:xfrm>
            <a:off x="539750" y="333375"/>
            <a:ext cx="8001000" cy="488950"/>
          </a:xfrm>
        </p:spPr>
        <p:txBody>
          <a:bodyPr/>
          <a:lstStyle/>
          <a:p>
            <a:r>
              <a:rPr lang="nl-NL" altLang="nl-NL" dirty="0">
                <a:solidFill>
                  <a:schemeClr val="tx1"/>
                </a:solidFill>
              </a:rPr>
              <a:t>School- en vaktaal</a:t>
            </a:r>
            <a:endParaRPr lang="en-US" altLang="nl-NL" dirty="0"/>
          </a:p>
        </p:txBody>
      </p:sp>
      <p:sp>
        <p:nvSpPr>
          <p:cNvPr id="32771" name="Content Placeholder 2">
            <a:extLst>
              <a:ext uri="{FF2B5EF4-FFF2-40B4-BE49-F238E27FC236}">
                <a16:creationId xmlns:a16="http://schemas.microsoft.com/office/drawing/2014/main" id="{6E21D583-7624-4E75-9C55-88791C8ACD2C}"/>
              </a:ext>
            </a:extLst>
          </p:cNvPr>
          <p:cNvSpPr>
            <a:spLocks noGrp="1" noChangeArrowheads="1"/>
          </p:cNvSpPr>
          <p:nvPr>
            <p:ph idx="1"/>
          </p:nvPr>
        </p:nvSpPr>
        <p:spPr>
          <a:xfrm>
            <a:off x="539750" y="1341438"/>
            <a:ext cx="8001000" cy="4897437"/>
          </a:xfrm>
        </p:spPr>
        <p:txBody>
          <a:bodyPr/>
          <a:lstStyle/>
          <a:p>
            <a:pPr marL="0" indent="0">
              <a:buFont typeface="Times" panose="02020603050405020304" pitchFamily="18" charset="0"/>
              <a:buNone/>
            </a:pPr>
            <a:r>
              <a:rPr lang="en-AU" altLang="nl-NL" sz="2000" dirty="0"/>
              <a:t>Academic language is the language used in school to learn, speak and write about academic subjects</a:t>
            </a:r>
            <a:r>
              <a:rPr lang="en-AU" altLang="nl-NL" sz="2000" i="1" dirty="0"/>
              <a:t>. </a:t>
            </a:r>
          </a:p>
          <a:p>
            <a:pPr marL="0" indent="0">
              <a:buFont typeface="Times" panose="02020603050405020304" pitchFamily="18" charset="0"/>
              <a:buNone/>
            </a:pPr>
            <a:r>
              <a:rPr lang="en-AU" altLang="nl-NL" sz="2000" dirty="0"/>
              <a:t>It provides </a:t>
            </a:r>
            <a:r>
              <a:rPr lang="en-AU" altLang="nl-NL" sz="2000" dirty="0" err="1"/>
              <a:t>acces</a:t>
            </a:r>
            <a:r>
              <a:rPr lang="en-AU" altLang="nl-NL" sz="2000" dirty="0"/>
              <a:t> to specialised forms of reasoning that are needed to optimally participate in particular </a:t>
            </a:r>
            <a:r>
              <a:rPr lang="en-AU" altLang="nl-NL" sz="2000" dirty="0" err="1"/>
              <a:t>schoolsubjects</a:t>
            </a:r>
            <a:endParaRPr lang="en-AU" altLang="nl-NL" sz="2000" dirty="0"/>
          </a:p>
          <a:p>
            <a:pPr marL="0" indent="0">
              <a:buFont typeface="Times" panose="02020603050405020304" pitchFamily="18" charset="0"/>
              <a:buNone/>
            </a:pPr>
            <a:r>
              <a:rPr lang="en-AU" altLang="nl-NL" sz="2000" dirty="0"/>
              <a:t>(</a:t>
            </a:r>
            <a:r>
              <a:rPr lang="en-AU" altLang="nl-NL" sz="2000" i="1" dirty="0"/>
              <a:t>Gibbons, 2009</a:t>
            </a:r>
            <a:r>
              <a:rPr lang="en-AU" altLang="nl-NL" sz="2000" dirty="0"/>
              <a:t>).</a:t>
            </a:r>
          </a:p>
          <a:p>
            <a:pPr marL="0" indent="0">
              <a:buFont typeface="Times" panose="02020603050405020304" pitchFamily="18" charset="0"/>
              <a:buNone/>
            </a:pPr>
            <a:endParaRPr lang="en-AU" altLang="nl-NL" sz="2000" dirty="0"/>
          </a:p>
          <a:p>
            <a:pPr marL="0" indent="0">
              <a:buFont typeface="Times" panose="02020603050405020304" pitchFamily="18" charset="0"/>
              <a:buNone/>
            </a:pPr>
            <a:r>
              <a:rPr lang="en-AU" altLang="nl-NL" sz="2000" dirty="0"/>
              <a:t>It is not only a question of learning new words but also of learning new styles of meaning and modes of argumentation.</a:t>
            </a:r>
          </a:p>
          <a:p>
            <a:pPr marL="0" indent="0">
              <a:buFont typeface="Times" panose="02020603050405020304" pitchFamily="18" charset="0"/>
              <a:buNone/>
            </a:pPr>
            <a:endParaRPr lang="en-AU" altLang="nl-NL" sz="2000" dirty="0"/>
          </a:p>
          <a:p>
            <a:pPr marL="0" indent="0">
              <a:buFont typeface="Times" panose="02020603050405020304" pitchFamily="18" charset="0"/>
              <a:buNone/>
            </a:pPr>
            <a:r>
              <a:rPr lang="en-AU" altLang="nl-NL" sz="2000" dirty="0"/>
              <a:t>Every school subject is constructed in language but the forms and patterns language takes vary from discipline to discipline.</a:t>
            </a:r>
          </a:p>
          <a:p>
            <a:pPr marL="0" indent="0">
              <a:buFont typeface="Times" panose="02020603050405020304" pitchFamily="18" charset="0"/>
              <a:buNone/>
            </a:pPr>
            <a:r>
              <a:rPr lang="en-AU" altLang="nl-NL" sz="2000" dirty="0"/>
              <a:t>(</a:t>
            </a:r>
            <a:r>
              <a:rPr lang="en-AU" altLang="nl-NL" sz="2000" i="1" dirty="0" err="1"/>
              <a:t>Schleppegrell</a:t>
            </a:r>
            <a:r>
              <a:rPr lang="en-AU" altLang="nl-NL" sz="2000" i="1" dirty="0"/>
              <a:t>, 2010</a:t>
            </a:r>
            <a:r>
              <a:rPr lang="en-AU" altLang="nl-NL" sz="2000" dirty="0"/>
              <a:t>)</a:t>
            </a:r>
          </a:p>
          <a:p>
            <a:pPr marL="0" indent="0">
              <a:buFont typeface="Times" panose="02020603050405020304" pitchFamily="18" charset="0"/>
              <a:buNone/>
            </a:pPr>
            <a:endParaRPr lang="nl-NL" altLang="nl-NL" sz="2000" dirty="0"/>
          </a:p>
          <a:p>
            <a:pPr marL="0" indent="0">
              <a:buFont typeface="Times" panose="02020603050405020304" pitchFamily="18" charset="0"/>
              <a:buNone/>
            </a:pPr>
            <a:endParaRPr lang="nl-NL" altLang="nl-NL" sz="2000" dirty="0"/>
          </a:p>
          <a:p>
            <a:pPr marL="0" indent="0">
              <a:buFont typeface="Times" panose="02020603050405020304" pitchFamily="18" charset="0"/>
              <a:buNone/>
            </a:pPr>
            <a:endParaRPr lang="nl-NL" altLang="nl-NL" sz="2000" dirty="0"/>
          </a:p>
          <a:p>
            <a:pPr marL="0" indent="0">
              <a:buFont typeface="Times" panose="02020603050405020304" pitchFamily="18" charset="0"/>
              <a:buNone/>
            </a:pPr>
            <a:endParaRPr lang="nl-NL" altLang="nl-NL" sz="2000" i="1" dirty="0"/>
          </a:p>
        </p:txBody>
      </p:sp>
      <p:sp>
        <p:nvSpPr>
          <p:cNvPr id="4" name="Date Placeholder 3">
            <a:extLst>
              <a:ext uri="{FF2B5EF4-FFF2-40B4-BE49-F238E27FC236}">
                <a16:creationId xmlns:a16="http://schemas.microsoft.com/office/drawing/2014/main" id="{C7B999D8-2C63-40CE-9139-67B74DC998C7}"/>
              </a:ext>
            </a:extLst>
          </p:cNvPr>
          <p:cNvSpPr>
            <a:spLocks noGrp="1"/>
          </p:cNvSpPr>
          <p:nvPr>
            <p:ph type="dt" sz="quarter" idx="10"/>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6A8A28C3-A8BE-4165-95F2-A0661493C84B}" type="datetime1">
              <a:rPr lang="en-US" smtClean="0"/>
              <a:pPr>
                <a:defRPr/>
              </a:pPr>
              <a:t>9/30/20</a:t>
            </a:fld>
            <a:endParaRPr lang="en-US">
              <a:solidFill>
                <a:schemeClr val="tx1"/>
              </a:solidFill>
            </a:endParaRPr>
          </a:p>
        </p:txBody>
      </p:sp>
      <p:sp>
        <p:nvSpPr>
          <p:cNvPr id="32773" name="Slide Number Placeholder 5">
            <a:extLst>
              <a:ext uri="{FF2B5EF4-FFF2-40B4-BE49-F238E27FC236}">
                <a16:creationId xmlns:a16="http://schemas.microsoft.com/office/drawing/2014/main" id="{B0A99242-23A9-470C-A409-2FE3E2F96047}"/>
              </a:ext>
            </a:extLst>
          </p:cNvPr>
          <p:cNvSpPr>
            <a:spLocks noGrp="1" noChangeArrowheads="1"/>
          </p:cNvSpPr>
          <p:nvPr>
            <p:ph type="sldNum" sz="quarter" idx="12"/>
          </p:nvPr>
        </p:nvSpPr>
        <p:spPr bwMode="auto">
          <a:xfrm>
            <a:off x="67056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15</a:t>
            </a:fld>
            <a:endParaRPr lang="en-US" altLang="nl-NL" sz="1400">
              <a:solidFill>
                <a:schemeClr val="tx1"/>
              </a:solidFill>
            </a:endParaRPr>
          </a:p>
        </p:txBody>
      </p:sp>
      <p:sp>
        <p:nvSpPr>
          <p:cNvPr id="7" name="Tijdelijke aanduiding voor voettekst 4">
            <a:extLst>
              <a:ext uri="{FF2B5EF4-FFF2-40B4-BE49-F238E27FC236}">
                <a16:creationId xmlns:a16="http://schemas.microsoft.com/office/drawing/2014/main" id="{9AD19E7E-A5EE-4FF3-98FF-48050256E07B}"/>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405259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36"/>
          <p:cNvSpPr>
            <a:spLocks noChangeArrowheads="1"/>
          </p:cNvSpPr>
          <p:nvPr/>
        </p:nvSpPr>
        <p:spPr bwMode="auto">
          <a:xfrm>
            <a:off x="0" y="-230832"/>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GB" dirty="0">
              <a:latin typeface="Calibri" charset="0"/>
            </a:endParaRPr>
          </a:p>
        </p:txBody>
      </p:sp>
      <p:sp>
        <p:nvSpPr>
          <p:cNvPr id="11269" name="AutoShape 35"/>
          <p:cNvSpPr>
            <a:spLocks noChangeAspect="1" noChangeArrowheads="1" noTextEdit="1"/>
          </p:cNvSpPr>
          <p:nvPr/>
        </p:nvSpPr>
        <p:spPr bwMode="auto">
          <a:xfrm>
            <a:off x="-36513" y="620713"/>
            <a:ext cx="9504363" cy="532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p>
        </p:txBody>
      </p:sp>
      <p:sp>
        <p:nvSpPr>
          <p:cNvPr id="33799" name="AutoShape 34"/>
          <p:cNvSpPr>
            <a:spLocks noChangeArrowheads="1"/>
          </p:cNvSpPr>
          <p:nvPr/>
        </p:nvSpPr>
        <p:spPr bwMode="auto">
          <a:xfrm>
            <a:off x="407988" y="5603007"/>
            <a:ext cx="8235950" cy="576262"/>
          </a:xfrm>
          <a:prstGeom prst="flowChartInputOutput">
            <a:avLst/>
          </a:prstGeom>
          <a:solidFill>
            <a:srgbClr val="9F9FFF"/>
          </a:solidFill>
          <a:ln w="9525">
            <a:solidFill>
              <a:srgbClr val="C0C0C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Concrete representation</a:t>
            </a:r>
            <a:br>
              <a:rPr lang="en-GB" sz="1800" dirty="0">
                <a:latin typeface="Calibri" charset="0"/>
                <a:cs typeface="Times New Roman" charset="0"/>
              </a:rPr>
            </a:br>
            <a:r>
              <a:rPr lang="en-GB" sz="1800" dirty="0">
                <a:latin typeface="Calibri" charset="0"/>
                <a:cs typeface="Times New Roman" charset="0"/>
              </a:rPr>
              <a:t>(artefact, actions etc.)</a:t>
            </a:r>
          </a:p>
        </p:txBody>
      </p:sp>
      <p:sp>
        <p:nvSpPr>
          <p:cNvPr id="33800" name="AutoShape 33"/>
          <p:cNvSpPr>
            <a:spLocks noChangeArrowheads="1"/>
          </p:cNvSpPr>
          <p:nvPr/>
        </p:nvSpPr>
        <p:spPr bwMode="auto">
          <a:xfrm>
            <a:off x="469900" y="1426294"/>
            <a:ext cx="8237538" cy="576263"/>
          </a:xfrm>
          <a:prstGeom prst="flowChartInputOutput">
            <a:avLst/>
          </a:prstGeom>
          <a:solidFill>
            <a:srgbClr val="FFC46D"/>
          </a:solidFill>
          <a:ln w="9525">
            <a:solidFill>
              <a:srgbClr val="C0C0C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Symbolic-algebraic representation</a:t>
            </a:r>
            <a:endParaRPr lang="en-GB" sz="2800" dirty="0">
              <a:latin typeface="Calibri" charset="0"/>
              <a:cs typeface="Times New Roman" charset="0"/>
            </a:endParaRPr>
          </a:p>
        </p:txBody>
      </p:sp>
      <p:sp>
        <p:nvSpPr>
          <p:cNvPr id="11272" name="Line 32"/>
          <p:cNvSpPr>
            <a:spLocks noChangeShapeType="1"/>
          </p:cNvSpPr>
          <p:nvPr/>
        </p:nvSpPr>
        <p:spPr bwMode="auto">
          <a:xfrm flipH="1">
            <a:off x="3638550" y="4063132"/>
            <a:ext cx="1838325" cy="70485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33802" name="AutoShape 31"/>
          <p:cNvSpPr>
            <a:spLocks noChangeArrowheads="1"/>
          </p:cNvSpPr>
          <p:nvPr/>
        </p:nvSpPr>
        <p:spPr bwMode="auto">
          <a:xfrm>
            <a:off x="469900" y="4926732"/>
            <a:ext cx="8237538" cy="576262"/>
          </a:xfrm>
          <a:prstGeom prst="flowChartInputOutput">
            <a:avLst/>
          </a:prstGeom>
          <a:solidFill>
            <a:srgbClr val="9F9FFF"/>
          </a:solidFill>
          <a:ln w="9525">
            <a:solidFill>
              <a:srgbClr val="80808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Graphical representation</a:t>
            </a:r>
          </a:p>
        </p:txBody>
      </p:sp>
      <p:grpSp>
        <p:nvGrpSpPr>
          <p:cNvPr id="11274" name="Group 27"/>
          <p:cNvGrpSpPr>
            <a:grpSpLocks/>
          </p:cNvGrpSpPr>
          <p:nvPr/>
        </p:nvGrpSpPr>
        <p:grpSpPr bwMode="auto">
          <a:xfrm>
            <a:off x="469900" y="4206007"/>
            <a:ext cx="8237538" cy="576262"/>
            <a:chOff x="1840" y="4034"/>
            <a:chExt cx="6864" cy="480"/>
          </a:xfrm>
        </p:grpSpPr>
        <p:sp>
          <p:nvSpPr>
            <p:cNvPr id="11300" name="AutoShape 30"/>
            <p:cNvSpPr>
              <a:spLocks noChangeArrowheads="1"/>
            </p:cNvSpPr>
            <p:nvPr/>
          </p:nvSpPr>
          <p:spPr bwMode="auto">
            <a:xfrm>
              <a:off x="1840" y="4034"/>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301" name="Text Box 29"/>
            <p:cNvSpPr txBox="1">
              <a:spLocks noChangeArrowheads="1"/>
            </p:cNvSpPr>
            <p:nvPr/>
          </p:nvSpPr>
          <p:spPr bwMode="auto">
            <a:xfrm>
              <a:off x="2618" y="4046"/>
              <a:ext cx="2280"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everyday </a:t>
              </a:r>
              <a:br>
                <a:rPr lang="en-GB" sz="1800" dirty="0">
                  <a:latin typeface="Calibri" charset="0"/>
                  <a:cs typeface="Times New Roman" charset="0"/>
                </a:rPr>
              </a:br>
              <a:r>
                <a:rPr lang="en-GB" sz="1800" dirty="0">
                  <a:latin typeface="Calibri" charset="0"/>
                  <a:cs typeface="Times New Roman" charset="0"/>
                </a:rPr>
                <a:t>    register in first language</a:t>
              </a:r>
              <a:endParaRPr lang="en-GB" sz="3200" dirty="0">
                <a:latin typeface="Calibri" charset="0"/>
                <a:cs typeface="Times New Roman" charset="0"/>
              </a:endParaRPr>
            </a:p>
          </p:txBody>
        </p:sp>
        <p:sp>
          <p:nvSpPr>
            <p:cNvPr id="11302" name="Text Box 28"/>
            <p:cNvSpPr txBox="1">
              <a:spLocks noChangeArrowheads="1"/>
            </p:cNvSpPr>
            <p:nvPr/>
          </p:nvSpPr>
          <p:spPr bwMode="auto">
            <a:xfrm>
              <a:off x="5438" y="4046"/>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everyday register in second language</a:t>
              </a:r>
              <a:endParaRPr lang="en-GB" sz="2800" dirty="0">
                <a:latin typeface="Calibri" charset="0"/>
                <a:cs typeface="Times New Roman" charset="0"/>
              </a:endParaRPr>
            </a:p>
          </p:txBody>
        </p:sp>
      </p:grpSp>
      <p:grpSp>
        <p:nvGrpSpPr>
          <p:cNvPr id="11275" name="Group 22"/>
          <p:cNvGrpSpPr>
            <a:grpSpLocks/>
          </p:cNvGrpSpPr>
          <p:nvPr/>
        </p:nvGrpSpPr>
        <p:grpSpPr bwMode="auto">
          <a:xfrm>
            <a:off x="3529013" y="4096469"/>
            <a:ext cx="2028825" cy="815975"/>
            <a:chOff x="4389" y="3943"/>
            <a:chExt cx="1691" cy="679"/>
          </a:xfrm>
        </p:grpSpPr>
        <p:grpSp>
          <p:nvGrpSpPr>
            <p:cNvPr id="11296" name="Group 23"/>
            <p:cNvGrpSpPr>
              <a:grpSpLocks/>
            </p:cNvGrpSpPr>
            <p:nvPr/>
          </p:nvGrpSpPr>
          <p:grpSpPr bwMode="auto">
            <a:xfrm>
              <a:off x="4389" y="3943"/>
              <a:ext cx="1691" cy="679"/>
              <a:chOff x="4795" y="4778"/>
              <a:chExt cx="1921" cy="849"/>
            </a:xfrm>
          </p:grpSpPr>
          <p:sp>
            <p:nvSpPr>
              <p:cNvPr id="11297" name="Rectangle 26"/>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98" name="Rectangle 25"/>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99" name="Rectangle 24"/>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grpSp>
      <p:grpSp>
        <p:nvGrpSpPr>
          <p:cNvPr id="11276" name="Group 18"/>
          <p:cNvGrpSpPr>
            <a:grpSpLocks/>
          </p:cNvGrpSpPr>
          <p:nvPr/>
        </p:nvGrpSpPr>
        <p:grpSpPr bwMode="auto">
          <a:xfrm>
            <a:off x="469900" y="3501157"/>
            <a:ext cx="8237538" cy="576262"/>
            <a:chOff x="1840" y="3446"/>
            <a:chExt cx="6864" cy="480"/>
          </a:xfrm>
        </p:grpSpPr>
        <p:sp>
          <p:nvSpPr>
            <p:cNvPr id="11293" name="AutoShape 21"/>
            <p:cNvSpPr>
              <a:spLocks noChangeArrowheads="1"/>
            </p:cNvSpPr>
            <p:nvPr/>
          </p:nvSpPr>
          <p:spPr bwMode="auto">
            <a:xfrm>
              <a:off x="1840" y="3446"/>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294" name="Text Box 20"/>
            <p:cNvSpPr txBox="1">
              <a:spLocks noChangeArrowheads="1"/>
            </p:cNvSpPr>
            <p:nvPr/>
          </p:nvSpPr>
          <p:spPr bwMode="auto">
            <a:xfrm>
              <a:off x="2858" y="3458"/>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school academic </a:t>
              </a:r>
              <a:br>
                <a:rPr lang="en-GB" sz="1800" dirty="0">
                  <a:latin typeface="Calibri" charset="0"/>
                  <a:cs typeface="Times New Roman" charset="0"/>
                </a:rPr>
              </a:br>
              <a:r>
                <a:rPr lang="en-GB" sz="1800" dirty="0">
                  <a:latin typeface="Calibri" charset="0"/>
                  <a:cs typeface="Times New Roman" charset="0"/>
                </a:rPr>
                <a:t>register in first language</a:t>
              </a:r>
              <a:endParaRPr lang="en-GB" sz="2800" dirty="0">
                <a:latin typeface="Calibri" charset="0"/>
                <a:cs typeface="Times New Roman" charset="0"/>
              </a:endParaRPr>
            </a:p>
          </p:txBody>
        </p:sp>
        <p:sp>
          <p:nvSpPr>
            <p:cNvPr id="11295" name="Text Box 19"/>
            <p:cNvSpPr txBox="1">
              <a:spLocks noChangeArrowheads="1"/>
            </p:cNvSpPr>
            <p:nvPr/>
          </p:nvSpPr>
          <p:spPr bwMode="auto">
            <a:xfrm>
              <a:off x="5438" y="3458"/>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school academic register in second language</a:t>
              </a:r>
              <a:endParaRPr lang="en-GB" sz="2800" dirty="0">
                <a:latin typeface="Calibri" charset="0"/>
                <a:cs typeface="Times New Roman" charset="0"/>
              </a:endParaRPr>
            </a:p>
          </p:txBody>
        </p:sp>
      </p:grpSp>
      <p:grpSp>
        <p:nvGrpSpPr>
          <p:cNvPr id="11277" name="Group 14"/>
          <p:cNvGrpSpPr>
            <a:grpSpLocks/>
          </p:cNvGrpSpPr>
          <p:nvPr/>
        </p:nvGrpSpPr>
        <p:grpSpPr bwMode="auto">
          <a:xfrm>
            <a:off x="3594100" y="3385269"/>
            <a:ext cx="2027238" cy="815975"/>
            <a:chOff x="4795" y="4778"/>
            <a:chExt cx="1921" cy="849"/>
          </a:xfrm>
        </p:grpSpPr>
        <p:sp>
          <p:nvSpPr>
            <p:cNvPr id="11290" name="Rectangle 17"/>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91" name="Rectangle 16"/>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92" name="Rectangle 15"/>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grpSp>
        <p:nvGrpSpPr>
          <p:cNvPr id="11278" name="Group 10"/>
          <p:cNvGrpSpPr>
            <a:grpSpLocks/>
          </p:cNvGrpSpPr>
          <p:nvPr/>
        </p:nvGrpSpPr>
        <p:grpSpPr bwMode="auto">
          <a:xfrm>
            <a:off x="469900" y="2780432"/>
            <a:ext cx="8237538" cy="590550"/>
            <a:chOff x="1840" y="2846"/>
            <a:chExt cx="6864" cy="492"/>
          </a:xfrm>
        </p:grpSpPr>
        <p:sp>
          <p:nvSpPr>
            <p:cNvPr id="11287" name="AutoShape 13"/>
            <p:cNvSpPr>
              <a:spLocks noChangeArrowheads="1"/>
            </p:cNvSpPr>
            <p:nvPr/>
          </p:nvSpPr>
          <p:spPr bwMode="auto">
            <a:xfrm>
              <a:off x="1840" y="2858"/>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288" name="Text Box 12"/>
            <p:cNvSpPr txBox="1">
              <a:spLocks noChangeArrowheads="1"/>
            </p:cNvSpPr>
            <p:nvPr/>
          </p:nvSpPr>
          <p:spPr bwMode="auto">
            <a:xfrm>
              <a:off x="2747" y="2870"/>
              <a:ext cx="209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technical register in first language  	</a:t>
              </a:r>
              <a:endParaRPr lang="en-GB" sz="2800" dirty="0">
                <a:latin typeface="Calibri" charset="0"/>
                <a:cs typeface="Times New Roman" charset="0"/>
              </a:endParaRPr>
            </a:p>
          </p:txBody>
        </p:sp>
        <p:sp>
          <p:nvSpPr>
            <p:cNvPr id="11289" name="Text Box 11"/>
            <p:cNvSpPr txBox="1">
              <a:spLocks noChangeArrowheads="1"/>
            </p:cNvSpPr>
            <p:nvPr/>
          </p:nvSpPr>
          <p:spPr bwMode="auto">
            <a:xfrm>
              <a:off x="5538" y="2846"/>
              <a:ext cx="2240"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technical register in second language</a:t>
              </a:r>
              <a:endParaRPr lang="en-GB" sz="2800" dirty="0">
                <a:latin typeface="Calibri" charset="0"/>
                <a:cs typeface="Times New Roman" charset="0"/>
              </a:endParaRPr>
            </a:p>
          </p:txBody>
        </p:sp>
      </p:grpSp>
      <p:grpSp>
        <p:nvGrpSpPr>
          <p:cNvPr id="11279" name="Group 6"/>
          <p:cNvGrpSpPr>
            <a:grpSpLocks/>
          </p:cNvGrpSpPr>
          <p:nvPr/>
        </p:nvGrpSpPr>
        <p:grpSpPr bwMode="auto">
          <a:xfrm>
            <a:off x="3524250" y="2677244"/>
            <a:ext cx="2027238" cy="814388"/>
            <a:chOff x="4795" y="4778"/>
            <a:chExt cx="1921" cy="849"/>
          </a:xfrm>
        </p:grpSpPr>
        <p:sp>
          <p:nvSpPr>
            <p:cNvPr id="11284" name="Rectangle 9"/>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85" name="Rectangle 8"/>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86" name="Rectangle 7"/>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sp>
        <p:nvSpPr>
          <p:cNvPr id="33809" name="AutoShape 5"/>
          <p:cNvSpPr>
            <a:spLocks noChangeArrowheads="1"/>
          </p:cNvSpPr>
          <p:nvPr/>
        </p:nvSpPr>
        <p:spPr bwMode="auto">
          <a:xfrm>
            <a:off x="469900" y="2104157"/>
            <a:ext cx="8237538" cy="576262"/>
          </a:xfrm>
          <a:prstGeom prst="flowChartInputOutput">
            <a:avLst/>
          </a:prstGeom>
          <a:solidFill>
            <a:srgbClr val="FFC46D"/>
          </a:solidFill>
          <a:ln w="9525">
            <a:solidFill>
              <a:srgbClr val="80808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Symbolic-numerical representation</a:t>
            </a:r>
            <a:endParaRPr lang="en-GB" sz="2800" dirty="0">
              <a:latin typeface="Calibri" charset="0"/>
              <a:cs typeface="Times New Roman" charset="0"/>
            </a:endParaRPr>
          </a:p>
        </p:txBody>
      </p:sp>
      <p:sp>
        <p:nvSpPr>
          <p:cNvPr id="33810" name="AutoShape 4"/>
          <p:cNvSpPr>
            <a:spLocks noChangeArrowheads="1"/>
          </p:cNvSpPr>
          <p:nvPr/>
        </p:nvSpPr>
        <p:spPr bwMode="auto">
          <a:xfrm rot="5400000" flipH="1">
            <a:off x="5227638" y="2829644"/>
            <a:ext cx="5184775" cy="1774825"/>
          </a:xfrm>
          <a:prstGeom prst="parallelogram">
            <a:avLst>
              <a:gd name="adj" fmla="val 35529"/>
            </a:avLst>
          </a:prstGeom>
          <a:solidFill>
            <a:schemeClr val="bg1">
              <a:lumMod val="85000"/>
              <a:alpha val="65097"/>
            </a:schemeClr>
          </a:solidFill>
          <a:ln w="9525">
            <a:solidFill>
              <a:srgbClr val="C0C0C0"/>
            </a:solidFill>
            <a:miter lim="800000"/>
            <a:headEnd/>
            <a:tailEnd/>
          </a:ln>
        </p:spPr>
        <p:txBody>
          <a:bodyPr/>
          <a:lstStyle/>
          <a:p>
            <a:endParaRPr lang="en-GB" dirty="0">
              <a:latin typeface="Calibri" charset="0"/>
            </a:endParaRPr>
          </a:p>
        </p:txBody>
      </p:sp>
      <p:sp>
        <p:nvSpPr>
          <p:cNvPr id="33811" name="Freeform 3"/>
          <p:cNvSpPr>
            <a:spLocks/>
          </p:cNvSpPr>
          <p:nvPr/>
        </p:nvSpPr>
        <p:spPr bwMode="auto">
          <a:xfrm>
            <a:off x="7159625" y="1631082"/>
            <a:ext cx="1519238" cy="4032250"/>
          </a:xfrm>
          <a:custGeom>
            <a:avLst/>
            <a:gdLst>
              <a:gd name="T0" fmla="*/ 2147483647 w 1437"/>
              <a:gd name="T1" fmla="*/ 2147483647 h 4199"/>
              <a:gd name="T2" fmla="*/ 2147483647 w 1437"/>
              <a:gd name="T3" fmla="*/ 2147483647 h 4199"/>
              <a:gd name="T4" fmla="*/ 2147483647 w 1437"/>
              <a:gd name="T5" fmla="*/ 2147483647 h 4199"/>
              <a:gd name="T6" fmla="*/ 2147483647 w 1437"/>
              <a:gd name="T7" fmla="*/ 2147483647 h 4199"/>
              <a:gd name="T8" fmla="*/ 2147483647 w 1437"/>
              <a:gd name="T9" fmla="*/ 2147483647 h 4199"/>
              <a:gd name="T10" fmla="*/ 2147483647 w 1437"/>
              <a:gd name="T11" fmla="*/ 2147483647 h 4199"/>
              <a:gd name="T12" fmla="*/ 2147483647 w 1437"/>
              <a:gd name="T13" fmla="*/ 0 h 4199"/>
              <a:gd name="T14" fmla="*/ 0 60000 65536"/>
              <a:gd name="T15" fmla="*/ 0 60000 65536"/>
              <a:gd name="T16" fmla="*/ 0 60000 65536"/>
              <a:gd name="T17" fmla="*/ 0 60000 65536"/>
              <a:gd name="T18" fmla="*/ 0 60000 65536"/>
              <a:gd name="T19" fmla="*/ 0 60000 65536"/>
              <a:gd name="T20" fmla="*/ 0 60000 65536"/>
              <a:gd name="T21" fmla="*/ 0 w 1437"/>
              <a:gd name="T22" fmla="*/ 0 h 4199"/>
              <a:gd name="T23" fmla="*/ 1437 w 1437"/>
              <a:gd name="T24" fmla="*/ 4199 h 4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4199">
                <a:moveTo>
                  <a:pt x="236" y="810"/>
                </a:moveTo>
                <a:cubicBezTo>
                  <a:pt x="197" y="1008"/>
                  <a:pt x="34" y="1541"/>
                  <a:pt x="17" y="1999"/>
                </a:cubicBezTo>
                <a:cubicBezTo>
                  <a:pt x="0" y="2457"/>
                  <a:pt x="37" y="3199"/>
                  <a:pt x="137" y="3559"/>
                </a:cubicBezTo>
                <a:cubicBezTo>
                  <a:pt x="237" y="3919"/>
                  <a:pt x="417" y="4119"/>
                  <a:pt x="617" y="4159"/>
                </a:cubicBezTo>
                <a:cubicBezTo>
                  <a:pt x="817" y="4199"/>
                  <a:pt x="1237" y="4199"/>
                  <a:pt x="1337" y="3799"/>
                </a:cubicBezTo>
                <a:cubicBezTo>
                  <a:pt x="1437" y="3399"/>
                  <a:pt x="1315" y="2392"/>
                  <a:pt x="1217" y="1759"/>
                </a:cubicBezTo>
                <a:cubicBezTo>
                  <a:pt x="1119" y="1126"/>
                  <a:pt x="844" y="367"/>
                  <a:pt x="746" y="0"/>
                </a:cubicBezTo>
              </a:path>
            </a:pathLst>
          </a:custGeom>
          <a:noFill/>
          <a:ln w="38100">
            <a:solidFill>
              <a:srgbClr val="808080"/>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33812" name="Text Box 2"/>
          <p:cNvSpPr txBox="1">
            <a:spLocks noChangeArrowheads="1"/>
          </p:cNvSpPr>
          <p:nvPr/>
        </p:nvSpPr>
        <p:spPr bwMode="auto">
          <a:xfrm>
            <a:off x="7200900" y="3069357"/>
            <a:ext cx="1979613"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3087" tIns="71545" rIns="143087" bIns="71545"/>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2000" b="1" dirty="0">
                <a:solidFill>
                  <a:srgbClr val="333333"/>
                </a:solidFill>
                <a:latin typeface="Calibri" charset="0"/>
                <a:cs typeface="Times New Roman" charset="0"/>
              </a:rPr>
              <a:t>Changing </a:t>
            </a:r>
            <a:br>
              <a:rPr lang="en-GB" sz="2000" b="1" dirty="0">
                <a:solidFill>
                  <a:srgbClr val="333333"/>
                </a:solidFill>
                <a:latin typeface="Calibri" charset="0"/>
                <a:cs typeface="Times New Roman" charset="0"/>
              </a:rPr>
            </a:br>
            <a:r>
              <a:rPr lang="en-GB" sz="2000" b="1" dirty="0">
                <a:solidFill>
                  <a:srgbClr val="333333"/>
                </a:solidFill>
                <a:latin typeface="Calibri" charset="0"/>
                <a:cs typeface="Times New Roman" charset="0"/>
              </a:rPr>
              <a:t>and </a:t>
            </a:r>
          </a:p>
          <a:p>
            <a:pPr eaLnBrk="1" hangingPunct="1">
              <a:spcBef>
                <a:spcPct val="0"/>
              </a:spcBef>
              <a:buFontTx/>
              <a:buNone/>
            </a:pPr>
            <a:r>
              <a:rPr lang="en-GB" sz="2000" b="1" dirty="0">
                <a:solidFill>
                  <a:srgbClr val="333333"/>
                </a:solidFill>
                <a:latin typeface="Calibri" charset="0"/>
                <a:cs typeface="Times New Roman" charset="0"/>
              </a:rPr>
              <a:t>relating</a:t>
            </a:r>
          </a:p>
          <a:p>
            <a:pPr eaLnBrk="1" hangingPunct="1">
              <a:spcBef>
                <a:spcPct val="0"/>
              </a:spcBef>
              <a:buFontTx/>
              <a:buNone/>
            </a:pPr>
            <a:r>
              <a:rPr lang="en-GB" sz="2000" b="1" dirty="0">
                <a:solidFill>
                  <a:srgbClr val="333333"/>
                </a:solidFill>
                <a:latin typeface="Calibri" charset="0"/>
                <a:cs typeface="Times New Roman" charset="0"/>
              </a:rPr>
              <a:t>registers</a:t>
            </a:r>
            <a:br>
              <a:rPr lang="en-GB" sz="2000" b="1" dirty="0">
                <a:solidFill>
                  <a:srgbClr val="333333"/>
                </a:solidFill>
                <a:latin typeface="Calibri" charset="0"/>
                <a:cs typeface="Times New Roman" charset="0"/>
              </a:rPr>
            </a:br>
            <a:r>
              <a:rPr lang="en-GB" sz="2000" b="1" dirty="0">
                <a:solidFill>
                  <a:srgbClr val="333333"/>
                </a:solidFill>
                <a:latin typeface="Calibri" charset="0"/>
                <a:cs typeface="Times New Roman" charset="0"/>
              </a:rPr>
              <a:t>and </a:t>
            </a:r>
            <a:r>
              <a:rPr lang="en-GB" sz="2000" b="1" dirty="0" err="1">
                <a:solidFill>
                  <a:srgbClr val="333333"/>
                </a:solidFill>
                <a:latin typeface="Calibri" charset="0"/>
                <a:cs typeface="Times New Roman" charset="0"/>
              </a:rPr>
              <a:t>repre</a:t>
            </a:r>
            <a:r>
              <a:rPr lang="en-GB" sz="2000" b="1" dirty="0">
                <a:solidFill>
                  <a:srgbClr val="333333"/>
                </a:solidFill>
                <a:latin typeface="Calibri" charset="0"/>
                <a:cs typeface="Times New Roman" charset="0"/>
              </a:rPr>
              <a:t>-</a:t>
            </a:r>
            <a:br>
              <a:rPr lang="en-GB" sz="2000" b="1" dirty="0">
                <a:solidFill>
                  <a:srgbClr val="333333"/>
                </a:solidFill>
                <a:latin typeface="Calibri" charset="0"/>
                <a:cs typeface="Times New Roman" charset="0"/>
              </a:rPr>
            </a:br>
            <a:r>
              <a:rPr lang="en-GB" sz="2000" b="1" dirty="0" err="1">
                <a:solidFill>
                  <a:srgbClr val="333333"/>
                </a:solidFill>
                <a:latin typeface="Calibri" charset="0"/>
                <a:cs typeface="Times New Roman" charset="0"/>
              </a:rPr>
              <a:t>sentations</a:t>
            </a:r>
            <a:endParaRPr lang="en-GB" sz="2400" dirty="0">
              <a:latin typeface="Times New Roman" charset="0"/>
              <a:cs typeface="Times New Roman" charset="0"/>
            </a:endParaRPr>
          </a:p>
        </p:txBody>
      </p:sp>
      <p:sp>
        <p:nvSpPr>
          <p:cNvPr id="2" name="Textfeld 1"/>
          <p:cNvSpPr txBox="1"/>
          <p:nvPr/>
        </p:nvSpPr>
        <p:spPr>
          <a:xfrm>
            <a:off x="4112339" y="6445107"/>
            <a:ext cx="4526919" cy="292388"/>
          </a:xfrm>
          <a:prstGeom prst="rect">
            <a:avLst/>
          </a:prstGeom>
          <a:noFill/>
        </p:spPr>
        <p:txBody>
          <a:bodyPr wrap="none" rtlCol="0">
            <a:spAutoFit/>
          </a:bodyPr>
          <a:lstStyle/>
          <a:p>
            <a:pPr>
              <a:buNone/>
            </a:pPr>
            <a:r>
              <a:rPr lang="en-GB" sz="1300" dirty="0">
                <a:latin typeface="Calibri"/>
                <a:cs typeface="Calibri"/>
              </a:rPr>
              <a:t>(</a:t>
            </a:r>
            <a:r>
              <a:rPr lang="en-GB" sz="1300" dirty="0" err="1">
                <a:latin typeface="Calibri"/>
                <a:cs typeface="Calibri"/>
              </a:rPr>
              <a:t>Prediger</a:t>
            </a:r>
            <a:r>
              <a:rPr lang="en-GB" sz="1300" dirty="0">
                <a:latin typeface="Calibri"/>
                <a:cs typeface="Calibri"/>
              </a:rPr>
              <a:t> &amp; Wessel 2011, 2013; </a:t>
            </a:r>
            <a:r>
              <a:rPr lang="en-GB" sz="1300" dirty="0" err="1">
                <a:latin typeface="Calibri"/>
                <a:cs typeface="Calibri"/>
              </a:rPr>
              <a:t>Prediger</a:t>
            </a:r>
            <a:r>
              <a:rPr lang="en-GB" sz="1300" dirty="0">
                <a:latin typeface="Calibri"/>
                <a:cs typeface="Calibri"/>
              </a:rPr>
              <a:t>, Clarkson, &amp; Bose 2015)</a:t>
            </a:r>
          </a:p>
        </p:txBody>
      </p:sp>
      <p:sp>
        <p:nvSpPr>
          <p:cNvPr id="3" name="Titel 2"/>
          <p:cNvSpPr>
            <a:spLocks noGrp="1"/>
          </p:cNvSpPr>
          <p:nvPr>
            <p:ph type="title"/>
          </p:nvPr>
        </p:nvSpPr>
        <p:spPr/>
        <p:txBody>
          <a:bodyPr/>
          <a:lstStyle/>
          <a:p>
            <a:r>
              <a:rPr lang="en-GB" sz="2400" dirty="0"/>
              <a:t>Wat is relevant in </a:t>
            </a:r>
            <a:r>
              <a:rPr lang="en-GB" sz="2400" dirty="0" err="1"/>
              <a:t>taalgerichte</a:t>
            </a:r>
            <a:r>
              <a:rPr lang="en-GB" sz="2400" dirty="0"/>
              <a:t> </a:t>
            </a:r>
            <a:r>
              <a:rPr lang="en-GB" sz="2400" dirty="0" err="1"/>
              <a:t>reken-wiskundelessen</a:t>
            </a:r>
            <a:r>
              <a:rPr lang="en-GB" sz="2400" dirty="0"/>
              <a:t>?</a:t>
            </a:r>
          </a:p>
        </p:txBody>
      </p:sp>
      <p:sp>
        <p:nvSpPr>
          <p:cNvPr id="42" name="Rechteck 41"/>
          <p:cNvSpPr/>
          <p:nvPr/>
        </p:nvSpPr>
        <p:spPr>
          <a:xfrm>
            <a:off x="333947" y="836712"/>
            <a:ext cx="6830342" cy="400110"/>
          </a:xfrm>
          <a:prstGeom prst="rect">
            <a:avLst/>
          </a:prstGeom>
        </p:spPr>
        <p:txBody>
          <a:bodyPr wrap="square">
            <a:spAutoFit/>
          </a:bodyPr>
          <a:lstStyle/>
          <a:p>
            <a:r>
              <a:rPr lang="en-GB" sz="2000" dirty="0" err="1">
                <a:latin typeface="Calibri" charset="0"/>
                <a:cs typeface="Calibri" charset="0"/>
              </a:rPr>
              <a:t>verschillende</a:t>
            </a:r>
            <a:r>
              <a:rPr lang="en-GB" sz="2000" dirty="0">
                <a:latin typeface="Calibri" charset="0"/>
                <a:cs typeface="Calibri" charset="0"/>
              </a:rPr>
              <a:t> registers (</a:t>
            </a:r>
            <a:r>
              <a:rPr lang="en-GB" sz="2000" dirty="0" err="1">
                <a:latin typeface="Calibri" charset="0"/>
                <a:cs typeface="Calibri" charset="0"/>
              </a:rPr>
              <a:t>taalsystemen</a:t>
            </a:r>
            <a:r>
              <a:rPr lang="en-GB" sz="2000" dirty="0">
                <a:latin typeface="Calibri" charset="0"/>
                <a:cs typeface="Calibri" charset="0"/>
              </a:rPr>
              <a:t>) </a:t>
            </a:r>
            <a:r>
              <a:rPr lang="en-GB" sz="2000" dirty="0" err="1">
                <a:latin typeface="Calibri" charset="0"/>
                <a:cs typeface="Calibri" charset="0"/>
              </a:rPr>
              <a:t>en</a:t>
            </a:r>
            <a:r>
              <a:rPr lang="en-GB" sz="2000" dirty="0">
                <a:latin typeface="Calibri" charset="0"/>
                <a:cs typeface="Calibri" charset="0"/>
              </a:rPr>
              <a:t> </a:t>
            </a:r>
            <a:r>
              <a:rPr lang="en-GB" sz="2000" dirty="0" err="1">
                <a:latin typeface="Calibri" charset="0"/>
                <a:cs typeface="Calibri" charset="0"/>
              </a:rPr>
              <a:t>representaties</a:t>
            </a:r>
            <a:endParaRPr lang="en-GB" sz="2000" dirty="0"/>
          </a:p>
        </p:txBody>
      </p:sp>
    </p:spTree>
    <p:extLst>
      <p:ext uri="{BB962C8B-B14F-4D97-AF65-F5344CB8AC3E}">
        <p14:creationId xmlns:p14="http://schemas.microsoft.com/office/powerpoint/2010/main" val="201889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 calcmode="lin" valueType="num">
                                      <p:cBhvr>
                                        <p:cTn id="7" dur="500" fill="hold"/>
                                        <p:tgtEl>
                                          <p:spTgt spid="33809"/>
                                        </p:tgtEl>
                                        <p:attrNameLst>
                                          <p:attrName>ppt_w</p:attrName>
                                        </p:attrNameLst>
                                      </p:cBhvr>
                                      <p:tavLst>
                                        <p:tav tm="0">
                                          <p:val>
                                            <p:fltVal val="0"/>
                                          </p:val>
                                        </p:tav>
                                        <p:tav tm="100000">
                                          <p:val>
                                            <p:strVal val="#ppt_w"/>
                                          </p:val>
                                        </p:tav>
                                      </p:tavLst>
                                    </p:anim>
                                    <p:anim calcmode="lin" valueType="num">
                                      <p:cBhvr>
                                        <p:cTn id="8" dur="500" fill="hold"/>
                                        <p:tgtEl>
                                          <p:spTgt spid="33809"/>
                                        </p:tgtEl>
                                        <p:attrNameLst>
                                          <p:attrName>ppt_h</p:attrName>
                                        </p:attrNameLst>
                                      </p:cBhvr>
                                      <p:tavLst>
                                        <p:tav tm="0">
                                          <p:val>
                                            <p:fltVal val="0"/>
                                          </p:val>
                                        </p:tav>
                                        <p:tav tm="100000">
                                          <p:val>
                                            <p:strVal val="#ppt_h"/>
                                          </p:val>
                                        </p:tav>
                                      </p:tavLst>
                                    </p:anim>
                                    <p:animEffect transition="in" filter="fade">
                                      <p:cBhvr>
                                        <p:cTn id="9" dur="500"/>
                                        <p:tgtEl>
                                          <p:spTgt spid="3380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800"/>
                                        </p:tgtEl>
                                        <p:attrNameLst>
                                          <p:attrName>style.visibility</p:attrName>
                                        </p:attrNameLst>
                                      </p:cBhvr>
                                      <p:to>
                                        <p:strVal val="visible"/>
                                      </p:to>
                                    </p:set>
                                    <p:anim calcmode="lin" valueType="num">
                                      <p:cBhvr>
                                        <p:cTn id="12" dur="500" fill="hold"/>
                                        <p:tgtEl>
                                          <p:spTgt spid="33800"/>
                                        </p:tgtEl>
                                        <p:attrNameLst>
                                          <p:attrName>ppt_w</p:attrName>
                                        </p:attrNameLst>
                                      </p:cBhvr>
                                      <p:tavLst>
                                        <p:tav tm="0">
                                          <p:val>
                                            <p:fltVal val="0"/>
                                          </p:val>
                                        </p:tav>
                                        <p:tav tm="100000">
                                          <p:val>
                                            <p:strVal val="#ppt_w"/>
                                          </p:val>
                                        </p:tav>
                                      </p:tavLst>
                                    </p:anim>
                                    <p:anim calcmode="lin" valueType="num">
                                      <p:cBhvr>
                                        <p:cTn id="13" dur="500" fill="hold"/>
                                        <p:tgtEl>
                                          <p:spTgt spid="33800"/>
                                        </p:tgtEl>
                                        <p:attrNameLst>
                                          <p:attrName>ppt_h</p:attrName>
                                        </p:attrNameLst>
                                      </p:cBhvr>
                                      <p:tavLst>
                                        <p:tav tm="0">
                                          <p:val>
                                            <p:fltVal val="0"/>
                                          </p:val>
                                        </p:tav>
                                        <p:tav tm="100000">
                                          <p:val>
                                            <p:strVal val="#ppt_h"/>
                                          </p:val>
                                        </p:tav>
                                      </p:tavLst>
                                    </p:anim>
                                    <p:animEffect transition="in" filter="fade">
                                      <p:cBhvr>
                                        <p:cTn id="14" dur="500"/>
                                        <p:tgtEl>
                                          <p:spTgt spid="338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anim calcmode="lin" valueType="num">
                                      <p:cBhvr>
                                        <p:cTn id="19" dur="500" fill="hold"/>
                                        <p:tgtEl>
                                          <p:spTgt spid="33802"/>
                                        </p:tgtEl>
                                        <p:attrNameLst>
                                          <p:attrName>ppt_w</p:attrName>
                                        </p:attrNameLst>
                                      </p:cBhvr>
                                      <p:tavLst>
                                        <p:tav tm="0">
                                          <p:val>
                                            <p:fltVal val="0"/>
                                          </p:val>
                                        </p:tav>
                                        <p:tav tm="100000">
                                          <p:val>
                                            <p:strVal val="#ppt_w"/>
                                          </p:val>
                                        </p:tav>
                                      </p:tavLst>
                                    </p:anim>
                                    <p:anim calcmode="lin" valueType="num">
                                      <p:cBhvr>
                                        <p:cTn id="20" dur="500" fill="hold"/>
                                        <p:tgtEl>
                                          <p:spTgt spid="33802"/>
                                        </p:tgtEl>
                                        <p:attrNameLst>
                                          <p:attrName>ppt_h</p:attrName>
                                        </p:attrNameLst>
                                      </p:cBhvr>
                                      <p:tavLst>
                                        <p:tav tm="0">
                                          <p:val>
                                            <p:fltVal val="0"/>
                                          </p:val>
                                        </p:tav>
                                        <p:tav tm="100000">
                                          <p:val>
                                            <p:strVal val="#ppt_h"/>
                                          </p:val>
                                        </p:tav>
                                      </p:tavLst>
                                    </p:anim>
                                    <p:animEffect transition="in" filter="fade">
                                      <p:cBhvr>
                                        <p:cTn id="21" dur="500"/>
                                        <p:tgtEl>
                                          <p:spTgt spid="3380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3799"/>
                                        </p:tgtEl>
                                        <p:attrNameLst>
                                          <p:attrName>style.visibility</p:attrName>
                                        </p:attrNameLst>
                                      </p:cBhvr>
                                      <p:to>
                                        <p:strVal val="visible"/>
                                      </p:to>
                                    </p:set>
                                    <p:anim calcmode="lin" valueType="num">
                                      <p:cBhvr>
                                        <p:cTn id="24" dur="500" fill="hold"/>
                                        <p:tgtEl>
                                          <p:spTgt spid="33799"/>
                                        </p:tgtEl>
                                        <p:attrNameLst>
                                          <p:attrName>ppt_w</p:attrName>
                                        </p:attrNameLst>
                                      </p:cBhvr>
                                      <p:tavLst>
                                        <p:tav tm="0">
                                          <p:val>
                                            <p:fltVal val="0"/>
                                          </p:val>
                                        </p:tav>
                                        <p:tav tm="100000">
                                          <p:val>
                                            <p:strVal val="#ppt_w"/>
                                          </p:val>
                                        </p:tav>
                                      </p:tavLst>
                                    </p:anim>
                                    <p:anim calcmode="lin" valueType="num">
                                      <p:cBhvr>
                                        <p:cTn id="25" dur="500" fill="hold"/>
                                        <p:tgtEl>
                                          <p:spTgt spid="33799"/>
                                        </p:tgtEl>
                                        <p:attrNameLst>
                                          <p:attrName>ppt_h</p:attrName>
                                        </p:attrNameLst>
                                      </p:cBhvr>
                                      <p:tavLst>
                                        <p:tav tm="0">
                                          <p:val>
                                            <p:fltVal val="0"/>
                                          </p:val>
                                        </p:tav>
                                        <p:tav tm="100000">
                                          <p:val>
                                            <p:strVal val="#ppt_h"/>
                                          </p:val>
                                        </p:tav>
                                      </p:tavLst>
                                    </p:anim>
                                    <p:animEffect transition="in" filter="fade">
                                      <p:cBhvr>
                                        <p:cTn id="26" dur="500"/>
                                        <p:tgtEl>
                                          <p:spTgt spid="337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3810"/>
                                        </p:tgtEl>
                                        <p:attrNameLst>
                                          <p:attrName>style.visibility</p:attrName>
                                        </p:attrNameLst>
                                      </p:cBhvr>
                                      <p:to>
                                        <p:strVal val="visible"/>
                                      </p:to>
                                    </p:set>
                                    <p:anim calcmode="lin" valueType="num">
                                      <p:cBhvr>
                                        <p:cTn id="31" dur="500" fill="hold"/>
                                        <p:tgtEl>
                                          <p:spTgt spid="33810"/>
                                        </p:tgtEl>
                                        <p:attrNameLst>
                                          <p:attrName>ppt_w</p:attrName>
                                        </p:attrNameLst>
                                      </p:cBhvr>
                                      <p:tavLst>
                                        <p:tav tm="0">
                                          <p:val>
                                            <p:fltVal val="0"/>
                                          </p:val>
                                        </p:tav>
                                        <p:tav tm="100000">
                                          <p:val>
                                            <p:strVal val="#ppt_w"/>
                                          </p:val>
                                        </p:tav>
                                      </p:tavLst>
                                    </p:anim>
                                    <p:anim calcmode="lin" valueType="num">
                                      <p:cBhvr>
                                        <p:cTn id="32" dur="500" fill="hold"/>
                                        <p:tgtEl>
                                          <p:spTgt spid="33810"/>
                                        </p:tgtEl>
                                        <p:attrNameLst>
                                          <p:attrName>ppt_h</p:attrName>
                                        </p:attrNameLst>
                                      </p:cBhvr>
                                      <p:tavLst>
                                        <p:tav tm="0">
                                          <p:val>
                                            <p:fltVal val="0"/>
                                          </p:val>
                                        </p:tav>
                                        <p:tav tm="100000">
                                          <p:val>
                                            <p:strVal val="#ppt_h"/>
                                          </p:val>
                                        </p:tav>
                                      </p:tavLst>
                                    </p:anim>
                                    <p:animEffect transition="in" filter="fade">
                                      <p:cBhvr>
                                        <p:cTn id="33" dur="500"/>
                                        <p:tgtEl>
                                          <p:spTgt spid="3381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3812"/>
                                        </p:tgtEl>
                                        <p:attrNameLst>
                                          <p:attrName>style.visibility</p:attrName>
                                        </p:attrNameLst>
                                      </p:cBhvr>
                                      <p:to>
                                        <p:strVal val="visible"/>
                                      </p:to>
                                    </p:set>
                                    <p:anim calcmode="lin" valueType="num">
                                      <p:cBhvr>
                                        <p:cTn id="36" dur="500" fill="hold"/>
                                        <p:tgtEl>
                                          <p:spTgt spid="33812"/>
                                        </p:tgtEl>
                                        <p:attrNameLst>
                                          <p:attrName>ppt_w</p:attrName>
                                        </p:attrNameLst>
                                      </p:cBhvr>
                                      <p:tavLst>
                                        <p:tav tm="0">
                                          <p:val>
                                            <p:fltVal val="0"/>
                                          </p:val>
                                        </p:tav>
                                        <p:tav tm="100000">
                                          <p:val>
                                            <p:strVal val="#ppt_w"/>
                                          </p:val>
                                        </p:tav>
                                      </p:tavLst>
                                    </p:anim>
                                    <p:anim calcmode="lin" valueType="num">
                                      <p:cBhvr>
                                        <p:cTn id="37" dur="500" fill="hold"/>
                                        <p:tgtEl>
                                          <p:spTgt spid="33812"/>
                                        </p:tgtEl>
                                        <p:attrNameLst>
                                          <p:attrName>ppt_h</p:attrName>
                                        </p:attrNameLst>
                                      </p:cBhvr>
                                      <p:tavLst>
                                        <p:tav tm="0">
                                          <p:val>
                                            <p:fltVal val="0"/>
                                          </p:val>
                                        </p:tav>
                                        <p:tav tm="100000">
                                          <p:val>
                                            <p:strVal val="#ppt_h"/>
                                          </p:val>
                                        </p:tav>
                                      </p:tavLst>
                                    </p:anim>
                                    <p:animEffect transition="in" filter="fade">
                                      <p:cBhvr>
                                        <p:cTn id="38" dur="500"/>
                                        <p:tgtEl>
                                          <p:spTgt spid="33812"/>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3811"/>
                                        </p:tgtEl>
                                        <p:attrNameLst>
                                          <p:attrName>style.visibility</p:attrName>
                                        </p:attrNameLst>
                                      </p:cBhvr>
                                      <p:to>
                                        <p:strVal val="visible"/>
                                      </p:to>
                                    </p:set>
                                    <p:anim calcmode="lin" valueType="num">
                                      <p:cBhvr>
                                        <p:cTn id="41" dur="500" fill="hold"/>
                                        <p:tgtEl>
                                          <p:spTgt spid="33811"/>
                                        </p:tgtEl>
                                        <p:attrNameLst>
                                          <p:attrName>ppt_w</p:attrName>
                                        </p:attrNameLst>
                                      </p:cBhvr>
                                      <p:tavLst>
                                        <p:tav tm="0">
                                          <p:val>
                                            <p:fltVal val="0"/>
                                          </p:val>
                                        </p:tav>
                                        <p:tav tm="100000">
                                          <p:val>
                                            <p:strVal val="#ppt_w"/>
                                          </p:val>
                                        </p:tav>
                                      </p:tavLst>
                                    </p:anim>
                                    <p:anim calcmode="lin" valueType="num">
                                      <p:cBhvr>
                                        <p:cTn id="42" dur="500" fill="hold"/>
                                        <p:tgtEl>
                                          <p:spTgt spid="33811"/>
                                        </p:tgtEl>
                                        <p:attrNameLst>
                                          <p:attrName>ppt_h</p:attrName>
                                        </p:attrNameLst>
                                      </p:cBhvr>
                                      <p:tavLst>
                                        <p:tav tm="0">
                                          <p:val>
                                            <p:fltVal val="0"/>
                                          </p:val>
                                        </p:tav>
                                        <p:tav tm="100000">
                                          <p:val>
                                            <p:strVal val="#ppt_h"/>
                                          </p:val>
                                        </p:tav>
                                      </p:tavLst>
                                    </p:anim>
                                    <p:animEffect transition="in" filter="fade">
                                      <p:cBhvr>
                                        <p:cTn id="43"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0" grpId="0" animBg="1"/>
      <p:bldP spid="33802" grpId="0" animBg="1"/>
      <p:bldP spid="33809" grpId="0" animBg="1"/>
      <p:bldP spid="33810" grpId="0" animBg="1"/>
      <p:bldP spid="33811" grpId="0" animBg="1"/>
      <p:bldP spid="338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4CEA122-498D-4AEA-9EC8-CB38D8C4BDAC}"/>
              </a:ext>
            </a:extLst>
          </p:cNvPr>
          <p:cNvSpPr>
            <a:spLocks noGrp="1" noChangeArrowheads="1"/>
          </p:cNvSpPr>
          <p:nvPr>
            <p:ph type="title"/>
          </p:nvPr>
        </p:nvSpPr>
        <p:spPr>
          <a:xfrm>
            <a:off x="533400" y="260350"/>
            <a:ext cx="7999413" cy="865188"/>
          </a:xfrm>
        </p:spPr>
        <p:txBody>
          <a:bodyPr/>
          <a:lstStyle/>
          <a:p>
            <a:r>
              <a:rPr lang="nl-NL" altLang="nl-NL" dirty="0">
                <a:solidFill>
                  <a:schemeClr val="tx2"/>
                </a:solidFill>
              </a:rPr>
              <a:t>Een voorbeeld van de moeilijkheden van studenten
</a:t>
            </a:r>
          </a:p>
        </p:txBody>
      </p:sp>
      <p:sp>
        <p:nvSpPr>
          <p:cNvPr id="38941" name="Rectangle 29">
            <a:extLst>
              <a:ext uri="{FF2B5EF4-FFF2-40B4-BE49-F238E27FC236}">
                <a16:creationId xmlns:a16="http://schemas.microsoft.com/office/drawing/2014/main" id="{08C98FEB-BF56-45FD-8EED-CFB19B0A692F}"/>
              </a:ext>
            </a:extLst>
          </p:cNvPr>
          <p:cNvSpPr>
            <a:spLocks noChangeArrowheads="1"/>
          </p:cNvSpPr>
          <p:nvPr/>
        </p:nvSpPr>
        <p:spPr bwMode="auto">
          <a:xfrm>
            <a:off x="533400" y="4077072"/>
            <a:ext cx="8229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50000"/>
              </a:spcBef>
              <a:buClrTx/>
              <a:buSzTx/>
              <a:buFontTx/>
              <a:buNone/>
            </a:pPr>
            <a:r>
              <a:rPr lang="nl-NL" altLang="nl-NL"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Vraag: Op welke school was de toename van het aantal leerlingen het grootst?
Veel </a:t>
            </a:r>
            <a:r>
              <a:rPr lang="nl-NL" altLang="nl-NL" sz="2800" dirty="0" err="1">
                <a:solidFill>
                  <a:schemeClr val="tx1"/>
                </a:solidFill>
                <a:latin typeface="Calibri" panose="020F0502020204030204" pitchFamily="34" charset="0"/>
                <a:ea typeface="ＭＳ Ｐゴシック" panose="020B0600070205080204" pitchFamily="34" charset="-128"/>
                <a:cs typeface="Calibri" panose="020F0502020204030204" pitchFamily="34" charset="0"/>
              </a:rPr>
              <a:t>leelringen</a:t>
            </a:r>
            <a:r>
              <a:rPr lang="nl-NL" altLang="nl-NL"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antwoorden: De Kameleon.
Kun je dit </a:t>
            </a:r>
            <a:r>
              <a:rPr lang="nl-NL" altLang="nl-NL" sz="2800" dirty="0" err="1">
                <a:solidFill>
                  <a:schemeClr val="tx1"/>
                </a:solidFill>
                <a:latin typeface="Calibri" panose="020F0502020204030204" pitchFamily="34" charset="0"/>
                <a:ea typeface="ＭＳ Ｐゴシック" panose="020B0600070205080204" pitchFamily="34" charset="-128"/>
                <a:cs typeface="Calibri" panose="020F0502020204030204" pitchFamily="34" charset="0"/>
              </a:rPr>
              <a:t>verklaeren</a:t>
            </a:r>
            <a:r>
              <a:rPr lang="nl-NL" altLang="nl-NL"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Bespreek in tweetallen.
</a:t>
            </a:r>
            <a:endParaRPr lang="nl-NL" altLang="nl-NL" sz="28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8" name="Afbeelding 7">
            <a:extLst>
              <a:ext uri="{FF2B5EF4-FFF2-40B4-BE49-F238E27FC236}">
                <a16:creationId xmlns:a16="http://schemas.microsoft.com/office/drawing/2014/main" id="{22F9D504-526D-7945-9955-870DB5B9CBDE}"/>
              </a:ext>
            </a:extLst>
          </p:cNvPr>
          <p:cNvPicPr/>
          <p:nvPr/>
        </p:nvPicPr>
        <p:blipFill>
          <a:blip r:embed="rId3"/>
          <a:stretch>
            <a:fillRect/>
          </a:stretch>
        </p:blipFill>
        <p:spPr>
          <a:xfrm>
            <a:off x="62594" y="764704"/>
            <a:ext cx="9333941" cy="2907833"/>
          </a:xfrm>
          <a:prstGeom prst="rect">
            <a:avLst/>
          </a:prstGeom>
        </p:spPr>
      </p:pic>
    </p:spTree>
    <p:extLst>
      <p:ext uri="{BB962C8B-B14F-4D97-AF65-F5344CB8AC3E}">
        <p14:creationId xmlns:p14="http://schemas.microsoft.com/office/powerpoint/2010/main" val="31216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330AF64-53C2-4C86-9EF6-446C461ABA17}"/>
              </a:ext>
            </a:extLst>
          </p:cNvPr>
          <p:cNvSpPr>
            <a:spLocks noGrp="1" noChangeArrowheads="1"/>
          </p:cNvSpPr>
          <p:nvPr>
            <p:ph type="title"/>
          </p:nvPr>
        </p:nvSpPr>
        <p:spPr>
          <a:xfrm>
            <a:off x="468313" y="404813"/>
            <a:ext cx="7296150" cy="792162"/>
          </a:xfrm>
        </p:spPr>
        <p:txBody>
          <a:bodyPr/>
          <a:lstStyle/>
          <a:p>
            <a:r>
              <a:rPr lang="nl-NL" altLang="nl-NL" dirty="0">
                <a:solidFill>
                  <a:schemeClr val="accent1"/>
                </a:solidFill>
              </a:rPr>
              <a:t>Gesprek met </a:t>
            </a:r>
            <a:r>
              <a:rPr lang="nl-NL" altLang="nl-NL" dirty="0" err="1">
                <a:solidFill>
                  <a:schemeClr val="accent1"/>
                </a:solidFill>
              </a:rPr>
              <a:t>Jouad</a:t>
            </a:r>
            <a:r>
              <a:rPr lang="nl-NL" altLang="nl-NL" dirty="0">
                <a:solidFill>
                  <a:schemeClr val="accent1"/>
                </a:solidFill>
              </a:rPr>
              <a:t> over de opdracht</a:t>
            </a:r>
            <a:r>
              <a:rPr lang="nl-NL" altLang="nl-NL" sz="3600" dirty="0">
                <a:solidFill>
                  <a:schemeClr val="accent1"/>
                </a:solidFill>
              </a:rPr>
              <a:t>	</a:t>
            </a:r>
          </a:p>
        </p:txBody>
      </p:sp>
      <p:sp>
        <p:nvSpPr>
          <p:cNvPr id="187395" name="Rectangle 3">
            <a:extLst>
              <a:ext uri="{FF2B5EF4-FFF2-40B4-BE49-F238E27FC236}">
                <a16:creationId xmlns:a16="http://schemas.microsoft.com/office/drawing/2014/main" id="{A576F69B-AF42-493D-9C1A-D7AF814665D1}"/>
              </a:ext>
            </a:extLst>
          </p:cNvPr>
          <p:cNvSpPr>
            <a:spLocks noGrp="1" noChangeArrowheads="1"/>
          </p:cNvSpPr>
          <p:nvPr>
            <p:ph type="body" idx="1"/>
          </p:nvPr>
        </p:nvSpPr>
        <p:spPr>
          <a:xfrm>
            <a:off x="179388" y="1412875"/>
            <a:ext cx="8713787" cy="4679950"/>
          </a:xfrm>
        </p:spPr>
        <p:txBody>
          <a:bodyPr/>
          <a:lstStyle/>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O	Waarom tel je juist op?</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J	Want ze vragen, bij welke school is de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toename het grootst, dan ga je kijken,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welk getal het grootst is, zeg maar.</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O	En weet je zeker dat dat wordt gevraagd?</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J	Ja.</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O	Begrijp je alle woorden? Wat betekent dan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bijvoorbeeld toename?</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J	Eh, bij welke school ... eh ... waar is het </a:t>
            </a:r>
          </a:p>
          <a:p>
            <a:pPr>
              <a:lnSpc>
                <a:spcPct val="80000"/>
              </a:lnSpc>
              <a:buNone/>
            </a:pPr>
            <a:r>
              <a:rPr lang="nl-NL" altLang="nl-NL" sz="1400" dirty="0">
                <a:latin typeface="Verdana" panose="020B0604030504040204" pitchFamily="34" charset="0"/>
                <a:ea typeface="ＭＳ Ｐゴシック" panose="020B0600070205080204" pitchFamily="34" charset="-128"/>
              </a:rPr>
              <a:t>	grootst, zeg maar.</a:t>
            </a:r>
            <a:r>
              <a:rPr lang="en-GB" sz="1400" dirty="0"/>
              <a:t> </a:t>
            </a:r>
            <a:r>
              <a:rPr lang="nl-NL" altLang="nl-NL" sz="1400" dirty="0">
                <a:latin typeface="Verdana" panose="020B0604030504040204" pitchFamily="34" charset="0"/>
                <a:ea typeface="ＭＳ Ｐゴシック" panose="020B0600070205080204" pitchFamily="34" charset="-128"/>
              </a:rPr>
              <a:t>O	Maar dat, hoe doe je dat?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J	Soms vergeet ik het. Maar bij deze vraag is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het makkelijk, want je hoort al ‘het grootst’.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Dan hoef je eigenlijk niet naar toename te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kijken. Dan moet je kijken bij welke school is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het grootst. Dus toename kun je eigenlijk </a:t>
            </a:r>
          </a:p>
          <a:p>
            <a:pPr>
              <a:lnSpc>
                <a:spcPct val="80000"/>
              </a:lnSpc>
              <a:buFont typeface="Wingdings" pitchFamily="2" charset="2"/>
              <a:buNone/>
            </a:pPr>
            <a:r>
              <a:rPr lang="nl-NL" altLang="nl-NL" sz="1400" dirty="0">
                <a:latin typeface="Verdana" panose="020B0604030504040204" pitchFamily="34" charset="0"/>
                <a:ea typeface="ＭＳ Ｐゴシック" panose="020B0600070205080204" pitchFamily="34" charset="-128"/>
              </a:rPr>
              <a:t>	weglaten en dan kun je het gewoon uitrekenen</a:t>
            </a:r>
            <a:r>
              <a:rPr lang="nl-NL" altLang="nl-NL" sz="1400" b="1" dirty="0">
                <a:latin typeface="Arial" panose="020B0604020202020204" pitchFamily="34" charset="0"/>
                <a:ea typeface="ＭＳ Ｐゴシック" panose="020B0600070205080204" pitchFamily="34" charset="-128"/>
              </a:rPr>
              <a:t>.</a:t>
            </a:r>
            <a:r>
              <a:rPr lang="nl-NL" altLang="nl-NL" sz="1400" dirty="0">
                <a:latin typeface="Arial" panose="020B0604020202020204" pitchFamily="34" charset="0"/>
                <a:ea typeface="ＭＳ Ｐゴシック" panose="020B0600070205080204" pitchFamily="34" charset="-128"/>
              </a:rPr>
              <a:t>  </a:t>
            </a:r>
            <a:endParaRPr lang="en-US" altLang="nl-NL" sz="1400" dirty="0">
              <a:latin typeface="Arial" panose="020B0604020202020204" pitchFamily="34" charset="0"/>
              <a:ea typeface="ＭＳ Ｐゴシック" panose="020B0600070205080204" pitchFamily="34" charset="-128"/>
            </a:endParaRPr>
          </a:p>
          <a:p>
            <a:pPr marL="0" indent="0">
              <a:lnSpc>
                <a:spcPct val="90000"/>
              </a:lnSpc>
              <a:buFont typeface="Times" charset="0"/>
              <a:buNone/>
              <a:defRPr/>
            </a:pPr>
            <a:endParaRPr lang="en-GB" sz="1800" dirty="0"/>
          </a:p>
          <a:p>
            <a:pPr>
              <a:lnSpc>
                <a:spcPct val="90000"/>
              </a:lnSpc>
              <a:buFont typeface="Times" charset="0"/>
              <a:buChar char="•"/>
              <a:defRPr/>
            </a:pPr>
            <a:endParaRPr lang="nl-NL" sz="2800" dirty="0"/>
          </a:p>
        </p:txBody>
      </p:sp>
      <p:pic>
        <p:nvPicPr>
          <p:cNvPr id="187396" name="Nisa_Jouad.wmv">
            <a:hlinkClick r:id="" action="ppaction://media"/>
            <a:extLst>
              <a:ext uri="{FF2B5EF4-FFF2-40B4-BE49-F238E27FC236}">
                <a16:creationId xmlns:a16="http://schemas.microsoft.com/office/drawing/2014/main" id="{57D77CE6-999B-42C3-8B9E-436CAEB82275}"/>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110288" y="2133600"/>
            <a:ext cx="27638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F2390E9C-CD49-E048-8C86-DC5E09D7C929}"/>
              </a:ext>
            </a:extLst>
          </p:cNvPr>
          <p:cNvSpPr/>
          <p:nvPr/>
        </p:nvSpPr>
        <p:spPr>
          <a:xfrm>
            <a:off x="5947424" y="6170197"/>
            <a:ext cx="2187458" cy="387798"/>
          </a:xfrm>
          <a:prstGeom prst="rect">
            <a:avLst/>
          </a:prstGeom>
        </p:spPr>
        <p:txBody>
          <a:bodyPr wrap="none">
            <a:spAutoFit/>
          </a:bodyPr>
          <a:lstStyle/>
          <a:p>
            <a:pPr>
              <a:lnSpc>
                <a:spcPct val="80000"/>
              </a:lnSpc>
              <a:buNone/>
            </a:pPr>
            <a:r>
              <a:rPr lang="en-GB" dirty="0"/>
              <a:t>(</a:t>
            </a:r>
            <a:r>
              <a:rPr lang="en-GB" sz="1600" dirty="0"/>
              <a:t>Van den Boer, 2003</a:t>
            </a:r>
            <a:r>
              <a:rPr lang="en-GB" dirty="0"/>
              <a:t>)</a:t>
            </a:r>
            <a:endParaRPr lang="nl-NL" altLang="nl-NL" dirty="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248984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7396"/>
                                        </p:tgtEl>
                                      </p:cBhvr>
                                    </p:cmd>
                                  </p:childTnLst>
                                </p:cTn>
                              </p:par>
                            </p:childTnLst>
                          </p:cTn>
                        </p:par>
                      </p:childTnLst>
                    </p:cTn>
                  </p:par>
                </p:childTnLst>
              </p:cTn>
              <p:nextCondLst>
                <p:cond evt="onClick" delay="0">
                  <p:tgtEl>
                    <p:spTgt spid="187396"/>
                  </p:tgtEl>
                </p:cond>
              </p:nextCondLst>
            </p:seq>
            <p:video>
              <p:cMediaNode>
                <p:cTn id="7" fill="hold" display="0">
                  <p:stCondLst>
                    <p:cond delay="indefinite"/>
                  </p:stCondLst>
                  <p:endCondLst>
                    <p:cond evt="onNext" delay="0">
                      <p:tgtEl>
                        <p:sldTgt/>
                      </p:tgtEl>
                    </p:cond>
                    <p:cond evt="onPrev" delay="0">
                      <p:tgtEl>
                        <p:sldTgt/>
                      </p:tgtEl>
                    </p:cond>
                  </p:endCondLst>
                </p:cTn>
                <p:tgtEl>
                  <p:spTgt spid="18739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2097FEE-D340-4A5B-9BD8-31398241C640}"/>
              </a:ext>
            </a:extLst>
          </p:cNvPr>
          <p:cNvSpPr>
            <a:spLocks noGrp="1" noChangeArrowheads="1"/>
          </p:cNvSpPr>
          <p:nvPr>
            <p:ph type="title"/>
          </p:nvPr>
        </p:nvSpPr>
        <p:spPr>
          <a:xfrm>
            <a:off x="300038" y="411163"/>
            <a:ext cx="8520112" cy="1017587"/>
          </a:xfrm>
        </p:spPr>
        <p:txBody>
          <a:bodyPr/>
          <a:lstStyle/>
          <a:p>
            <a:r>
              <a:rPr lang="nl-NL" altLang="nl-NL" dirty="0">
                <a:solidFill>
                  <a:schemeClr val="accent1"/>
                </a:solidFill>
              </a:rPr>
              <a:t>Brug slaan tussen BICS en CALP -&gt; Lerarentaak!
</a:t>
            </a:r>
            <a:endParaRPr lang="en-US" altLang="nl-NL" sz="2400" dirty="0">
              <a:solidFill>
                <a:schemeClr val="accent1"/>
              </a:solidFill>
            </a:endParaRPr>
          </a:p>
        </p:txBody>
      </p:sp>
      <p:sp>
        <p:nvSpPr>
          <p:cNvPr id="51203" name="TextBox 2">
            <a:extLst>
              <a:ext uri="{FF2B5EF4-FFF2-40B4-BE49-F238E27FC236}">
                <a16:creationId xmlns:a16="http://schemas.microsoft.com/office/drawing/2014/main" id="{CB88ABFA-A98C-496B-A603-AA9CF75548D3}"/>
              </a:ext>
            </a:extLst>
          </p:cNvPr>
          <p:cNvSpPr txBox="1">
            <a:spLocks noChangeArrowheads="1"/>
          </p:cNvSpPr>
          <p:nvPr/>
        </p:nvSpPr>
        <p:spPr bwMode="auto">
          <a:xfrm>
            <a:off x="1000124" y="4214813"/>
            <a:ext cx="2563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0"/>
              </a:spcBef>
              <a:buClrTx/>
              <a:buSzTx/>
              <a:buFontTx/>
              <a:buNone/>
            </a:pPr>
            <a:r>
              <a:rPr lang="nl-NL" altLang="nl-NL" sz="1800" dirty="0">
                <a:solidFill>
                  <a:schemeClr val="tx1"/>
                </a:solidFill>
                <a:latin typeface="Arial" panose="020B0604020202020204" pitchFamily="34" charset="0"/>
                <a:ea typeface="ＭＳ Ｐゴシック" panose="020B0600070205080204" pitchFamily="34" charset="-128"/>
              </a:rPr>
              <a:t>Dagelijkse taal</a:t>
            </a:r>
          </a:p>
          <a:p>
            <a:pPr>
              <a:spcBef>
                <a:spcPct val="0"/>
              </a:spcBef>
              <a:buClrTx/>
              <a:buSzTx/>
              <a:buFontTx/>
              <a:buNone/>
            </a:pPr>
            <a:r>
              <a:rPr lang="nl-NL" altLang="nl-NL" sz="1800" dirty="0">
                <a:solidFill>
                  <a:srgbClr val="327A86"/>
                </a:solidFill>
                <a:latin typeface="Arial" panose="020B0604020202020204" pitchFamily="34" charset="0"/>
                <a:ea typeface="ＭＳ Ｐゴシック" panose="020B0600070205080204" pitchFamily="34" charset="-128"/>
              </a:rPr>
              <a:t>BICS</a:t>
            </a:r>
            <a:r>
              <a:rPr lang="nl-NL" altLang="nl-NL" sz="1800" dirty="0">
                <a:solidFill>
                  <a:schemeClr val="tx1"/>
                </a:solidFill>
                <a:latin typeface="Arial" panose="020B0604020202020204" pitchFamily="34" charset="0"/>
                <a:ea typeface="ＭＳ Ｐゴシック" panose="020B0600070205080204" pitchFamily="34" charset="-128"/>
              </a:rPr>
              <a:t> </a:t>
            </a:r>
          </a:p>
          <a:p>
            <a:pPr>
              <a:spcBef>
                <a:spcPct val="0"/>
              </a:spcBef>
              <a:buClrTx/>
              <a:buSzTx/>
              <a:buFontTx/>
              <a:buNone/>
            </a:pPr>
            <a:r>
              <a:rPr lang="nl-NL" altLang="nl-NL" sz="1800" dirty="0">
                <a:solidFill>
                  <a:schemeClr val="accent1"/>
                </a:solidFill>
                <a:latin typeface="Arial" panose="020B0604020202020204" pitchFamily="34" charset="0"/>
                <a:ea typeface="ＭＳ Ｐゴシック" panose="020B0600070205080204" pitchFamily="34" charset="-128"/>
              </a:rPr>
              <a:t>Basic </a:t>
            </a:r>
            <a:r>
              <a:rPr lang="nl-NL" altLang="nl-NL" sz="1800" dirty="0" err="1">
                <a:solidFill>
                  <a:schemeClr val="accent1"/>
                </a:solidFill>
                <a:latin typeface="Arial" panose="020B0604020202020204" pitchFamily="34" charset="0"/>
                <a:ea typeface="ＭＳ Ｐゴシック" panose="020B0600070205080204" pitchFamily="34" charset="-128"/>
              </a:rPr>
              <a:t>Interpersonal</a:t>
            </a:r>
            <a:r>
              <a:rPr lang="nl-NL" altLang="nl-NL" sz="1800" dirty="0">
                <a:solidFill>
                  <a:schemeClr val="accent1"/>
                </a:solidFill>
                <a:latin typeface="Arial" panose="020B0604020202020204" pitchFamily="34" charset="0"/>
                <a:ea typeface="ＭＳ Ｐゴシック" panose="020B0600070205080204" pitchFamily="34" charset="-128"/>
              </a:rPr>
              <a:t> Communication Skills</a:t>
            </a:r>
          </a:p>
        </p:txBody>
      </p:sp>
      <p:pic>
        <p:nvPicPr>
          <p:cNvPr id="51204" name="Picture 2">
            <a:extLst>
              <a:ext uri="{FF2B5EF4-FFF2-40B4-BE49-F238E27FC236}">
                <a16:creationId xmlns:a16="http://schemas.microsoft.com/office/drawing/2014/main" id="{A5018F97-6BAA-46E8-B5CE-1BA103AB70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8813" y="2214563"/>
            <a:ext cx="49164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2BE6712C-5931-47B0-ABB4-C9C6542C6FD0}"/>
              </a:ext>
            </a:extLst>
          </p:cNvPr>
          <p:cNvSpPr txBox="1">
            <a:spLocks noChangeArrowheads="1"/>
          </p:cNvSpPr>
          <p:nvPr/>
        </p:nvSpPr>
        <p:spPr bwMode="auto">
          <a:xfrm>
            <a:off x="7058024" y="2730431"/>
            <a:ext cx="20716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0"/>
              </a:spcBef>
              <a:buClrTx/>
              <a:buSzTx/>
              <a:buFontTx/>
              <a:buNone/>
            </a:pPr>
            <a:r>
              <a:rPr lang="nl-NL" altLang="nl-NL" sz="1800" dirty="0">
                <a:solidFill>
                  <a:schemeClr val="tx1"/>
                </a:solidFill>
                <a:latin typeface="Arial" panose="020B0604020202020204" pitchFamily="34" charset="0"/>
                <a:ea typeface="ＭＳ Ｐゴシック" panose="020B0600070205080204" pitchFamily="34" charset="-128"/>
              </a:rPr>
              <a:t>School- en vaktaal</a:t>
            </a:r>
          </a:p>
          <a:p>
            <a:pPr>
              <a:spcBef>
                <a:spcPct val="0"/>
              </a:spcBef>
              <a:buClrTx/>
              <a:buSzTx/>
              <a:buFontTx/>
              <a:buNone/>
            </a:pPr>
            <a:r>
              <a:rPr lang="nl-NL" altLang="nl-NL" sz="1800" dirty="0">
                <a:solidFill>
                  <a:srgbClr val="327A86"/>
                </a:solidFill>
                <a:latin typeface="Arial" panose="020B0604020202020204" pitchFamily="34" charset="0"/>
                <a:ea typeface="ＭＳ Ｐゴシック" panose="020B0600070205080204" pitchFamily="34" charset="-128"/>
              </a:rPr>
              <a:t>CALP</a:t>
            </a:r>
          </a:p>
          <a:p>
            <a:pPr>
              <a:spcBef>
                <a:spcPct val="0"/>
              </a:spcBef>
              <a:buClrTx/>
              <a:buSzTx/>
              <a:buFontTx/>
              <a:buNone/>
            </a:pPr>
            <a:r>
              <a:rPr lang="nl-NL" altLang="nl-NL" sz="1800" dirty="0" err="1">
                <a:solidFill>
                  <a:schemeClr val="accent1"/>
                </a:solidFill>
                <a:latin typeface="Arial" panose="020B0604020202020204" pitchFamily="34" charset="0"/>
                <a:ea typeface="ＭＳ Ｐゴシック" panose="020B0600070205080204" pitchFamily="34" charset="-128"/>
              </a:rPr>
              <a:t>Cognitive</a:t>
            </a:r>
            <a:r>
              <a:rPr lang="nl-NL" altLang="nl-NL" sz="1800" dirty="0">
                <a:solidFill>
                  <a:schemeClr val="accent1"/>
                </a:solidFill>
                <a:latin typeface="Arial" panose="020B0604020202020204" pitchFamily="34" charset="0"/>
                <a:ea typeface="ＭＳ Ｐゴシック" panose="020B0600070205080204" pitchFamily="34" charset="-128"/>
              </a:rPr>
              <a:t> </a:t>
            </a:r>
            <a:r>
              <a:rPr lang="nl-NL" altLang="nl-NL" sz="1800" dirty="0" err="1">
                <a:solidFill>
                  <a:schemeClr val="accent1"/>
                </a:solidFill>
                <a:latin typeface="Arial" panose="020B0604020202020204" pitchFamily="34" charset="0"/>
                <a:ea typeface="ＭＳ Ｐゴシック" panose="020B0600070205080204" pitchFamily="34" charset="-128"/>
              </a:rPr>
              <a:t>Academic</a:t>
            </a:r>
            <a:r>
              <a:rPr lang="nl-NL" altLang="nl-NL" sz="1800" dirty="0">
                <a:solidFill>
                  <a:schemeClr val="accent1"/>
                </a:solidFill>
                <a:latin typeface="Arial" panose="020B0604020202020204" pitchFamily="34" charset="0"/>
                <a:ea typeface="ＭＳ Ｐゴシック" panose="020B0600070205080204" pitchFamily="34" charset="-128"/>
              </a:rPr>
              <a:t> Language </a:t>
            </a:r>
            <a:r>
              <a:rPr lang="nl-NL" altLang="nl-NL" sz="1800" dirty="0" err="1">
                <a:solidFill>
                  <a:schemeClr val="accent1"/>
                </a:solidFill>
                <a:latin typeface="Arial" panose="020B0604020202020204" pitchFamily="34" charset="0"/>
                <a:ea typeface="ＭＳ Ｐゴシック" panose="020B0600070205080204" pitchFamily="34" charset="-128"/>
              </a:rPr>
              <a:t>Proficiency</a:t>
            </a:r>
            <a:endParaRPr lang="nl-NL" altLang="nl-NL" sz="1800" dirty="0">
              <a:solidFill>
                <a:schemeClr val="accent1"/>
              </a:solidFill>
              <a:latin typeface="Arial" panose="020B0604020202020204" pitchFamily="34" charset="0"/>
              <a:ea typeface="ＭＳ Ｐゴシック" panose="020B0600070205080204" pitchFamily="34" charset="-128"/>
            </a:endParaRPr>
          </a:p>
        </p:txBody>
      </p:sp>
      <p:cxnSp>
        <p:nvCxnSpPr>
          <p:cNvPr id="51206" name="Straight Arrow Connector 6">
            <a:extLst>
              <a:ext uri="{FF2B5EF4-FFF2-40B4-BE49-F238E27FC236}">
                <a16:creationId xmlns:a16="http://schemas.microsoft.com/office/drawing/2014/main" id="{48BBC139-5A12-425E-8DE8-AE3C86B82738}"/>
              </a:ext>
            </a:extLst>
          </p:cNvPr>
          <p:cNvCxnSpPr>
            <a:cxnSpLocks noChangeShapeType="1"/>
          </p:cNvCxnSpPr>
          <p:nvPr/>
        </p:nvCxnSpPr>
        <p:spPr bwMode="auto">
          <a:xfrm flipV="1">
            <a:off x="2071688" y="3143250"/>
            <a:ext cx="1357312" cy="928688"/>
          </a:xfrm>
          <a:prstGeom prst="straightConnector1">
            <a:avLst/>
          </a:prstGeom>
          <a:noFill/>
          <a:ln w="28575"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51207" name="Straight Arrow Connector 9">
            <a:extLst>
              <a:ext uri="{FF2B5EF4-FFF2-40B4-BE49-F238E27FC236}">
                <a16:creationId xmlns:a16="http://schemas.microsoft.com/office/drawing/2014/main" id="{49E86C75-9CEB-47A0-89A2-8DD16DAF2031}"/>
              </a:ext>
            </a:extLst>
          </p:cNvPr>
          <p:cNvCxnSpPr>
            <a:cxnSpLocks noChangeShapeType="1"/>
          </p:cNvCxnSpPr>
          <p:nvPr/>
        </p:nvCxnSpPr>
        <p:spPr bwMode="auto">
          <a:xfrm>
            <a:off x="6500813" y="2928938"/>
            <a:ext cx="571500" cy="71437"/>
          </a:xfrm>
          <a:prstGeom prst="straightConnector1">
            <a:avLst/>
          </a:prstGeom>
          <a:noFill/>
          <a:ln w="28575"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8" name="Down Arrow 7">
            <a:extLst>
              <a:ext uri="{FF2B5EF4-FFF2-40B4-BE49-F238E27FC236}">
                <a16:creationId xmlns:a16="http://schemas.microsoft.com/office/drawing/2014/main" id="{BCB625F9-7184-4DF4-94CB-419AD774552F}"/>
              </a:ext>
            </a:extLst>
          </p:cNvPr>
          <p:cNvSpPr>
            <a:spLocks noChangeArrowheads="1"/>
          </p:cNvSpPr>
          <p:nvPr/>
        </p:nvSpPr>
        <p:spPr bwMode="auto">
          <a:xfrm>
            <a:off x="4572000" y="1428750"/>
            <a:ext cx="285750" cy="1357313"/>
          </a:xfrm>
          <a:prstGeom prst="downArrow">
            <a:avLst>
              <a:gd name="adj1" fmla="val 50000"/>
              <a:gd name="adj2" fmla="val 50007"/>
            </a:avLst>
          </a:prstGeom>
          <a:solidFill>
            <a:srgbClr val="FF3300"/>
          </a:solidFill>
          <a:ln w="28575" algn="ctr">
            <a:solidFill>
              <a:srgbClr val="800000"/>
            </a:solidFill>
            <a:round/>
            <a:headEnd/>
            <a:tailEnd/>
          </a:ln>
        </p:spPr>
        <p:txBody>
          <a:bodyPr lIns="90000" tIns="46800" rIns="90000" bIns="46800" anchor="ctr">
            <a:spAutoFit/>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lgn="ctr" eaLnBrk="1" hangingPunct="1">
              <a:spcBef>
                <a:spcPct val="0"/>
              </a:spcBef>
              <a:buClrTx/>
              <a:buSzTx/>
              <a:buFontTx/>
              <a:buNone/>
            </a:pPr>
            <a:endParaRPr lang="nl-NL" altLang="nl-NL" sz="800" b="1">
              <a:solidFill>
                <a:srgbClr val="8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80675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732094-6C92-3F4B-B1EF-AB6729D0DE09}"/>
              </a:ext>
            </a:extLst>
          </p:cNvPr>
          <p:cNvSpPr>
            <a:spLocks noGrp="1"/>
          </p:cNvSpPr>
          <p:nvPr>
            <p:ph type="title"/>
          </p:nvPr>
        </p:nvSpPr>
        <p:spPr/>
        <p:txBody>
          <a:bodyPr/>
          <a:lstStyle/>
          <a:p>
            <a:r>
              <a:rPr lang="nl-NL" dirty="0"/>
              <a:t>Starter ....... uit het nieuws</a:t>
            </a:r>
          </a:p>
        </p:txBody>
      </p:sp>
      <p:sp>
        <p:nvSpPr>
          <p:cNvPr id="6" name="Tijdelijke aanduiding voor inhoud 5">
            <a:extLst>
              <a:ext uri="{FF2B5EF4-FFF2-40B4-BE49-F238E27FC236}">
                <a16:creationId xmlns:a16="http://schemas.microsoft.com/office/drawing/2014/main" id="{546FD6AC-D70E-9047-9B31-BDCDB3DA3D6B}"/>
              </a:ext>
            </a:extLst>
          </p:cNvPr>
          <p:cNvSpPr>
            <a:spLocks noGrp="1"/>
          </p:cNvSpPr>
          <p:nvPr>
            <p:ph idx="17"/>
          </p:nvPr>
        </p:nvSpPr>
        <p:spPr/>
        <p:txBody>
          <a:bodyPr/>
          <a:lstStyle/>
          <a:p>
            <a:endParaRPr lang="nl-NL" dirty="0"/>
          </a:p>
          <a:p>
            <a:r>
              <a:rPr lang="nl-NL" dirty="0"/>
              <a:t>Wat valt je op? Wat is het verhaal bij deze grafiek. </a:t>
            </a:r>
          </a:p>
        </p:txBody>
      </p:sp>
      <p:pic>
        <p:nvPicPr>
          <p:cNvPr id="9" name="Afbeelding 8">
            <a:extLst>
              <a:ext uri="{FF2B5EF4-FFF2-40B4-BE49-F238E27FC236}">
                <a16:creationId xmlns:a16="http://schemas.microsoft.com/office/drawing/2014/main" id="{B720AB20-12B8-4244-96A8-6E16A556A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 y="3284984"/>
            <a:ext cx="9144000" cy="2862072"/>
          </a:xfrm>
          <a:prstGeom prst="rect">
            <a:avLst/>
          </a:prstGeom>
        </p:spPr>
      </p:pic>
    </p:spTree>
    <p:extLst>
      <p:ext uri="{BB962C8B-B14F-4D97-AF65-F5344CB8AC3E}">
        <p14:creationId xmlns:p14="http://schemas.microsoft.com/office/powerpoint/2010/main" val="329950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Docenten</a:t>
            </a:r>
            <a:r>
              <a:rPr lang="en-US" dirty="0"/>
              <a:t> in </a:t>
            </a:r>
            <a:r>
              <a:rPr lang="en-US" dirty="0" err="1"/>
              <a:t>taalgerichte</a:t>
            </a:r>
            <a:r>
              <a:rPr lang="en-US" dirty="0"/>
              <a:t> lessen</a:t>
            </a:r>
          </a:p>
        </p:txBody>
      </p:sp>
      <p:sp>
        <p:nvSpPr>
          <p:cNvPr id="6" name="Textfeld 5"/>
          <p:cNvSpPr txBox="1"/>
          <p:nvPr/>
        </p:nvSpPr>
        <p:spPr>
          <a:xfrm>
            <a:off x="3196554" y="762528"/>
            <a:ext cx="1296144" cy="646331"/>
          </a:xfrm>
          <a:prstGeom prst="rect">
            <a:avLst/>
          </a:prstGeom>
          <a:solidFill>
            <a:schemeClr val="bg2"/>
          </a:solidFill>
        </p:spPr>
        <p:txBody>
          <a:bodyPr wrap="square" rtlCol="0">
            <a:spAutoFit/>
          </a:bodyPr>
          <a:lstStyle/>
          <a:p>
            <a:pPr>
              <a:spcBef>
                <a:spcPts val="600"/>
              </a:spcBef>
            </a:pPr>
            <a:r>
              <a:rPr lang="en-US" sz="1800" dirty="0">
                <a:latin typeface="Calibri" panose="020F0502020204030204" pitchFamily="34" charset="0"/>
              </a:rPr>
              <a:t>Taal </a:t>
            </a:r>
            <a:br>
              <a:rPr lang="en-US" sz="1800" dirty="0">
                <a:latin typeface="Calibri" panose="020F0502020204030204" pitchFamily="34" charset="0"/>
              </a:rPr>
            </a:br>
            <a:r>
              <a:rPr lang="en-US" sz="1800" dirty="0" err="1">
                <a:latin typeface="Calibri" panose="020F0502020204030204" pitchFamily="34" charset="0"/>
              </a:rPr>
              <a:t>vragen</a:t>
            </a:r>
            <a:endParaRPr lang="en-US" sz="1800" dirty="0">
              <a:latin typeface="Calibri" panose="020F0502020204030204" pitchFamily="34" charset="0"/>
            </a:endParaRPr>
          </a:p>
        </p:txBody>
      </p:sp>
      <p:sp>
        <p:nvSpPr>
          <p:cNvPr id="7" name="Textfeld 6"/>
          <p:cNvSpPr txBox="1"/>
          <p:nvPr/>
        </p:nvSpPr>
        <p:spPr>
          <a:xfrm>
            <a:off x="4516709" y="762528"/>
            <a:ext cx="1635819" cy="646331"/>
          </a:xfrm>
          <a:prstGeom prst="rect">
            <a:avLst/>
          </a:prstGeom>
          <a:solidFill>
            <a:schemeClr val="bg2"/>
          </a:solidFill>
        </p:spPr>
        <p:txBody>
          <a:bodyPr wrap="square" rtlCol="0">
            <a:spAutoFit/>
          </a:bodyPr>
          <a:lstStyle/>
          <a:p>
            <a:pPr>
              <a:spcBef>
                <a:spcPts val="600"/>
              </a:spcBef>
            </a:pPr>
            <a:r>
              <a:rPr lang="en-US" sz="1800" dirty="0">
                <a:latin typeface="Calibri" panose="020F0502020204030204" pitchFamily="34" charset="0"/>
              </a:rPr>
              <a:t>Taal </a:t>
            </a:r>
            <a:r>
              <a:rPr lang="en-US" sz="1800" dirty="0" err="1">
                <a:latin typeface="Calibri" panose="020F0502020204030204" pitchFamily="34" charset="0"/>
              </a:rPr>
              <a:t>ondersteunen</a:t>
            </a:r>
            <a:endParaRPr lang="en-US" sz="1800" dirty="0">
              <a:latin typeface="Calibri" panose="020F0502020204030204" pitchFamily="34" charset="0"/>
            </a:endParaRPr>
          </a:p>
        </p:txBody>
      </p:sp>
      <p:sp>
        <p:nvSpPr>
          <p:cNvPr id="11" name="Textfeld 10"/>
          <p:cNvSpPr txBox="1"/>
          <p:nvPr/>
        </p:nvSpPr>
        <p:spPr>
          <a:xfrm>
            <a:off x="251520" y="692696"/>
            <a:ext cx="1150764" cy="723275"/>
          </a:xfrm>
          <a:prstGeom prst="rect">
            <a:avLst/>
          </a:prstGeom>
          <a:noFill/>
        </p:spPr>
        <p:txBody>
          <a:bodyPr wrap="none" rtlCol="0">
            <a:spAutoFit/>
          </a:bodyPr>
          <a:lstStyle/>
          <a:p>
            <a:pPr>
              <a:spcBef>
                <a:spcPts val="600"/>
              </a:spcBef>
            </a:pPr>
            <a:r>
              <a:rPr lang="en-US" sz="1800" b="1" dirty="0" err="1">
                <a:latin typeface="Calibri" panose="020F0502020204030204" pitchFamily="34" charset="0"/>
              </a:rPr>
              <a:t>Vijf</a:t>
            </a:r>
            <a:r>
              <a:rPr lang="en-US" sz="1800" b="1" dirty="0">
                <a:latin typeface="Calibri" panose="020F0502020204030204" pitchFamily="34" charset="0"/>
              </a:rPr>
              <a:t> taken 
</a:t>
            </a:r>
          </a:p>
        </p:txBody>
      </p:sp>
      <p:sp>
        <p:nvSpPr>
          <p:cNvPr id="12" name="Textfeld 11"/>
          <p:cNvSpPr txBox="1"/>
          <p:nvPr/>
        </p:nvSpPr>
        <p:spPr>
          <a:xfrm>
            <a:off x="150341" y="3291081"/>
            <a:ext cx="1269450" cy="353943"/>
          </a:xfrm>
          <a:prstGeom prst="rect">
            <a:avLst/>
          </a:prstGeom>
          <a:noFill/>
        </p:spPr>
        <p:txBody>
          <a:bodyPr wrap="none" rtlCol="0">
            <a:spAutoFit/>
          </a:bodyPr>
          <a:lstStyle/>
          <a:p>
            <a:pPr>
              <a:spcBef>
                <a:spcPts val="600"/>
              </a:spcBef>
            </a:pPr>
            <a:r>
              <a:rPr lang="en-US" sz="1700" b="1" dirty="0" err="1">
                <a:latin typeface="Calibri" panose="020F0502020204030204" pitchFamily="34" charset="0"/>
              </a:rPr>
              <a:t>Categorieen</a:t>
            </a:r>
            <a:endParaRPr lang="en-US" sz="1700" b="1" dirty="0">
              <a:latin typeface="Calibri" panose="020F0502020204030204" pitchFamily="34" charset="0"/>
            </a:endParaRPr>
          </a:p>
        </p:txBody>
      </p:sp>
      <p:sp>
        <p:nvSpPr>
          <p:cNvPr id="14" name="Textfeld 13"/>
          <p:cNvSpPr txBox="1"/>
          <p:nvPr/>
        </p:nvSpPr>
        <p:spPr>
          <a:xfrm>
            <a:off x="1890805" y="5058904"/>
            <a:ext cx="2520280" cy="954107"/>
          </a:xfrm>
          <a:prstGeom prst="rect">
            <a:avLst/>
          </a:prstGeom>
          <a:noFill/>
          <a:ln>
            <a:solidFill>
              <a:schemeClr val="tx2"/>
            </a:solidFill>
          </a:ln>
        </p:spPr>
        <p:txBody>
          <a:bodyPr wrap="square" rtlCol="0">
            <a:spAutoFit/>
          </a:bodyPr>
          <a:lstStyle/>
          <a:p>
            <a:pPr>
              <a:spcBef>
                <a:spcPts val="600"/>
              </a:spcBef>
            </a:pPr>
            <a:r>
              <a:rPr lang="en-US" sz="1700" dirty="0" err="1">
                <a:latin typeface="Calibri" panose="020F0502020204030204" pitchFamily="34" charset="0"/>
              </a:rPr>
              <a:t>Rijke</a:t>
            </a:r>
            <a:r>
              <a:rPr lang="en-US" sz="1700" dirty="0">
                <a:latin typeface="Calibri" panose="020F0502020204030204" pitchFamily="34" charset="0"/>
              </a:rPr>
              <a:t> </a:t>
            </a:r>
            <a:r>
              <a:rPr lang="en-US" sz="1700" dirty="0" err="1">
                <a:latin typeface="Calibri" panose="020F0502020204030204" pitchFamily="34" charset="0"/>
              </a:rPr>
              <a:t>gesprekken</a:t>
            </a:r>
            <a:r>
              <a:rPr lang="en-US" sz="1700" dirty="0">
                <a:latin typeface="Calibri" panose="020F0502020204030204" pitchFamily="34" charset="0"/>
              </a:rPr>
              <a:t> in </a:t>
            </a:r>
            <a:r>
              <a:rPr lang="en-US" sz="1700" dirty="0" err="1">
                <a:latin typeface="Calibri" panose="020F0502020204030204" pitchFamily="34" charset="0"/>
              </a:rPr>
              <a:t>plaats</a:t>
            </a:r>
            <a:r>
              <a:rPr lang="en-US" sz="1700" dirty="0">
                <a:latin typeface="Calibri" panose="020F0502020204030204" pitchFamily="34" charset="0"/>
              </a:rPr>
              <a:t> van </a:t>
            </a:r>
            <a:r>
              <a:rPr lang="en-US" sz="1700" dirty="0" err="1">
                <a:latin typeface="Calibri" panose="020F0502020204030204" pitchFamily="34" charset="0"/>
              </a:rPr>
              <a:t>geïsoleerde</a:t>
            </a:r>
            <a:r>
              <a:rPr lang="en-US" sz="1700" dirty="0">
                <a:latin typeface="Calibri" panose="020F0502020204030204" pitchFamily="34" charset="0"/>
              </a:rPr>
              <a:t> </a:t>
            </a:r>
            <a:r>
              <a:rPr lang="en-US" sz="1700" dirty="0" err="1">
                <a:latin typeface="Calibri" panose="020F0502020204030204" pitchFamily="34" charset="0"/>
              </a:rPr>
              <a:t>woorden</a:t>
            </a:r>
            <a:r>
              <a:rPr lang="en-US" sz="1700" dirty="0">
                <a:latin typeface="Calibri" panose="020F0502020204030204" pitchFamily="34" charset="0"/>
              </a:rPr>
              <a:t>
</a:t>
            </a:r>
          </a:p>
        </p:txBody>
      </p:sp>
      <p:sp>
        <p:nvSpPr>
          <p:cNvPr id="15" name="Textfeld 14"/>
          <p:cNvSpPr txBox="1"/>
          <p:nvPr/>
        </p:nvSpPr>
        <p:spPr>
          <a:xfrm>
            <a:off x="5220072" y="5036591"/>
            <a:ext cx="3057786" cy="954107"/>
          </a:xfrm>
          <a:prstGeom prst="rect">
            <a:avLst/>
          </a:prstGeom>
          <a:noFill/>
          <a:ln>
            <a:solidFill>
              <a:schemeClr val="tx2"/>
            </a:solidFill>
          </a:ln>
        </p:spPr>
        <p:txBody>
          <a:bodyPr wrap="square" rtlCol="0">
            <a:spAutoFit/>
          </a:bodyPr>
          <a:lstStyle/>
          <a:p>
            <a:pPr>
              <a:spcBef>
                <a:spcPts val="600"/>
              </a:spcBef>
            </a:pPr>
            <a:r>
              <a:rPr lang="en-US" sz="1700" dirty="0">
                <a:latin typeface="Calibri" panose="020F0502020204030204" pitchFamily="34" charset="0"/>
              </a:rPr>
              <a:t>Focus op </a:t>
            </a:r>
            <a:r>
              <a:rPr lang="en-US" sz="1700" dirty="0" err="1">
                <a:latin typeface="Calibri" panose="020F0502020204030204" pitchFamily="34" charset="0"/>
              </a:rPr>
              <a:t>conceptueel</a:t>
            </a:r>
            <a:r>
              <a:rPr lang="en-US" sz="1700" dirty="0">
                <a:latin typeface="Calibri" panose="020F0502020204030204" pitchFamily="34" charset="0"/>
              </a:rPr>
              <a:t> begrip </a:t>
            </a:r>
            <a:r>
              <a:rPr lang="en-US" sz="1700" dirty="0" err="1">
                <a:latin typeface="Calibri" panose="020F0502020204030204" pitchFamily="34" charset="0"/>
              </a:rPr>
              <a:t>en</a:t>
            </a:r>
            <a:r>
              <a:rPr lang="en-US" sz="1700" dirty="0">
                <a:latin typeface="Calibri" panose="020F0502020204030204" pitchFamily="34" charset="0"/>
              </a:rPr>
              <a:t> het </a:t>
            </a:r>
            <a:r>
              <a:rPr lang="en-US" sz="1700" dirty="0" err="1">
                <a:latin typeface="Calibri" panose="020F0502020204030204" pitchFamily="34" charset="0"/>
              </a:rPr>
              <a:t>verklaren</a:t>
            </a:r>
            <a:r>
              <a:rPr lang="en-US" sz="1700" dirty="0">
                <a:latin typeface="Calibri" panose="020F0502020204030204" pitchFamily="34" charset="0"/>
              </a:rPr>
              <a:t> van </a:t>
            </a:r>
            <a:r>
              <a:rPr lang="en-US" sz="1700" dirty="0" err="1">
                <a:latin typeface="Calibri" panose="020F0502020204030204" pitchFamily="34" charset="0"/>
              </a:rPr>
              <a:t>betekenis</a:t>
            </a:r>
            <a:r>
              <a:rPr lang="en-US" sz="1700" dirty="0">
                <a:latin typeface="Calibri" panose="020F0502020204030204" pitchFamily="34" charset="0"/>
              </a:rPr>
              <a:t>
</a:t>
            </a:r>
          </a:p>
        </p:txBody>
      </p:sp>
      <p:sp>
        <p:nvSpPr>
          <p:cNvPr id="16" name="Textfeld 15"/>
          <p:cNvSpPr txBox="1"/>
          <p:nvPr/>
        </p:nvSpPr>
        <p:spPr>
          <a:xfrm>
            <a:off x="251520" y="5189710"/>
            <a:ext cx="1140890" cy="692497"/>
          </a:xfrm>
          <a:prstGeom prst="rect">
            <a:avLst/>
          </a:prstGeom>
          <a:noFill/>
        </p:spPr>
        <p:txBody>
          <a:bodyPr wrap="none" rtlCol="0">
            <a:spAutoFit/>
          </a:bodyPr>
          <a:lstStyle/>
          <a:p>
            <a:pPr>
              <a:spcBef>
                <a:spcPts val="600"/>
              </a:spcBef>
            </a:pPr>
            <a:r>
              <a:rPr lang="en-US" sz="1700" b="1" dirty="0" err="1">
                <a:latin typeface="Calibri" panose="020F0502020204030204" pitchFamily="34" charset="0"/>
              </a:rPr>
              <a:t>Algemene</a:t>
            </a:r>
            <a:r>
              <a:rPr lang="en-US" sz="1700" b="1" dirty="0">
                <a:latin typeface="Calibri" panose="020F0502020204030204" pitchFamily="34" charset="0"/>
              </a:rPr>
              <a:t> </a:t>
            </a:r>
          </a:p>
          <a:p>
            <a:pPr>
              <a:spcBef>
                <a:spcPts val="600"/>
              </a:spcBef>
            </a:pPr>
            <a:r>
              <a:rPr lang="en-US" sz="1700" b="1" dirty="0" err="1">
                <a:latin typeface="Calibri" panose="020F0502020204030204" pitchFamily="34" charset="0"/>
              </a:rPr>
              <a:t>richting</a:t>
            </a:r>
            <a:endParaRPr lang="en-US" sz="1700" b="1" dirty="0">
              <a:latin typeface="Calibri" panose="020F0502020204030204" pitchFamily="34" charset="0"/>
            </a:endParaRPr>
          </a:p>
        </p:txBody>
      </p:sp>
      <p:sp>
        <p:nvSpPr>
          <p:cNvPr id="17" name="Textfeld 16"/>
          <p:cNvSpPr txBox="1"/>
          <p:nvPr/>
        </p:nvSpPr>
        <p:spPr>
          <a:xfrm>
            <a:off x="3381753" y="5882207"/>
            <a:ext cx="2743598" cy="877163"/>
          </a:xfrm>
          <a:prstGeom prst="rect">
            <a:avLst/>
          </a:prstGeom>
          <a:noFill/>
          <a:ln>
            <a:solidFill>
              <a:schemeClr val="tx2"/>
            </a:solidFill>
          </a:ln>
        </p:spPr>
        <p:txBody>
          <a:bodyPr wrap="square" rtlCol="0">
            <a:spAutoFit/>
          </a:bodyPr>
          <a:lstStyle/>
          <a:p>
            <a:pPr>
              <a:spcBef>
                <a:spcPts val="600"/>
              </a:spcBef>
            </a:pPr>
            <a:r>
              <a:rPr lang="en-US" sz="1700" dirty="0">
                <a:latin typeface="Calibri" panose="020F0502020204030204" pitchFamily="34" charset="0"/>
              </a:rPr>
              <a:t>pro-</a:t>
            </a:r>
            <a:r>
              <a:rPr lang="en-US" sz="1700" dirty="0" err="1">
                <a:latin typeface="Calibri" panose="020F0502020204030204" pitchFamily="34" charset="0"/>
              </a:rPr>
              <a:t>actieve</a:t>
            </a:r>
            <a:r>
              <a:rPr lang="en-US" sz="1700" dirty="0">
                <a:latin typeface="Calibri" panose="020F0502020204030204" pitchFamily="34" charset="0"/>
              </a:rPr>
              <a:t> in </a:t>
            </a:r>
            <a:r>
              <a:rPr lang="en-US" sz="1700" dirty="0" err="1">
                <a:latin typeface="Calibri" panose="020F0502020204030204" pitchFamily="34" charset="0"/>
              </a:rPr>
              <a:t>plaats</a:t>
            </a:r>
            <a:r>
              <a:rPr lang="en-US" sz="1700" dirty="0">
                <a:latin typeface="Calibri" panose="020F0502020204030204" pitchFamily="34" charset="0"/>
              </a:rPr>
              <a:t> van </a:t>
            </a:r>
            <a:r>
              <a:rPr lang="en-US" sz="1700" dirty="0" err="1">
                <a:latin typeface="Calibri" panose="020F0502020204030204" pitchFamily="34" charset="0"/>
              </a:rPr>
              <a:t>afwachtende</a:t>
            </a:r>
            <a:r>
              <a:rPr lang="en-US" sz="1700" dirty="0">
                <a:latin typeface="Calibri" panose="020F0502020204030204" pitchFamily="34" charset="0"/>
              </a:rPr>
              <a:t> (</a:t>
            </a:r>
            <a:r>
              <a:rPr lang="en-US" sz="1700" dirty="0" err="1">
                <a:latin typeface="Calibri" panose="020F0502020204030204" pitchFamily="34" charset="0"/>
              </a:rPr>
              <a:t>reactieve</a:t>
            </a:r>
            <a:r>
              <a:rPr lang="en-US" sz="1700" dirty="0">
                <a:latin typeface="Calibri" panose="020F0502020204030204" pitchFamily="34" charset="0"/>
              </a:rPr>
              <a:t>)  </a:t>
            </a:r>
            <a:r>
              <a:rPr lang="en-US" sz="1700" dirty="0" err="1">
                <a:latin typeface="Calibri" panose="020F0502020204030204" pitchFamily="34" charset="0"/>
              </a:rPr>
              <a:t>aanpak</a:t>
            </a:r>
            <a:endParaRPr lang="en-US" sz="1700" dirty="0">
              <a:latin typeface="Calibri" panose="020F0502020204030204" pitchFamily="34" charset="0"/>
            </a:endParaRPr>
          </a:p>
        </p:txBody>
      </p:sp>
      <p:sp>
        <p:nvSpPr>
          <p:cNvPr id="19" name="Textfeld 18"/>
          <p:cNvSpPr txBox="1"/>
          <p:nvPr/>
        </p:nvSpPr>
        <p:spPr>
          <a:xfrm>
            <a:off x="1829766" y="750863"/>
            <a:ext cx="1150764" cy="646331"/>
          </a:xfrm>
          <a:prstGeom prst="rect">
            <a:avLst/>
          </a:prstGeom>
          <a:solidFill>
            <a:schemeClr val="bg2"/>
          </a:solidFill>
        </p:spPr>
        <p:txBody>
          <a:bodyPr wrap="square" rtlCol="0">
            <a:spAutoFit/>
          </a:bodyPr>
          <a:lstStyle/>
          <a:p>
            <a:pPr>
              <a:spcBef>
                <a:spcPts val="600"/>
              </a:spcBef>
            </a:pPr>
            <a:r>
              <a:rPr lang="en-US" sz="1800" dirty="0">
                <a:latin typeface="Calibri" panose="020F0502020204030204" pitchFamily="34" charset="0"/>
              </a:rPr>
              <a:t>Taal </a:t>
            </a:r>
            <a:r>
              <a:rPr lang="en-US" sz="1800" dirty="0" err="1">
                <a:latin typeface="Calibri" panose="020F0502020204030204" pitchFamily="34" charset="0"/>
              </a:rPr>
              <a:t>opmerken</a:t>
            </a:r>
            <a:endParaRPr lang="en-US" sz="1800" dirty="0">
              <a:latin typeface="Calibri" panose="020F0502020204030204" pitchFamily="34" charset="0"/>
            </a:endParaRPr>
          </a:p>
        </p:txBody>
      </p:sp>
      <p:sp>
        <p:nvSpPr>
          <p:cNvPr id="20" name="Textfeld 19"/>
          <p:cNvSpPr txBox="1"/>
          <p:nvPr/>
        </p:nvSpPr>
        <p:spPr>
          <a:xfrm>
            <a:off x="6252522" y="762527"/>
            <a:ext cx="1635819" cy="646331"/>
          </a:xfrm>
          <a:prstGeom prst="rect">
            <a:avLst/>
          </a:prstGeom>
          <a:solidFill>
            <a:schemeClr val="bg2"/>
          </a:solidFill>
        </p:spPr>
        <p:txBody>
          <a:bodyPr wrap="square" rtlCol="0">
            <a:spAutoFit/>
          </a:bodyPr>
          <a:lstStyle/>
          <a:p>
            <a:pPr>
              <a:spcBef>
                <a:spcPts val="600"/>
              </a:spcBef>
            </a:pPr>
            <a:r>
              <a:rPr lang="en-US" sz="1800" dirty="0">
                <a:latin typeface="Calibri" panose="020F0502020204030204" pitchFamily="34" charset="0"/>
              </a:rPr>
              <a:t>Taal </a:t>
            </a:r>
            <a:r>
              <a:rPr lang="en-US" sz="1800" dirty="0" err="1">
                <a:latin typeface="Calibri" panose="020F0502020204030204" pitchFamily="34" charset="0"/>
              </a:rPr>
              <a:t>ontwikkelen</a:t>
            </a:r>
            <a:endParaRPr lang="en-US" sz="1800" dirty="0">
              <a:latin typeface="Calibri" panose="020F0502020204030204" pitchFamily="34" charset="0"/>
            </a:endParaRPr>
          </a:p>
        </p:txBody>
      </p:sp>
      <p:sp>
        <p:nvSpPr>
          <p:cNvPr id="21" name="Textfeld 20"/>
          <p:cNvSpPr txBox="1"/>
          <p:nvPr/>
        </p:nvSpPr>
        <p:spPr>
          <a:xfrm>
            <a:off x="1917046" y="1687597"/>
            <a:ext cx="5751298" cy="723275"/>
          </a:xfrm>
          <a:prstGeom prst="rect">
            <a:avLst/>
          </a:prstGeom>
          <a:solidFill>
            <a:schemeClr val="bg2"/>
          </a:solidFill>
        </p:spPr>
        <p:txBody>
          <a:bodyPr wrap="square" rtlCol="0">
            <a:spAutoFit/>
          </a:bodyPr>
          <a:lstStyle/>
          <a:p>
            <a:pPr algn="ctr">
              <a:spcBef>
                <a:spcPts val="600"/>
              </a:spcBef>
            </a:pPr>
            <a:r>
              <a:rPr lang="en-US" sz="1800" dirty="0" err="1">
                <a:latin typeface="Calibri" panose="020F0502020204030204" pitchFamily="34" charset="0"/>
              </a:rPr>
              <a:t>Identificeren</a:t>
            </a:r>
            <a:r>
              <a:rPr lang="en-US" sz="1800" dirty="0">
                <a:latin typeface="Calibri" panose="020F0502020204030204" pitchFamily="34" charset="0"/>
              </a:rPr>
              <a:t> van </a:t>
            </a:r>
            <a:r>
              <a:rPr lang="en-US" sz="1800" dirty="0" err="1">
                <a:latin typeface="Calibri" panose="020F0502020204030204" pitchFamily="34" charset="0"/>
              </a:rPr>
              <a:t>wiskundig</a:t>
            </a:r>
            <a:r>
              <a:rPr lang="en-US" sz="1800" dirty="0">
                <a:latin typeface="Calibri" panose="020F0502020204030204" pitchFamily="34" charset="0"/>
              </a:rPr>
              <a:t> </a:t>
            </a:r>
            <a:r>
              <a:rPr lang="en-US" sz="1800" dirty="0" err="1">
                <a:latin typeface="Calibri" panose="020F0502020204030204" pitchFamily="34" charset="0"/>
              </a:rPr>
              <a:t>relevante</a:t>
            </a:r>
            <a:r>
              <a:rPr lang="en-US" sz="1800" dirty="0">
                <a:latin typeface="Calibri" panose="020F0502020204030204" pitchFamily="34" charset="0"/>
              </a:rPr>
              <a:t> </a:t>
            </a:r>
            <a:r>
              <a:rPr lang="en-US" sz="1800" dirty="0" err="1">
                <a:latin typeface="Calibri" panose="020F0502020204030204" pitchFamily="34" charset="0"/>
              </a:rPr>
              <a:t>taaleisen</a:t>
            </a:r>
            <a:r>
              <a:rPr lang="en-US" sz="1800" dirty="0">
                <a:latin typeface="Calibri" panose="020F0502020204030204" pitchFamily="34" charset="0"/>
              </a:rPr>
              <a:t>
</a:t>
            </a:r>
          </a:p>
        </p:txBody>
      </p:sp>
      <p:pic>
        <p:nvPicPr>
          <p:cNvPr id="24" name="Bild 23"/>
          <p:cNvPicPr/>
          <p:nvPr/>
        </p:nvPicPr>
        <p:blipFill>
          <a:blip r:embed="rId2" cstate="screen">
            <a:extLst>
              <a:ext uri="{28A0092B-C50C-407E-A947-70E740481C1C}">
                <a14:useLocalDpi xmlns:a14="http://schemas.microsoft.com/office/drawing/2010/main"/>
              </a:ext>
            </a:extLst>
          </a:blip>
          <a:stretch>
            <a:fillRect/>
          </a:stretch>
        </p:blipFill>
        <p:spPr>
          <a:xfrm>
            <a:off x="2124075" y="3185280"/>
            <a:ext cx="5072823" cy="1857819"/>
          </a:xfrm>
          <a:prstGeom prst="rect">
            <a:avLst/>
          </a:prstGeom>
        </p:spPr>
      </p:pic>
      <p:sp>
        <p:nvSpPr>
          <p:cNvPr id="25" name="Textfeld 24"/>
          <p:cNvSpPr txBox="1"/>
          <p:nvPr/>
        </p:nvSpPr>
        <p:spPr>
          <a:xfrm>
            <a:off x="4089012" y="2098964"/>
            <a:ext cx="1519790" cy="388992"/>
          </a:xfrm>
          <a:prstGeom prst="rect">
            <a:avLst/>
          </a:prstGeom>
          <a:noFill/>
          <a:ln>
            <a:solidFill>
              <a:schemeClr val="accent4">
                <a:lumMod val="50000"/>
              </a:schemeClr>
            </a:solid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90000"/>
              </a:lnSpc>
              <a:spcAft>
                <a:spcPts val="0"/>
              </a:spcAft>
            </a:pPr>
            <a:r>
              <a:rPr lang="en-US" sz="1400" dirty="0">
                <a:effectLst/>
                <a:latin typeface="Calibri" charset="0"/>
                <a:ea typeface="Calibri" charset="0"/>
                <a:cs typeface="Times New Roman" charset="0"/>
              </a:rPr>
              <a:t>taal </a:t>
            </a:r>
            <a:r>
              <a:rPr lang="en-US" sz="1400" dirty="0" err="1">
                <a:effectLst/>
                <a:latin typeface="Calibri" charset="0"/>
                <a:ea typeface="Calibri" charset="0"/>
                <a:cs typeface="Times New Roman" charset="0"/>
              </a:rPr>
              <a:t>ondersteunen</a:t>
            </a:r>
            <a:endParaRPr lang="en-US" sz="1400" dirty="0">
              <a:effectLst/>
              <a:latin typeface="Calibri" charset="0"/>
              <a:ea typeface="Calibri" charset="0"/>
              <a:cs typeface="Times New Roman" charset="0"/>
            </a:endParaRPr>
          </a:p>
          <a:p>
            <a:pPr>
              <a:lnSpc>
                <a:spcPct val="90000"/>
              </a:lnSpc>
              <a:spcAft>
                <a:spcPts val="0"/>
              </a:spcAft>
            </a:pPr>
            <a:r>
              <a:rPr lang="en-US" sz="1400" dirty="0" err="1">
                <a:latin typeface="Calibri" charset="0"/>
                <a:ea typeface="Times New Roman" charset="0"/>
                <a:cs typeface="Times New Roman" charset="0"/>
              </a:rPr>
              <a:t>woorden</a:t>
            </a:r>
            <a:r>
              <a:rPr lang="en-US" sz="1400" dirty="0">
                <a:latin typeface="Calibri" charset="0"/>
                <a:ea typeface="Times New Roman" charset="0"/>
                <a:cs typeface="Times New Roman" charset="0"/>
              </a:rPr>
              <a:t> </a:t>
            </a:r>
            <a:r>
              <a:rPr lang="en-US" sz="1400" dirty="0" err="1">
                <a:latin typeface="Calibri" charset="0"/>
                <a:ea typeface="Times New Roman" charset="0"/>
                <a:cs typeface="Times New Roman" charset="0"/>
              </a:rPr>
              <a:t>en</a:t>
            </a:r>
            <a:r>
              <a:rPr lang="en-US" sz="1400" dirty="0">
                <a:latin typeface="Calibri" charset="0"/>
                <a:ea typeface="Times New Roman" charset="0"/>
                <a:cs typeface="Times New Roman" charset="0"/>
              </a:rPr>
              <a:t> </a:t>
            </a:r>
            <a:r>
              <a:rPr lang="en-US" sz="1400" dirty="0" err="1">
                <a:latin typeface="Calibri" charset="0"/>
                <a:ea typeface="Times New Roman" charset="0"/>
                <a:cs typeface="Times New Roman" charset="0"/>
              </a:rPr>
              <a:t>zinnen</a:t>
            </a:r>
            <a:endParaRPr lang="en-US" sz="1400" dirty="0">
              <a:effectLst/>
              <a:latin typeface="Calibri" charset="0"/>
              <a:ea typeface="Times New Roman" charset="0"/>
              <a:cs typeface="Times New Roman" charset="0"/>
            </a:endParaRPr>
          </a:p>
        </p:txBody>
      </p:sp>
      <p:sp>
        <p:nvSpPr>
          <p:cNvPr id="26" name="Textfeld 25"/>
          <p:cNvSpPr txBox="1"/>
          <p:nvPr/>
        </p:nvSpPr>
        <p:spPr>
          <a:xfrm>
            <a:off x="6717283" y="2030556"/>
            <a:ext cx="1560575" cy="379348"/>
          </a:xfrm>
          <a:prstGeom prst="rect">
            <a:avLst/>
          </a:prstGeom>
          <a:noFill/>
          <a:ln>
            <a:solidFill>
              <a:schemeClr val="accent4">
                <a:lumMod val="50000"/>
              </a:schemeClr>
            </a:solid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90000"/>
              </a:lnSpc>
              <a:spcAft>
                <a:spcPts val="0"/>
              </a:spcAft>
            </a:pPr>
            <a:r>
              <a:rPr lang="en-US" sz="1400" dirty="0" err="1">
                <a:effectLst/>
                <a:latin typeface="Calibri" charset="0"/>
                <a:ea typeface="Calibri" charset="0"/>
                <a:cs typeface="Times New Roman" charset="0"/>
              </a:rPr>
              <a:t>lange</a:t>
            </a:r>
            <a:r>
              <a:rPr lang="en-US" sz="1400" dirty="0">
                <a:effectLst/>
                <a:latin typeface="Calibri" charset="0"/>
                <a:ea typeface="Calibri" charset="0"/>
                <a:cs typeface="Times New Roman" charset="0"/>
              </a:rPr>
              <a:t> </a:t>
            </a:r>
            <a:r>
              <a:rPr lang="en-US" sz="1400" dirty="0" err="1">
                <a:effectLst/>
                <a:latin typeface="Calibri" charset="0"/>
                <a:ea typeface="Calibri" charset="0"/>
                <a:cs typeface="Times New Roman" charset="0"/>
              </a:rPr>
              <a:t>termijn</a:t>
            </a:r>
            <a:endParaRPr lang="en-US" sz="1400" dirty="0">
              <a:effectLst/>
              <a:latin typeface="Calibri" charset="0"/>
              <a:ea typeface="Calibri" charset="0"/>
              <a:cs typeface="Times New Roman" charset="0"/>
            </a:endParaRPr>
          </a:p>
          <a:p>
            <a:pPr>
              <a:lnSpc>
                <a:spcPct val="90000"/>
              </a:lnSpc>
              <a:spcAft>
                <a:spcPts val="0"/>
              </a:spcAft>
            </a:pPr>
            <a:r>
              <a:rPr lang="en-US" sz="1400" dirty="0" err="1">
                <a:latin typeface="Calibri" charset="0"/>
                <a:ea typeface="Times New Roman" charset="0"/>
                <a:cs typeface="Times New Roman" charset="0"/>
              </a:rPr>
              <a:t>woordenschat</a:t>
            </a:r>
            <a:endParaRPr lang="en-US" sz="1400" dirty="0">
              <a:effectLst/>
              <a:latin typeface="Calibri" charset="0"/>
              <a:ea typeface="Times New Roman" charset="0"/>
              <a:cs typeface="Times New Roman" charset="0"/>
            </a:endParaRPr>
          </a:p>
        </p:txBody>
      </p:sp>
      <p:sp>
        <p:nvSpPr>
          <p:cNvPr id="27" name="Textfeld 26"/>
          <p:cNvSpPr txBox="1"/>
          <p:nvPr/>
        </p:nvSpPr>
        <p:spPr>
          <a:xfrm>
            <a:off x="2853017" y="2519116"/>
            <a:ext cx="1322797" cy="519553"/>
          </a:xfrm>
          <a:prstGeom prst="rect">
            <a:avLst/>
          </a:prstGeom>
          <a:noFill/>
          <a:ln>
            <a:solidFill>
              <a:schemeClr val="accent4">
                <a:lumMod val="50000"/>
              </a:schemeClr>
            </a:solid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gn="l">
              <a:spcBef>
                <a:spcPts val="600"/>
              </a:spcBef>
              <a:spcAft>
                <a:spcPts val="0"/>
              </a:spcAft>
            </a:pPr>
            <a:r>
              <a:rPr lang="en-US" sz="1400" dirty="0" err="1">
                <a:solidFill>
                  <a:srgbClr val="000000"/>
                </a:solidFill>
                <a:effectLst/>
                <a:latin typeface="Calibri" charset="0"/>
                <a:ea typeface="Times New Roman" charset="0"/>
                <a:cs typeface="Times New Roman" charset="0"/>
              </a:rPr>
              <a:t>activeren</a:t>
            </a:r>
            <a:r>
              <a:rPr lang="en-US" sz="1400" dirty="0">
                <a:solidFill>
                  <a:srgbClr val="000000"/>
                </a:solidFill>
                <a:effectLst/>
                <a:latin typeface="Calibri" charset="0"/>
                <a:ea typeface="Times New Roman" charset="0"/>
                <a:cs typeface="Times New Roman" charset="0"/>
              </a:rPr>
              <a:t> tot </a:t>
            </a:r>
            <a:r>
              <a:rPr lang="en-US" sz="1400" dirty="0" err="1">
                <a:solidFill>
                  <a:srgbClr val="000000"/>
                </a:solidFill>
                <a:effectLst/>
                <a:latin typeface="Calibri" charset="0"/>
                <a:ea typeface="Times New Roman" charset="0"/>
                <a:cs typeface="Times New Roman" charset="0"/>
              </a:rPr>
              <a:t>gesprekken</a:t>
            </a:r>
            <a:endParaRPr lang="en-US" sz="1400" dirty="0">
              <a:effectLst/>
              <a:latin typeface="Cambria" charset="0"/>
              <a:ea typeface="Times New Roman" charset="0"/>
              <a:cs typeface="Times New Roman" charset="0"/>
            </a:endParaRPr>
          </a:p>
        </p:txBody>
      </p:sp>
      <p:sp>
        <p:nvSpPr>
          <p:cNvPr id="28" name="Textfeld 27"/>
          <p:cNvSpPr txBox="1"/>
          <p:nvPr/>
        </p:nvSpPr>
        <p:spPr>
          <a:xfrm>
            <a:off x="1890805" y="2110546"/>
            <a:ext cx="1089726" cy="436411"/>
          </a:xfrm>
          <a:prstGeom prst="rect">
            <a:avLst/>
          </a:prstGeom>
          <a:noFill/>
          <a:ln>
            <a:solidFill>
              <a:schemeClr val="accent4">
                <a:lumMod val="50000"/>
              </a:schemeClr>
            </a:solid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90000"/>
              </a:lnSpc>
              <a:spcAft>
                <a:spcPts val="0"/>
              </a:spcAft>
            </a:pPr>
            <a:r>
              <a:rPr lang="en-US" sz="1400" dirty="0" err="1">
                <a:effectLst/>
                <a:latin typeface="Calibri" charset="0"/>
                <a:ea typeface="Calibri" charset="0"/>
                <a:cs typeface="Times New Roman" charset="0"/>
              </a:rPr>
              <a:t>Formatief</a:t>
            </a:r>
            <a:r>
              <a:rPr lang="en-US" sz="1400" dirty="0">
                <a:effectLst/>
                <a:latin typeface="Calibri" charset="0"/>
                <a:ea typeface="Calibri" charset="0"/>
                <a:cs typeface="Times New Roman" charset="0"/>
              </a:rPr>
              <a:t> </a:t>
            </a:r>
            <a:br>
              <a:rPr lang="en-US" sz="1400" dirty="0">
                <a:effectLst/>
                <a:latin typeface="Calibri" charset="0"/>
                <a:ea typeface="Calibri" charset="0"/>
                <a:cs typeface="Times New Roman" charset="0"/>
              </a:rPr>
            </a:br>
            <a:r>
              <a:rPr lang="en-US" sz="1400" dirty="0" err="1">
                <a:effectLst/>
                <a:latin typeface="Calibri" charset="0"/>
                <a:ea typeface="Calibri" charset="0"/>
                <a:cs typeface="Times New Roman" charset="0"/>
              </a:rPr>
              <a:t>evalaueren</a:t>
            </a:r>
            <a:endParaRPr lang="en-US" sz="1400" dirty="0">
              <a:effectLst/>
              <a:latin typeface="Calibri" charset="0"/>
              <a:ea typeface="Times New Roman" charset="0"/>
              <a:cs typeface="Times New Roman" charset="0"/>
            </a:endParaRPr>
          </a:p>
        </p:txBody>
      </p:sp>
      <p:sp>
        <p:nvSpPr>
          <p:cNvPr id="29" name="Textfeld 28"/>
          <p:cNvSpPr txBox="1"/>
          <p:nvPr/>
        </p:nvSpPr>
        <p:spPr>
          <a:xfrm>
            <a:off x="5571545" y="2503529"/>
            <a:ext cx="1275015" cy="374526"/>
          </a:xfrm>
          <a:prstGeom prst="rect">
            <a:avLst/>
          </a:prstGeom>
          <a:noFill/>
          <a:ln>
            <a:solidFill>
              <a:schemeClr val="accent4">
                <a:lumMod val="50000"/>
              </a:schemeClr>
            </a:solid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90000"/>
              </a:lnSpc>
              <a:spcAft>
                <a:spcPts val="0"/>
              </a:spcAft>
            </a:pPr>
            <a:r>
              <a:rPr lang="en-US" sz="1400" dirty="0" err="1">
                <a:latin typeface="Calibri" charset="0"/>
                <a:ea typeface="Calibri" charset="0"/>
                <a:cs typeface="Times New Roman" charset="0"/>
              </a:rPr>
              <a:t>taalsteun</a:t>
            </a:r>
            <a:r>
              <a:rPr lang="en-US" sz="1400" dirty="0">
                <a:latin typeface="Calibri" charset="0"/>
                <a:ea typeface="Calibri" charset="0"/>
                <a:cs typeface="Times New Roman" charset="0"/>
              </a:rPr>
              <a:t> door </a:t>
            </a:r>
            <a:r>
              <a:rPr lang="en-US" sz="1400" dirty="0" err="1">
                <a:latin typeface="Calibri" charset="0"/>
                <a:ea typeface="Calibri" charset="0"/>
                <a:cs typeface="Times New Roman" charset="0"/>
              </a:rPr>
              <a:t>s</a:t>
            </a:r>
            <a:r>
              <a:rPr lang="en-US" sz="1400" dirty="0" err="1">
                <a:effectLst/>
                <a:latin typeface="Calibri" charset="0"/>
                <a:ea typeface="Calibri" charset="0"/>
                <a:cs typeface="Times New Roman" charset="0"/>
              </a:rPr>
              <a:t>caffolden</a:t>
            </a:r>
            <a:endParaRPr lang="en-US" sz="1400" dirty="0">
              <a:effectLst/>
              <a:latin typeface="Calibri" charset="0"/>
              <a:ea typeface="Times New Roman" charset="0"/>
              <a:cs typeface="Times New Roman" charset="0"/>
            </a:endParaRPr>
          </a:p>
        </p:txBody>
      </p:sp>
      <p:sp>
        <p:nvSpPr>
          <p:cNvPr id="30" name="Textfeld 29"/>
          <p:cNvSpPr txBox="1"/>
          <p:nvPr/>
        </p:nvSpPr>
        <p:spPr>
          <a:xfrm>
            <a:off x="211914" y="2060848"/>
            <a:ext cx="1322798" cy="615553"/>
          </a:xfrm>
          <a:prstGeom prst="rect">
            <a:avLst/>
          </a:prstGeom>
          <a:noFill/>
        </p:spPr>
        <p:txBody>
          <a:bodyPr wrap="none" rtlCol="0">
            <a:spAutoFit/>
          </a:bodyPr>
          <a:lstStyle/>
          <a:p>
            <a:pPr>
              <a:spcBef>
                <a:spcPts val="600"/>
              </a:spcBef>
            </a:pPr>
            <a:r>
              <a:rPr lang="en-US" sz="1700" b="1" dirty="0" err="1">
                <a:latin typeface="Calibri" panose="020F0502020204030204" pitchFamily="34" charset="0"/>
              </a:rPr>
              <a:t>Didactisch</a:t>
            </a:r>
            <a:br>
              <a:rPr lang="en-US" sz="1700" b="1" dirty="0">
                <a:latin typeface="Calibri" panose="020F0502020204030204" pitchFamily="34" charset="0"/>
              </a:rPr>
            </a:br>
            <a:r>
              <a:rPr lang="en-US" sz="1700" b="1" dirty="0" err="1">
                <a:latin typeface="Calibri" panose="020F0502020204030204" pitchFamily="34" charset="0"/>
              </a:rPr>
              <a:t>gereedschap</a:t>
            </a:r>
            <a:endParaRPr lang="en-US" sz="1700" b="1" dirty="0">
              <a:latin typeface="Calibri" panose="020F0502020204030204" pitchFamily="34" charset="0"/>
            </a:endParaRPr>
          </a:p>
        </p:txBody>
      </p:sp>
    </p:spTree>
    <p:extLst>
      <p:ext uri="{BB962C8B-B14F-4D97-AF65-F5344CB8AC3E}">
        <p14:creationId xmlns:p14="http://schemas.microsoft.com/office/powerpoint/2010/main" val="115534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5" grpId="0" animBg="1"/>
      <p:bldP spid="26" grpId="0" animBg="1"/>
      <p:bldP spid="27" grpId="0" animBg="1"/>
      <p:bldP spid="28"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596481" y="2126744"/>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3638963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14098C-C061-084E-A24B-6B0B5DFBF896}"/>
              </a:ext>
            </a:extLst>
          </p:cNvPr>
          <p:cNvSpPr>
            <a:spLocks noGrp="1"/>
          </p:cNvSpPr>
          <p:nvPr>
            <p:ph type="title"/>
          </p:nvPr>
        </p:nvSpPr>
        <p:spPr/>
        <p:txBody>
          <a:bodyPr/>
          <a:lstStyle/>
          <a:p>
            <a:r>
              <a:rPr lang="nl-NL" dirty="0"/>
              <a:t>De taal van tabellen en grafieken
</a:t>
            </a:r>
          </a:p>
        </p:txBody>
      </p:sp>
      <p:sp>
        <p:nvSpPr>
          <p:cNvPr id="4" name="Tijdelijke aanduiding voor tekst 3">
            <a:extLst>
              <a:ext uri="{FF2B5EF4-FFF2-40B4-BE49-F238E27FC236}">
                <a16:creationId xmlns:a16="http://schemas.microsoft.com/office/drawing/2014/main" id="{EC653BC3-C9E7-C342-AAFB-E1DFED94978B}"/>
              </a:ext>
            </a:extLst>
          </p:cNvPr>
          <p:cNvSpPr>
            <a:spLocks noGrp="1"/>
          </p:cNvSpPr>
          <p:nvPr>
            <p:ph type="body" idx="1"/>
          </p:nvPr>
        </p:nvSpPr>
        <p:spPr/>
        <p:txBody>
          <a:bodyPr/>
          <a:lstStyle/>
          <a:p>
            <a:r>
              <a:rPr lang="nl-NL" dirty="0"/>
              <a:t>werkbladen en notities voor docenten
</a:t>
            </a:r>
          </a:p>
        </p:txBody>
      </p:sp>
    </p:spTree>
    <p:extLst>
      <p:ext uri="{BB962C8B-B14F-4D97-AF65-F5344CB8AC3E}">
        <p14:creationId xmlns:p14="http://schemas.microsoft.com/office/powerpoint/2010/main" val="54969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648FFC-65CF-6F44-B592-A7032097B256}"/>
              </a:ext>
            </a:extLst>
          </p:cNvPr>
          <p:cNvSpPr>
            <a:spLocks noGrp="1"/>
          </p:cNvSpPr>
          <p:nvPr>
            <p:ph type="title"/>
          </p:nvPr>
        </p:nvSpPr>
        <p:spPr/>
        <p:txBody>
          <a:bodyPr/>
          <a:lstStyle/>
          <a:p>
            <a:r>
              <a:rPr lang="nl-NL" dirty="0"/>
              <a:t>Structuur van de module: 2 delen</a:t>
            </a:r>
          </a:p>
        </p:txBody>
      </p:sp>
      <p:sp>
        <p:nvSpPr>
          <p:cNvPr id="6" name="Tijdelijke aanduiding voor inhoud 5">
            <a:extLst>
              <a:ext uri="{FF2B5EF4-FFF2-40B4-BE49-F238E27FC236}">
                <a16:creationId xmlns:a16="http://schemas.microsoft.com/office/drawing/2014/main" id="{93536ECA-52A7-8B47-9378-701B7524689A}"/>
              </a:ext>
            </a:extLst>
          </p:cNvPr>
          <p:cNvSpPr>
            <a:spLocks noGrp="1"/>
          </p:cNvSpPr>
          <p:nvPr>
            <p:ph idx="1"/>
          </p:nvPr>
        </p:nvSpPr>
        <p:spPr>
          <a:xfrm>
            <a:off x="323764" y="1556793"/>
            <a:ext cx="8496472" cy="4608512"/>
          </a:xfrm>
        </p:spPr>
        <p:txBody>
          <a:bodyPr/>
          <a:lstStyle/>
          <a:p>
            <a:r>
              <a:rPr lang="en-AU" sz="2400" dirty="0" err="1"/>
              <a:t>Drie</a:t>
            </a:r>
            <a:r>
              <a:rPr lang="en-AU" sz="2400" dirty="0"/>
              <a:t> </a:t>
            </a:r>
            <a:r>
              <a:rPr lang="en-AU" sz="2400" dirty="0" err="1"/>
              <a:t>voorbeelden</a:t>
            </a:r>
            <a:r>
              <a:rPr lang="en-AU" sz="2400" dirty="0"/>
              <a:t> van </a:t>
            </a:r>
            <a:r>
              <a:rPr lang="en-AU" sz="2400" dirty="0" err="1"/>
              <a:t>rijke</a:t>
            </a:r>
            <a:r>
              <a:rPr lang="en-AU" sz="2400" dirty="0"/>
              <a:t> </a:t>
            </a:r>
            <a:r>
              <a:rPr lang="en-AU" sz="2400" dirty="0" err="1"/>
              <a:t>communicatieve</a:t>
            </a:r>
            <a:r>
              <a:rPr lang="en-AU" sz="2400" dirty="0"/>
              <a:t> </a:t>
            </a:r>
            <a:r>
              <a:rPr lang="en-AU" sz="2400" dirty="0" err="1"/>
              <a:t>praktijken</a:t>
            </a:r>
            <a:r>
              <a:rPr lang="en-AU" sz="2400" dirty="0"/>
              <a:t> met </a:t>
            </a:r>
            <a:r>
              <a:rPr lang="en-AU" sz="2400" dirty="0" err="1"/>
              <a:t>betrekking</a:t>
            </a:r>
            <a:r>
              <a:rPr lang="en-AU" sz="2400" dirty="0"/>
              <a:t> tot </a:t>
            </a:r>
            <a:r>
              <a:rPr lang="en-AU" sz="2400" dirty="0" err="1"/>
              <a:t>beroepssituaties</a:t>
            </a:r>
            <a:r>
              <a:rPr lang="en-AU" sz="2400" dirty="0"/>
              <a:t> met </a:t>
            </a:r>
            <a:r>
              <a:rPr lang="en-AU" sz="2400" dirty="0" err="1"/>
              <a:t>tabellen</a:t>
            </a:r>
            <a:r>
              <a:rPr lang="en-AU" sz="2400" dirty="0"/>
              <a:t> of </a:t>
            </a:r>
            <a:r>
              <a:rPr lang="en-AU" sz="2400" dirty="0" err="1"/>
              <a:t>grafieken</a:t>
            </a:r>
            <a:r>
              <a:rPr lang="en-AU" sz="2400" dirty="0"/>
              <a:t>
</a:t>
            </a:r>
            <a:r>
              <a:rPr lang="en-AU" sz="2400" dirty="0" err="1"/>
              <a:t>Communicatieve</a:t>
            </a:r>
            <a:r>
              <a:rPr lang="en-AU" sz="2400" dirty="0"/>
              <a:t> </a:t>
            </a:r>
            <a:r>
              <a:rPr lang="en-AU" sz="2400" dirty="0" err="1"/>
              <a:t>praktijken</a:t>
            </a:r>
            <a:r>
              <a:rPr lang="en-AU" sz="2400" dirty="0"/>
              <a:t>: </a:t>
            </a:r>
            <a:r>
              <a:rPr lang="en-AU" sz="2400" dirty="0" err="1"/>
              <a:t>adviseren</a:t>
            </a:r>
            <a:r>
              <a:rPr lang="en-AU" sz="2400" dirty="0"/>
              <a:t>, </a:t>
            </a:r>
            <a:r>
              <a:rPr lang="en-AU" sz="2400" dirty="0" err="1"/>
              <a:t>beslissingen</a:t>
            </a:r>
            <a:r>
              <a:rPr lang="en-AU" sz="2400" dirty="0"/>
              <a:t> </a:t>
            </a:r>
            <a:r>
              <a:rPr lang="en-AU" sz="2400" dirty="0" err="1"/>
              <a:t>nemen</a:t>
            </a:r>
            <a:r>
              <a:rPr lang="en-AU" sz="2400" dirty="0"/>
              <a:t>, </a:t>
            </a:r>
            <a:r>
              <a:rPr lang="en-AU" sz="2400" dirty="0" err="1"/>
              <a:t>uitleggen</a:t>
            </a:r>
            <a:endParaRPr lang="en-AU" sz="2400" dirty="0"/>
          </a:p>
        </p:txBody>
      </p:sp>
      <p:sp>
        <p:nvSpPr>
          <p:cNvPr id="7" name="Tijdelijke aanduiding voor inhoud 6">
            <a:extLst>
              <a:ext uri="{FF2B5EF4-FFF2-40B4-BE49-F238E27FC236}">
                <a16:creationId xmlns:a16="http://schemas.microsoft.com/office/drawing/2014/main" id="{603D6DF8-09DC-FA4A-B6EA-2A936279BBE6}"/>
              </a:ext>
            </a:extLst>
          </p:cNvPr>
          <p:cNvSpPr>
            <a:spLocks noGrp="1"/>
          </p:cNvSpPr>
          <p:nvPr>
            <p:ph idx="17"/>
          </p:nvPr>
        </p:nvSpPr>
        <p:spPr/>
        <p:txBody>
          <a:bodyPr/>
          <a:lstStyle/>
          <a:p>
            <a:r>
              <a:rPr lang="nl-NL" sz="2400" b="1" dirty="0"/>
              <a:t>Deel 1: communicatieve taken</a:t>
            </a:r>
            <a:r>
              <a:rPr lang="nl-NL" b="1" dirty="0"/>
              <a:t>
</a:t>
            </a:r>
          </a:p>
        </p:txBody>
      </p:sp>
      <p:sp>
        <p:nvSpPr>
          <p:cNvPr id="8" name="Tijdelijke aanduiding voor inhoud 6">
            <a:extLst>
              <a:ext uri="{FF2B5EF4-FFF2-40B4-BE49-F238E27FC236}">
                <a16:creationId xmlns:a16="http://schemas.microsoft.com/office/drawing/2014/main" id="{372989A4-C6DE-554E-B8F0-02A6205F315F}"/>
              </a:ext>
            </a:extLst>
          </p:cNvPr>
          <p:cNvSpPr txBox="1">
            <a:spLocks/>
          </p:cNvSpPr>
          <p:nvPr/>
        </p:nvSpPr>
        <p:spPr bwMode="auto">
          <a:xfrm>
            <a:off x="358301" y="3861049"/>
            <a:ext cx="8427398" cy="288032"/>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marL="0" indent="0" algn="l" rtl="0" eaLnBrk="1" fontAlgn="base" hangingPunct="1">
              <a:lnSpc>
                <a:spcPct val="100000"/>
              </a:lnSpc>
              <a:spcBef>
                <a:spcPts val="576"/>
              </a:spcBef>
              <a:spcAft>
                <a:spcPts val="1200"/>
              </a:spcAft>
              <a:buClr>
                <a:srgbClr val="CBB98A"/>
              </a:buClr>
              <a:buFont typeface="Wingdings" charset="2"/>
              <a:buNone/>
              <a:defRPr sz="2000" b="0">
                <a:solidFill>
                  <a:srgbClr val="327A86"/>
                </a:solidFill>
                <a:latin typeface="Calibri"/>
                <a:ea typeface="+mn-ea"/>
                <a:cs typeface="Calibri"/>
              </a:defRPr>
            </a:lvl1pPr>
            <a:lvl2pPr marL="742950" indent="-285750" algn="l" rtl="0" eaLnBrk="1" fontAlgn="base" hangingPunct="1">
              <a:lnSpc>
                <a:spcPct val="100000"/>
              </a:lnSpc>
              <a:spcBef>
                <a:spcPct val="20000"/>
              </a:spcBef>
              <a:spcAft>
                <a:spcPts val="1200"/>
              </a:spcAft>
              <a:buClr>
                <a:srgbClr val="CBB98A"/>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12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12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12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r>
              <a:rPr lang="nl-NL" sz="2400" b="1" kern="0" dirty="0"/>
              <a:t>Deel 2: drie lessen</a:t>
            </a:r>
            <a:r>
              <a:rPr lang="nl-NL" b="1" kern="0" dirty="0"/>
              <a:t>
</a:t>
            </a:r>
          </a:p>
        </p:txBody>
      </p:sp>
      <p:sp>
        <p:nvSpPr>
          <p:cNvPr id="9" name="Tijdelijke aanduiding voor inhoud 5">
            <a:extLst>
              <a:ext uri="{FF2B5EF4-FFF2-40B4-BE49-F238E27FC236}">
                <a16:creationId xmlns:a16="http://schemas.microsoft.com/office/drawing/2014/main" id="{A7655BC5-A50E-1240-8D3B-704B32212C72}"/>
              </a:ext>
            </a:extLst>
          </p:cNvPr>
          <p:cNvSpPr txBox="1">
            <a:spLocks/>
          </p:cNvSpPr>
          <p:nvPr/>
        </p:nvSpPr>
        <p:spPr bwMode="auto">
          <a:xfrm>
            <a:off x="324000" y="4383003"/>
            <a:ext cx="8496472" cy="1338712"/>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r>
              <a:rPr lang="en-AU" sz="2400" kern="0" dirty="0"/>
              <a:t>'</a:t>
            </a:r>
            <a:r>
              <a:rPr lang="en-AU" sz="2400" kern="0" dirty="0" err="1"/>
              <a:t>Traditioneel</a:t>
            </a:r>
            <a:r>
              <a:rPr lang="en-AU" sz="2400" kern="0" dirty="0"/>
              <a:t> </a:t>
            </a:r>
            <a:r>
              <a:rPr lang="en-AU" sz="2400" kern="0" dirty="0" err="1"/>
              <a:t>gestructureerde</a:t>
            </a:r>
            <a:r>
              <a:rPr lang="en-AU" sz="2400" kern="0" dirty="0"/>
              <a:t>' </a:t>
            </a:r>
            <a:r>
              <a:rPr lang="en-AU" sz="2400" kern="0" dirty="0" err="1"/>
              <a:t>onderwijsmodule</a:t>
            </a:r>
            <a:r>
              <a:rPr lang="en-AU" sz="2400" kern="0" dirty="0"/>
              <a:t> </a:t>
            </a:r>
            <a:r>
              <a:rPr lang="en-AU" sz="2400" kern="0" dirty="0" err="1"/>
              <a:t>voor</a:t>
            </a:r>
            <a:r>
              <a:rPr lang="en-AU" sz="2400" kern="0" dirty="0"/>
              <a:t> </a:t>
            </a:r>
            <a:r>
              <a:rPr lang="en-AU" sz="2400" kern="0" dirty="0" err="1"/>
              <a:t>drie</a:t>
            </a:r>
            <a:r>
              <a:rPr lang="en-AU" sz="2400" kern="0" dirty="0"/>
              <a:t> lessen over de taal van </a:t>
            </a:r>
            <a:r>
              <a:rPr lang="en-AU" sz="2400" kern="0" dirty="0" err="1"/>
              <a:t>functies</a:t>
            </a:r>
            <a:r>
              <a:rPr lang="en-AU" sz="2400" kern="0" dirty="0"/>
              <a:t> </a:t>
            </a:r>
            <a:r>
              <a:rPr lang="en-AU" sz="2400" kern="0" dirty="0" err="1"/>
              <a:t>en</a:t>
            </a:r>
            <a:r>
              <a:rPr lang="en-AU" sz="2400" kern="0" dirty="0"/>
              <a:t> </a:t>
            </a:r>
            <a:r>
              <a:rPr lang="en-AU" sz="2400" kern="0" dirty="0" err="1"/>
              <a:t>grafieken</a:t>
            </a:r>
            <a:endParaRPr lang="en-AU" sz="2400" kern="0" dirty="0"/>
          </a:p>
        </p:txBody>
      </p:sp>
    </p:spTree>
    <p:extLst>
      <p:ext uri="{BB962C8B-B14F-4D97-AF65-F5344CB8AC3E}">
        <p14:creationId xmlns:p14="http://schemas.microsoft.com/office/powerpoint/2010/main" val="3506997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E1CE-6585-1F40-A27C-76667890B170}"/>
              </a:ext>
            </a:extLst>
          </p:cNvPr>
          <p:cNvSpPr>
            <a:spLocks noGrp="1"/>
          </p:cNvSpPr>
          <p:nvPr>
            <p:ph type="title"/>
          </p:nvPr>
        </p:nvSpPr>
        <p:spPr/>
        <p:txBody>
          <a:bodyPr/>
          <a:lstStyle/>
          <a:p>
            <a:r>
              <a:rPr lang="en-GB" dirty="0" err="1"/>
              <a:t>Enkele</a:t>
            </a:r>
            <a:r>
              <a:rPr lang="en-GB" dirty="0"/>
              <a:t> </a:t>
            </a:r>
            <a:r>
              <a:rPr lang="en-GB" dirty="0" err="1"/>
              <a:t>ontwerpprincipes</a:t>
            </a:r>
            <a:endParaRPr lang="en-GB" dirty="0"/>
          </a:p>
        </p:txBody>
      </p:sp>
      <p:sp>
        <p:nvSpPr>
          <p:cNvPr id="3" name="Tijdelijke aanduiding voor inhoud 2">
            <a:extLst>
              <a:ext uri="{FF2B5EF4-FFF2-40B4-BE49-F238E27FC236}">
                <a16:creationId xmlns:a16="http://schemas.microsoft.com/office/drawing/2014/main" id="{27F5666F-DCA6-3347-AA9A-A7B1E7A893B5}"/>
              </a:ext>
            </a:extLst>
          </p:cNvPr>
          <p:cNvSpPr>
            <a:spLocks noGrp="1"/>
          </p:cNvSpPr>
          <p:nvPr>
            <p:ph idx="1"/>
          </p:nvPr>
        </p:nvSpPr>
        <p:spPr>
          <a:xfrm>
            <a:off x="539552" y="1196752"/>
            <a:ext cx="7886700" cy="3443132"/>
          </a:xfrm>
        </p:spPr>
        <p:txBody>
          <a:bodyPr/>
          <a:lstStyle/>
          <a:p>
            <a:pPr marL="0" indent="0">
              <a:buNone/>
            </a:pPr>
            <a:r>
              <a:rPr lang="en-GB" sz="1800" b="1" dirty="0"/>
              <a:t>Context </a:t>
            </a:r>
          </a:p>
          <a:p>
            <a:pPr marL="285750" indent="-285750"/>
            <a:r>
              <a:rPr lang="en-GB" sz="1800" dirty="0"/>
              <a:t>'</a:t>
            </a:r>
            <a:r>
              <a:rPr lang="en-GB" sz="1800" dirty="0" err="1"/>
              <a:t>vertrouwd</a:t>
            </a:r>
            <a:r>
              <a:rPr lang="en-GB" sz="1800" dirty="0"/>
              <a:t>' </a:t>
            </a:r>
            <a:r>
              <a:rPr lang="en-GB" sz="1800" dirty="0" err="1"/>
              <a:t>genoeg</a:t>
            </a:r>
            <a:r>
              <a:rPr lang="en-GB" sz="1800" dirty="0"/>
              <a:t> om over </a:t>
            </a:r>
            <a:r>
              <a:rPr lang="en-GB" sz="1800" dirty="0" err="1"/>
              <a:t>te</a:t>
            </a:r>
            <a:r>
              <a:rPr lang="en-GB" sz="1800" dirty="0"/>
              <a:t> </a:t>
            </a:r>
            <a:r>
              <a:rPr lang="en-GB" sz="1800" dirty="0" err="1"/>
              <a:t>praten</a:t>
            </a:r>
            <a:r>
              <a:rPr lang="en-GB" sz="1800" dirty="0"/>
              <a:t>
</a:t>
            </a:r>
            <a:r>
              <a:rPr lang="en-GB" sz="1800" dirty="0" err="1"/>
              <a:t>beroepssituaties</a:t>
            </a:r>
            <a:r>
              <a:rPr lang="en-GB" sz="1800" dirty="0"/>
              <a:t> (met name </a:t>
            </a:r>
            <a:r>
              <a:rPr lang="en-GB" sz="1800" dirty="0" err="1"/>
              <a:t>bij</a:t>
            </a:r>
            <a:r>
              <a:rPr lang="en-GB" sz="1800" dirty="0"/>
              <a:t> de </a:t>
            </a:r>
            <a:r>
              <a:rPr lang="en-GB" sz="1800" dirty="0" err="1"/>
              <a:t>communicatieve</a:t>
            </a:r>
            <a:r>
              <a:rPr lang="en-GB" sz="1800" dirty="0"/>
              <a:t> taken)
 </a:t>
            </a:r>
            <a:r>
              <a:rPr lang="en-GB" sz="1800" dirty="0" err="1"/>
              <a:t>verbonden</a:t>
            </a:r>
            <a:r>
              <a:rPr lang="en-GB" sz="1800" dirty="0"/>
              <a:t> met </a:t>
            </a:r>
            <a:r>
              <a:rPr lang="en-GB" sz="1800" dirty="0" err="1"/>
              <a:t>zinvolle</a:t>
            </a:r>
            <a:r>
              <a:rPr lang="en-GB" sz="1800" dirty="0"/>
              <a:t> </a:t>
            </a:r>
            <a:r>
              <a:rPr lang="en-GB" sz="1800" dirty="0" err="1"/>
              <a:t>rekenen-wiskunde</a:t>
            </a:r>
            <a:endParaRPr lang="en-GB" sz="1800" dirty="0"/>
          </a:p>
          <a:p>
            <a:pPr marL="0" indent="0">
              <a:buNone/>
            </a:pPr>
            <a:r>
              <a:rPr lang="en-GB" sz="1800" b="1" dirty="0" err="1"/>
              <a:t>Interactie</a:t>
            </a:r>
            <a:endParaRPr lang="en-GB" sz="1800" b="1" dirty="0"/>
          </a:p>
          <a:p>
            <a:r>
              <a:rPr lang="en-GB" sz="1800" dirty="0"/>
              <a:t> </a:t>
            </a:r>
            <a:r>
              <a:rPr lang="en-GB" sz="1800" dirty="0" err="1"/>
              <a:t>tussen</a:t>
            </a:r>
            <a:r>
              <a:rPr lang="en-GB" sz="1800" dirty="0"/>
              <a:t> </a:t>
            </a:r>
            <a:r>
              <a:rPr lang="en-GB" sz="1800" dirty="0" err="1"/>
              <a:t>studenten</a:t>
            </a:r>
            <a:r>
              <a:rPr lang="en-GB" sz="1800" dirty="0"/>
              <a:t> – </a:t>
            </a:r>
            <a:r>
              <a:rPr lang="en-GB" sz="1800" dirty="0" err="1"/>
              <a:t>coöperatief</a:t>
            </a:r>
            <a:r>
              <a:rPr lang="en-GB" sz="1800" dirty="0"/>
              <a:t> </a:t>
            </a:r>
            <a:r>
              <a:rPr lang="en-GB" sz="1800" dirty="0" err="1"/>
              <a:t>leren</a:t>
            </a:r>
            <a:r>
              <a:rPr lang="en-GB" sz="1800" dirty="0"/>
              <a:t>
 </a:t>
            </a:r>
            <a:r>
              <a:rPr lang="en-GB" sz="1800" dirty="0" err="1"/>
              <a:t>tussen</a:t>
            </a:r>
            <a:r>
              <a:rPr lang="en-GB" sz="1800" dirty="0"/>
              <a:t> docent </a:t>
            </a:r>
            <a:r>
              <a:rPr lang="en-GB" sz="1800" dirty="0" err="1"/>
              <a:t>en</a:t>
            </a:r>
            <a:r>
              <a:rPr lang="en-GB" sz="1800" dirty="0"/>
              <a:t> </a:t>
            </a:r>
            <a:r>
              <a:rPr lang="en-GB" sz="1800" dirty="0" err="1"/>
              <a:t>leerlingen</a:t>
            </a:r>
            <a:r>
              <a:rPr lang="en-GB" sz="1800" dirty="0"/>
              <a:t> -&gt; </a:t>
            </a:r>
            <a:r>
              <a:rPr lang="en-GB" sz="1800" dirty="0" err="1"/>
              <a:t>taalsteun</a:t>
            </a:r>
            <a:r>
              <a:rPr lang="en-GB" sz="1800" dirty="0"/>
              <a:t> </a:t>
            </a:r>
            <a:r>
              <a:rPr lang="en-GB" sz="1800" dirty="0" err="1"/>
              <a:t>en</a:t>
            </a:r>
            <a:r>
              <a:rPr lang="en-GB" sz="1800" dirty="0"/>
              <a:t> </a:t>
            </a:r>
            <a:r>
              <a:rPr lang="en-GB" sz="1800" dirty="0" err="1"/>
              <a:t>begripsondersteuning</a:t>
            </a:r>
            <a:r>
              <a:rPr lang="en-GB" sz="1800" dirty="0"/>
              <a:t>
</a:t>
            </a:r>
            <a:r>
              <a:rPr lang="en-GB" sz="1800" dirty="0" err="1"/>
              <a:t>rollenspel</a:t>
            </a:r>
            <a:r>
              <a:rPr lang="en-GB" sz="1800" dirty="0"/>
              <a:t> in </a:t>
            </a:r>
            <a:r>
              <a:rPr lang="en-GB" sz="1800" dirty="0" err="1"/>
              <a:t>beroepscommunicatieve</a:t>
            </a:r>
            <a:r>
              <a:rPr lang="en-GB" sz="1800" dirty="0"/>
              <a:t> taken</a:t>
            </a:r>
          </a:p>
          <a:p>
            <a:pPr marL="0" indent="0">
              <a:buNone/>
            </a:pPr>
            <a:r>
              <a:rPr lang="en-GB" sz="1800" b="1" dirty="0" err="1"/>
              <a:t>Taalsteun</a:t>
            </a:r>
            <a:r>
              <a:rPr lang="en-GB" sz="1800" dirty="0"/>
              <a:t> ( ten </a:t>
            </a:r>
            <a:r>
              <a:rPr lang="en-GB" sz="1800" dirty="0" err="1"/>
              <a:t>behoeve</a:t>
            </a:r>
            <a:r>
              <a:rPr lang="en-GB" sz="1800" dirty="0"/>
              <a:t> van </a:t>
            </a:r>
            <a:r>
              <a:rPr lang="en-GB" sz="1800" dirty="0" err="1"/>
              <a:t>rekenwiskundig</a:t>
            </a:r>
            <a:r>
              <a:rPr lang="en-GB" sz="1800" dirty="0"/>
              <a:t> begrip)</a:t>
            </a:r>
          </a:p>
          <a:p>
            <a:pPr marL="285750" indent="-285750"/>
            <a:r>
              <a:rPr lang="en-GB" sz="1800" dirty="0" err="1"/>
              <a:t>taalkaders</a:t>
            </a:r>
            <a:r>
              <a:rPr lang="en-GB" sz="1800" dirty="0"/>
              <a:t> 
</a:t>
            </a:r>
            <a:r>
              <a:rPr lang="en-GB" sz="1800" dirty="0" err="1"/>
              <a:t>voorbeeldige</a:t>
            </a:r>
            <a:r>
              <a:rPr lang="en-GB" sz="1800" dirty="0"/>
              <a:t> (</a:t>
            </a:r>
            <a:r>
              <a:rPr lang="en-GB" sz="1800" dirty="0" err="1"/>
              <a:t>lijsten</a:t>
            </a:r>
            <a:r>
              <a:rPr lang="en-GB" sz="1800" dirty="0"/>
              <a:t> van) </a:t>
            </a:r>
            <a:r>
              <a:rPr lang="en-GB" sz="1800" dirty="0" err="1"/>
              <a:t>woorden</a:t>
            </a:r>
            <a:r>
              <a:rPr lang="en-GB" sz="1800" dirty="0"/>
              <a:t> </a:t>
            </a:r>
            <a:r>
              <a:rPr lang="en-GB" sz="1800" dirty="0" err="1"/>
              <a:t>en</a:t>
            </a:r>
            <a:r>
              <a:rPr lang="en-GB" sz="1800" dirty="0"/>
              <a:t> </a:t>
            </a:r>
            <a:r>
              <a:rPr lang="en-GB" sz="1800" dirty="0" err="1"/>
              <a:t>uitdrukkingen</a:t>
            </a:r>
            <a:r>
              <a:rPr lang="en-GB" sz="1800" dirty="0"/>
              <a:t> 
</a:t>
            </a:r>
            <a:r>
              <a:rPr lang="en-GB" sz="1800" dirty="0" err="1"/>
              <a:t>ondersteunen</a:t>
            </a:r>
            <a:r>
              <a:rPr lang="en-GB" sz="1800" dirty="0"/>
              <a:t> van </a:t>
            </a:r>
            <a:r>
              <a:rPr lang="en-GB" sz="1800" dirty="0" err="1"/>
              <a:t>rekenwiskundig</a:t>
            </a:r>
            <a:r>
              <a:rPr lang="en-GB" sz="1800" dirty="0"/>
              <a:t> </a:t>
            </a:r>
            <a:r>
              <a:rPr lang="en-GB" sz="1800" dirty="0" err="1"/>
              <a:t>redeneren</a:t>
            </a:r>
            <a:r>
              <a:rPr lang="en-GB" sz="1800" dirty="0"/>
              <a:t> (</a:t>
            </a:r>
            <a:r>
              <a:rPr lang="en-GB" sz="1800" dirty="0" err="1"/>
              <a:t>bijvoorbeeld</a:t>
            </a:r>
            <a:r>
              <a:rPr lang="en-GB" sz="1800" dirty="0"/>
              <a:t> door scaffolding)</a:t>
            </a:r>
            <a:endParaRPr lang="en-GB" dirty="0"/>
          </a:p>
        </p:txBody>
      </p:sp>
    </p:spTree>
    <p:extLst>
      <p:ext uri="{BB962C8B-B14F-4D97-AF65-F5344CB8AC3E}">
        <p14:creationId xmlns:p14="http://schemas.microsoft.com/office/powerpoint/2010/main" val="272213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AF368-08DB-D24C-86C7-DF48B97A7FEA}"/>
              </a:ext>
            </a:extLst>
          </p:cNvPr>
          <p:cNvSpPr>
            <a:spLocks noGrp="1"/>
          </p:cNvSpPr>
          <p:nvPr>
            <p:ph type="title"/>
          </p:nvPr>
        </p:nvSpPr>
        <p:spPr/>
        <p:txBody>
          <a:bodyPr/>
          <a:lstStyle/>
          <a:p>
            <a:r>
              <a:rPr lang="nl-NL" dirty="0"/>
              <a:t>Conceptueel en taalleren</a:t>
            </a:r>
          </a:p>
        </p:txBody>
      </p:sp>
      <p:pic>
        <p:nvPicPr>
          <p:cNvPr id="5" name="Bild 10">
            <a:extLst>
              <a:ext uri="{FF2B5EF4-FFF2-40B4-BE49-F238E27FC236}">
                <a16:creationId xmlns:a16="http://schemas.microsoft.com/office/drawing/2014/main" id="{0EAC92AB-F5FB-E045-A95F-599BFEF97A58}"/>
              </a:ext>
            </a:extLst>
          </p:cNvPr>
          <p:cNvPicPr/>
          <p:nvPr/>
        </p:nvPicPr>
        <p:blipFill rotWithShape="1">
          <a:blip r:embed="rId2" cstate="screen">
            <a:extLst>
              <a:ext uri="{28A0092B-C50C-407E-A947-70E740481C1C}">
                <a14:useLocalDpi xmlns:a14="http://schemas.microsoft.com/office/drawing/2010/main"/>
              </a:ext>
            </a:extLst>
          </a:blip>
          <a:srcRect b="-166"/>
          <a:stretch/>
        </p:blipFill>
        <p:spPr bwMode="auto">
          <a:xfrm>
            <a:off x="899592" y="980728"/>
            <a:ext cx="7488832" cy="56003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47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F9072-CD0E-E243-B2AA-B0E698AC2C55}"/>
              </a:ext>
            </a:extLst>
          </p:cNvPr>
          <p:cNvSpPr>
            <a:spLocks noGrp="1"/>
          </p:cNvSpPr>
          <p:nvPr>
            <p:ph type="title"/>
          </p:nvPr>
        </p:nvSpPr>
        <p:spPr/>
        <p:txBody>
          <a:bodyPr/>
          <a:lstStyle/>
          <a:p>
            <a:r>
              <a:rPr lang="nl-NL" dirty="0"/>
              <a:t>Deel 1: Drie communicatieve activiteiten</a:t>
            </a:r>
          </a:p>
        </p:txBody>
      </p:sp>
      <p:sp>
        <p:nvSpPr>
          <p:cNvPr id="5" name="Tijdelijke aanduiding voor inhoud 4">
            <a:extLst>
              <a:ext uri="{FF2B5EF4-FFF2-40B4-BE49-F238E27FC236}">
                <a16:creationId xmlns:a16="http://schemas.microsoft.com/office/drawing/2014/main" id="{61E0A774-7022-204F-9977-4880D78BD6BD}"/>
              </a:ext>
            </a:extLst>
          </p:cNvPr>
          <p:cNvSpPr>
            <a:spLocks noGrp="1"/>
          </p:cNvSpPr>
          <p:nvPr>
            <p:ph idx="1"/>
          </p:nvPr>
        </p:nvSpPr>
        <p:spPr/>
        <p:txBody>
          <a:bodyPr/>
          <a:lstStyle/>
          <a:p>
            <a:pPr marL="0" indent="0">
              <a:buNone/>
            </a:pPr>
            <a:r>
              <a:rPr lang="nl-NL" sz="2400" b="1" dirty="0">
                <a:solidFill>
                  <a:schemeClr val="tx2"/>
                </a:solidFill>
              </a:rPr>
              <a:t>Algemene structuur van de activiteiten</a:t>
            </a:r>
          </a:p>
          <a:p>
            <a:r>
              <a:rPr lang="nl-NL" dirty="0"/>
              <a:t>Verkennen van de context en de taal daarvan
Verkennen van de rekenwiskundige concepten en de rekenwiskunde taal
Voorbereiding van de communicatie (bijv. het schrijven van een script)
Communicatieve praktijk (rollenspel, podcast, blog/vlog, .....)
Reflecteren</a:t>
            </a:r>
          </a:p>
          <a:p>
            <a:pPr marL="457200" lvl="1" indent="0">
              <a:buNone/>
            </a:pPr>
            <a:endParaRPr lang="nl-NL" dirty="0"/>
          </a:p>
          <a:p>
            <a:pPr marL="0" indent="0">
              <a:buNone/>
            </a:pPr>
            <a:r>
              <a:rPr lang="nl-NL" b="1" dirty="0"/>
              <a:t>Let op: deze taken staan centraal in sessie 3
</a:t>
            </a:r>
          </a:p>
        </p:txBody>
      </p:sp>
    </p:spTree>
    <p:extLst>
      <p:ext uri="{BB962C8B-B14F-4D97-AF65-F5344CB8AC3E}">
        <p14:creationId xmlns:p14="http://schemas.microsoft.com/office/powerpoint/2010/main" val="1903140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F9072-CD0E-E243-B2AA-B0E698AC2C55}"/>
              </a:ext>
            </a:extLst>
          </p:cNvPr>
          <p:cNvSpPr>
            <a:spLocks noGrp="1"/>
          </p:cNvSpPr>
          <p:nvPr>
            <p:ph type="title"/>
          </p:nvPr>
        </p:nvSpPr>
        <p:spPr/>
        <p:txBody>
          <a:bodyPr/>
          <a:lstStyle/>
          <a:p>
            <a:r>
              <a:rPr lang="nl-NL" dirty="0"/>
              <a:t>Deel 2: drie 'fasen'</a:t>
            </a:r>
          </a:p>
        </p:txBody>
      </p:sp>
      <p:sp>
        <p:nvSpPr>
          <p:cNvPr id="3" name="Tekstvak 2">
            <a:extLst>
              <a:ext uri="{FF2B5EF4-FFF2-40B4-BE49-F238E27FC236}">
                <a16:creationId xmlns:a16="http://schemas.microsoft.com/office/drawing/2014/main" id="{A0653BF3-5AB2-1345-9E04-03CC08D6C88D}"/>
              </a:ext>
            </a:extLst>
          </p:cNvPr>
          <p:cNvSpPr txBox="1"/>
          <p:nvPr/>
        </p:nvSpPr>
        <p:spPr>
          <a:xfrm>
            <a:off x="226357" y="5877272"/>
            <a:ext cx="7108677" cy="369332"/>
          </a:xfrm>
          <a:prstGeom prst="rect">
            <a:avLst/>
          </a:prstGeom>
          <a:noFill/>
        </p:spPr>
        <p:txBody>
          <a:bodyPr wrap="none" rtlCol="0">
            <a:spAutoFit/>
          </a:bodyPr>
          <a:lstStyle/>
          <a:p>
            <a:pPr marL="342900" indent="-342900">
              <a:spcBef>
                <a:spcPts val="400"/>
              </a:spcBef>
            </a:pPr>
            <a:r>
              <a:rPr lang="nl-NL" sz="1800" dirty="0">
                <a:latin typeface="Calibri"/>
                <a:cs typeface="Calibri"/>
              </a:rPr>
              <a:t>Zie pagina 9 van de module voor een overzicht van de soorten activiteiten</a:t>
            </a:r>
          </a:p>
        </p:txBody>
      </p:sp>
      <p:graphicFrame>
        <p:nvGraphicFramePr>
          <p:cNvPr id="7" name="Tijdelijke aanduiding voor inhoud 6">
            <a:extLst>
              <a:ext uri="{FF2B5EF4-FFF2-40B4-BE49-F238E27FC236}">
                <a16:creationId xmlns:a16="http://schemas.microsoft.com/office/drawing/2014/main" id="{FD951348-5459-5D4D-AE33-8C7B56EFC51B}"/>
              </a:ext>
            </a:extLst>
          </p:cNvPr>
          <p:cNvGraphicFramePr>
            <a:graphicFrameLocks noGrp="1"/>
          </p:cNvGraphicFramePr>
          <p:nvPr>
            <p:ph idx="1"/>
            <p:extLst>
              <p:ext uri="{D42A27DB-BD31-4B8C-83A1-F6EECF244321}">
                <p14:modId xmlns:p14="http://schemas.microsoft.com/office/powerpoint/2010/main" val="774811479"/>
              </p:ext>
            </p:extLst>
          </p:nvPr>
        </p:nvGraphicFramePr>
        <p:xfrm>
          <a:off x="89756" y="1003434"/>
          <a:ext cx="8964488" cy="4693920"/>
        </p:xfrm>
        <a:graphic>
          <a:graphicData uri="http://schemas.openxmlformats.org/drawingml/2006/table">
            <a:tbl>
              <a:tblPr firstRow="1" firstCol="1" bandRow="1">
                <a:tableStyleId>{5C22544A-7EE6-4342-B048-85BDC9FD1C3A}</a:tableStyleId>
              </a:tblPr>
              <a:tblGrid>
                <a:gridCol w="759754">
                  <a:extLst>
                    <a:ext uri="{9D8B030D-6E8A-4147-A177-3AD203B41FA5}">
                      <a16:colId xmlns:a16="http://schemas.microsoft.com/office/drawing/2014/main" val="2242924546"/>
                    </a:ext>
                  </a:extLst>
                </a:gridCol>
                <a:gridCol w="4123500">
                  <a:extLst>
                    <a:ext uri="{9D8B030D-6E8A-4147-A177-3AD203B41FA5}">
                      <a16:colId xmlns:a16="http://schemas.microsoft.com/office/drawing/2014/main" val="4147589344"/>
                    </a:ext>
                  </a:extLst>
                </a:gridCol>
                <a:gridCol w="4081234">
                  <a:extLst>
                    <a:ext uri="{9D8B030D-6E8A-4147-A177-3AD203B41FA5}">
                      <a16:colId xmlns:a16="http://schemas.microsoft.com/office/drawing/2014/main" val="2292979138"/>
                    </a:ext>
                  </a:extLst>
                </a:gridCol>
              </a:tblGrid>
              <a:tr h="0">
                <a:tc>
                  <a:txBody>
                    <a:bodyPr/>
                    <a:lstStyle/>
                    <a:p>
                      <a:pPr algn="r"/>
                      <a:r>
                        <a:rPr lang="nl-NL" sz="1300">
                          <a:effectLst/>
                        </a:rPr>
                        <a:t>les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Leerlijn grafieken en </a:t>
                      </a:r>
                      <a:r>
                        <a:rPr lang="en-GB" sz="1400" dirty="0" err="1">
                          <a:effectLst/>
                        </a:rPr>
                        <a:t>tabellen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Leerlijn taal van rekenen en beroep</a:t>
                      </a:r>
                      <a:endParaRPr lang="nl-N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2237382"/>
                  </a:ext>
                </a:extLst>
              </a:tr>
              <a:tr h="0">
                <a:tc>
                  <a:txBody>
                    <a:bodyPr/>
                    <a:lstStyle/>
                    <a:p>
                      <a:pPr algn="r"/>
                      <a:r>
                        <a:rPr lang="en-GB" sz="1300">
                          <a:effectLst/>
                        </a:rPr>
                        <a:t>1</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Activeren van voorkennis over grafieken en tabellen. Hierbij gebruiken we zowel algemene/alledaagse als eenvoudige bekende beroepscontexten. Maak zelf een keuze voor 1 tabel en 1 grafiek.</a:t>
                      </a:r>
                    </a:p>
                    <a:p>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Activeren van mondeling taalgebruik, waarbij zowel dagelijkse taal, beroepstaal als rekentaal wordt gebruikt. Leerlingen/studenten praten met elkaar over tabellen en diagrammen. </a:t>
                      </a:r>
                    </a:p>
                    <a:p>
                      <a:r>
                        <a:rPr lang="nl-NL" sz="1400">
                          <a:effectLst/>
                        </a:rPr>
                        <a:t> </a:t>
                      </a:r>
                      <a:endParaRPr lang="nl-N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2153182"/>
                  </a:ext>
                </a:extLst>
              </a:tr>
              <a:tr h="0">
                <a:tc>
                  <a:txBody>
                    <a:bodyPr/>
                    <a:lstStyle/>
                    <a:p>
                      <a:pPr algn="r"/>
                      <a:r>
                        <a:rPr lang="en-GB" sz="1300">
                          <a:effectLst/>
                        </a:rPr>
                        <a:t>2</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Verbinden van verschillende representaties (tabel/lijngrafiek/tekst) en de reken/wiskundige kenmerken ervan (leren) kennen, onderscheiden en benoemen.  </a:t>
                      </a:r>
                    </a:p>
                    <a:p>
                      <a:r>
                        <a:rPr lang="nl-NL" sz="1400" dirty="0">
                          <a:effectLst/>
                        </a:rPr>
                        <a:t> </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Expliciet (her)introduceren van het reken/wiskundige begrippenkader en de taal van tabellen, (lijn)grafieken en diagrammen. Deze rekentaal in verband brengen met de taal van het beroep, schooltaal en alledaagse taal. </a:t>
                      </a:r>
                    </a:p>
                    <a:p>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1499977"/>
                  </a:ext>
                </a:extLst>
              </a:tr>
              <a:tr h="0">
                <a:tc>
                  <a:txBody>
                    <a:bodyPr/>
                    <a:lstStyle/>
                    <a:p>
                      <a:pPr algn="r"/>
                      <a:r>
                        <a:rPr lang="en-GB" sz="1300">
                          <a:effectLst/>
                        </a:rPr>
                        <a:t>3</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Oefenen en gebruik maken van verschillende representaties (tabellen, grafieken/diagrammen en tekst) en de relaties daartussen in verschillende soorten contexten. </a:t>
                      </a:r>
                    </a:p>
                    <a:p>
                      <a:r>
                        <a:rPr lang="nl-NL" sz="1400">
                          <a:effectLst/>
                        </a:rPr>
                        <a:t>Optioneel: Naast lijngrafieken en staafdiagrammen kan er aandacht worden besteed aan andere vormen zoals puntenwolken, cirkeldiagrammen en meer complexe diagrammen en tabellen uit het beroep.</a:t>
                      </a:r>
                      <a:endParaRPr lang="nl-N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Gebruik maken van de formele wiskundetaal bij grafieken/diagrammen en tabellen. Deze in verband brengen met de (complexere) taal van bij het beroep passende representaties</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3553030"/>
                  </a:ext>
                </a:extLst>
              </a:tr>
            </a:tbl>
          </a:graphicData>
        </a:graphic>
      </p:graphicFrame>
    </p:spTree>
    <p:extLst>
      <p:ext uri="{BB962C8B-B14F-4D97-AF65-F5344CB8AC3E}">
        <p14:creationId xmlns:p14="http://schemas.microsoft.com/office/powerpoint/2010/main" val="198083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A9785DE5-3EAB-C747-8A23-0F0283A624C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857251"/>
            <a:ext cx="4571999" cy="3429000"/>
          </a:xfrm>
        </p:spPr>
      </p:pic>
      <p:pic>
        <p:nvPicPr>
          <p:cNvPr id="10" name="Afbeelding 9">
            <a:extLst>
              <a:ext uri="{FF2B5EF4-FFF2-40B4-BE49-F238E27FC236}">
                <a16:creationId xmlns:a16="http://schemas.microsoft.com/office/drawing/2014/main" id="{2A108212-D16F-F447-9E6B-68296F2BA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571751"/>
            <a:ext cx="4572000" cy="3429000"/>
          </a:xfrm>
          <a:prstGeom prst="rect">
            <a:avLst/>
          </a:prstGeom>
        </p:spPr>
      </p:pic>
      <p:sp>
        <p:nvSpPr>
          <p:cNvPr id="4" name="Titel 3">
            <a:extLst>
              <a:ext uri="{FF2B5EF4-FFF2-40B4-BE49-F238E27FC236}">
                <a16:creationId xmlns:a16="http://schemas.microsoft.com/office/drawing/2014/main" id="{170BB10E-F6F4-864D-8475-7C1F4F8DF8FF}"/>
              </a:ext>
            </a:extLst>
          </p:cNvPr>
          <p:cNvSpPr>
            <a:spLocks noGrp="1"/>
          </p:cNvSpPr>
          <p:nvPr>
            <p:ph type="title"/>
          </p:nvPr>
        </p:nvSpPr>
        <p:spPr/>
        <p:txBody>
          <a:bodyPr/>
          <a:lstStyle/>
          <a:p>
            <a:r>
              <a:rPr lang="nl-NL" dirty="0"/>
              <a:t>Leerlingen aan het werk</a:t>
            </a:r>
          </a:p>
        </p:txBody>
      </p:sp>
    </p:spTree>
    <p:extLst>
      <p:ext uri="{BB962C8B-B14F-4D97-AF65-F5344CB8AC3E}">
        <p14:creationId xmlns:p14="http://schemas.microsoft.com/office/powerpoint/2010/main" val="2322327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2636912"/>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301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594032" y="6209999"/>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van de </a:t>
            </a:r>
            <a:r>
              <a:rPr lang="de-DE" dirty="0" err="1"/>
              <a:t>cursus</a:t>
            </a:r>
            <a:endParaRPr lang="de-DE" dirty="0"/>
          </a:p>
        </p:txBody>
      </p:sp>
      <p:sp>
        <p:nvSpPr>
          <p:cNvPr id="9" name="Inhaltsplatzhalter 8"/>
          <p:cNvSpPr>
            <a:spLocks noGrp="1"/>
          </p:cNvSpPr>
          <p:nvPr>
            <p:ph idx="1"/>
          </p:nvPr>
        </p:nvSpPr>
        <p:spPr>
          <a:xfrm>
            <a:off x="395536" y="1340768"/>
            <a:ext cx="8424936" cy="4680520"/>
          </a:xfrm>
        </p:spPr>
        <p:txBody>
          <a:bodyPr/>
          <a:lstStyle/>
          <a:p>
            <a:pPr>
              <a:buClr>
                <a:srgbClr val="327A86"/>
              </a:buClr>
              <a:buNone/>
            </a:pPr>
            <a:r>
              <a:rPr lang="de-DE" dirty="0" err="1">
                <a:solidFill>
                  <a:srgbClr val="327A86"/>
                </a:solidFill>
              </a:rPr>
              <a:t>Sessie</a:t>
            </a:r>
            <a:r>
              <a:rPr lang="de-DE" dirty="0">
                <a:solidFill>
                  <a:srgbClr val="327A86"/>
                </a:solidFill>
              </a:rPr>
              <a:t> 1: De </a:t>
            </a:r>
            <a:r>
              <a:rPr lang="de-DE" dirty="0" err="1">
                <a:solidFill>
                  <a:srgbClr val="327A86"/>
                </a:solidFill>
              </a:rPr>
              <a:t>taal</a:t>
            </a:r>
            <a:r>
              <a:rPr lang="de-DE" dirty="0">
                <a:solidFill>
                  <a:srgbClr val="327A86"/>
                </a:solidFill>
              </a:rPr>
              <a:t> van </a:t>
            </a:r>
            <a:r>
              <a:rPr lang="de-DE" dirty="0" err="1">
                <a:solidFill>
                  <a:srgbClr val="327A86"/>
                </a:solidFill>
              </a:rPr>
              <a:t>grafieken</a:t>
            </a:r>
            <a:r>
              <a:rPr lang="de-DE" dirty="0">
                <a:solidFill>
                  <a:srgbClr val="327A86"/>
                </a:solidFill>
              </a:rPr>
              <a:t> en </a:t>
            </a:r>
            <a:r>
              <a:rPr lang="de-DE" dirty="0" err="1">
                <a:solidFill>
                  <a:srgbClr val="327A86"/>
                </a:solidFill>
              </a:rPr>
              <a:t>tabellen</a:t>
            </a:r>
            <a:r>
              <a:rPr lang="de-DE" dirty="0">
                <a:solidFill>
                  <a:srgbClr val="327A86"/>
                </a:solidFill>
              </a:rPr>
              <a:t> 
     </a:t>
            </a:r>
            <a:r>
              <a:rPr lang="de-DE" sz="2000" b="0" dirty="0" err="1">
                <a:solidFill>
                  <a:srgbClr val="327A86"/>
                </a:solidFill>
              </a:rPr>
              <a:t>Achtergrond</a:t>
            </a:r>
            <a:endParaRPr lang="de-DE" sz="2000" b="0" dirty="0">
              <a:solidFill>
                <a:srgbClr val="327A86"/>
              </a:solidFill>
            </a:endParaRPr>
          </a:p>
          <a:p>
            <a:pPr lvl="1">
              <a:buClr>
                <a:srgbClr val="327A86"/>
              </a:buClr>
            </a:pPr>
            <a:r>
              <a:rPr lang="de-DE" sz="2000" b="0" dirty="0" err="1">
                <a:solidFill>
                  <a:srgbClr val="327A86"/>
                </a:solidFill>
              </a:rPr>
              <a:t>Voorbeelden</a:t>
            </a:r>
            <a:r>
              <a:rPr lang="de-DE" sz="2000" b="0" dirty="0">
                <a:solidFill>
                  <a:srgbClr val="327A86"/>
                </a:solidFill>
              </a:rPr>
              <a:t> van </a:t>
            </a:r>
            <a:r>
              <a:rPr lang="de-DE" sz="2000" b="0" dirty="0" err="1">
                <a:solidFill>
                  <a:srgbClr val="327A86"/>
                </a:solidFill>
              </a:rPr>
              <a:t>opdrachten</a:t>
            </a:r>
            <a:r>
              <a:rPr lang="de-DE" sz="2000" b="0" dirty="0">
                <a:solidFill>
                  <a:srgbClr val="327A86"/>
                </a:solidFill>
              </a:rPr>
              <a:t> en leerlingwerk in </a:t>
            </a:r>
            <a:r>
              <a:rPr lang="de-DE" sz="2000" b="0" dirty="0" err="1">
                <a:solidFill>
                  <a:srgbClr val="327A86"/>
                </a:solidFill>
              </a:rPr>
              <a:t>algemene</a:t>
            </a:r>
            <a:r>
              <a:rPr lang="de-DE" sz="2000" b="0" dirty="0">
                <a:solidFill>
                  <a:srgbClr val="327A86"/>
                </a:solidFill>
              </a:rPr>
              <a:t> en </a:t>
            </a:r>
            <a:r>
              <a:rPr lang="de-DE" sz="2000" b="0" dirty="0" err="1">
                <a:solidFill>
                  <a:srgbClr val="327A86"/>
                </a:solidFill>
              </a:rPr>
              <a:t>beroepsgerichet</a:t>
            </a:r>
            <a:r>
              <a:rPr lang="de-DE" sz="2000" b="0" dirty="0">
                <a:solidFill>
                  <a:srgbClr val="327A86"/>
                </a:solidFill>
              </a:rPr>
              <a:t> </a:t>
            </a:r>
            <a:r>
              <a:rPr lang="de-DE" sz="2000" b="0" dirty="0" err="1">
                <a:solidFill>
                  <a:srgbClr val="327A86"/>
                </a:solidFill>
              </a:rPr>
              <a:t>conexten</a:t>
            </a:r>
            <a:endParaRPr lang="de-DE" sz="3200" b="0" dirty="0">
              <a:solidFill>
                <a:srgbClr val="327A86"/>
              </a:solidFill>
            </a:endParaRPr>
          </a:p>
          <a:p>
            <a:pPr>
              <a:buClr>
                <a:srgbClr val="327A86"/>
              </a:buClr>
              <a:buNone/>
            </a:pPr>
            <a:r>
              <a:rPr lang="de-DE" dirty="0" err="1">
                <a:solidFill>
                  <a:srgbClr val="327A86"/>
                </a:solidFill>
              </a:rPr>
              <a:t>Sessie</a:t>
            </a:r>
            <a:r>
              <a:rPr lang="de-DE" dirty="0">
                <a:solidFill>
                  <a:srgbClr val="327A86"/>
                </a:solidFill>
              </a:rPr>
              <a:t> 2: </a:t>
            </a:r>
            <a:r>
              <a:rPr lang="de-DE" dirty="0" err="1">
                <a:solidFill>
                  <a:srgbClr val="327A86"/>
                </a:solidFill>
              </a:rPr>
              <a:t>Lijngrafieken</a:t>
            </a:r>
            <a:endParaRPr lang="de-DE" dirty="0">
              <a:solidFill>
                <a:srgbClr val="327A86"/>
              </a:solidFill>
            </a:endParaRPr>
          </a:p>
          <a:p>
            <a:pPr lvl="1">
              <a:buClr>
                <a:srgbClr val="327A86"/>
              </a:buClr>
            </a:pPr>
            <a:r>
              <a:rPr lang="de-DE" dirty="0">
                <a:solidFill>
                  <a:srgbClr val="327A86"/>
                </a:solidFill>
              </a:rPr>
              <a:t>	</a:t>
            </a:r>
            <a:r>
              <a:rPr lang="de-DE" dirty="0" err="1">
                <a:solidFill>
                  <a:srgbClr val="327A86"/>
                </a:solidFill>
              </a:rPr>
              <a:t>wiskundige</a:t>
            </a:r>
            <a:r>
              <a:rPr lang="de-DE" dirty="0">
                <a:solidFill>
                  <a:srgbClr val="327A86"/>
                </a:solidFill>
              </a:rPr>
              <a:t> </a:t>
            </a:r>
            <a:r>
              <a:rPr lang="de-DE" dirty="0" err="1">
                <a:solidFill>
                  <a:srgbClr val="327A86"/>
                </a:solidFill>
              </a:rPr>
              <a:t>concepten</a:t>
            </a:r>
            <a:r>
              <a:rPr lang="de-DE" dirty="0">
                <a:solidFill>
                  <a:srgbClr val="327A86"/>
                </a:solidFill>
              </a:rPr>
              <a:t>
	</a:t>
            </a:r>
            <a:r>
              <a:rPr lang="de-DE" dirty="0" err="1">
                <a:solidFill>
                  <a:srgbClr val="327A86"/>
                </a:solidFill>
              </a:rPr>
              <a:t>verwante</a:t>
            </a:r>
            <a:r>
              <a:rPr lang="de-DE" dirty="0">
                <a:solidFill>
                  <a:srgbClr val="327A86"/>
                </a:solidFill>
              </a:rPr>
              <a:t> </a:t>
            </a:r>
            <a:r>
              <a:rPr lang="de-DE" dirty="0" err="1">
                <a:solidFill>
                  <a:srgbClr val="327A86"/>
                </a:solidFill>
              </a:rPr>
              <a:t>taal</a:t>
            </a:r>
            <a:endParaRPr lang="de-DE" dirty="0">
              <a:solidFill>
                <a:srgbClr val="327A86"/>
              </a:solidFill>
            </a:endParaRPr>
          </a:p>
          <a:p>
            <a:pPr>
              <a:buClr>
                <a:srgbClr val="327A86"/>
              </a:buClr>
              <a:buNone/>
            </a:pPr>
            <a:r>
              <a:rPr lang="de-DE" dirty="0" err="1">
                <a:solidFill>
                  <a:srgbClr val="327A86"/>
                </a:solidFill>
              </a:rPr>
              <a:t>Sessie</a:t>
            </a:r>
            <a:r>
              <a:rPr lang="de-DE" dirty="0">
                <a:solidFill>
                  <a:srgbClr val="327A86"/>
                </a:solidFill>
              </a:rPr>
              <a:t> 3: </a:t>
            </a:r>
            <a:r>
              <a:rPr lang="de-DE" dirty="0" err="1">
                <a:solidFill>
                  <a:srgbClr val="327A86"/>
                </a:solidFill>
              </a:rPr>
              <a:t>Rijke</a:t>
            </a:r>
            <a:r>
              <a:rPr lang="de-DE" dirty="0">
                <a:solidFill>
                  <a:srgbClr val="327A86"/>
                </a:solidFill>
              </a:rPr>
              <a:t> </a:t>
            </a:r>
            <a:r>
              <a:rPr lang="de-DE" dirty="0" err="1">
                <a:solidFill>
                  <a:srgbClr val="327A86"/>
                </a:solidFill>
              </a:rPr>
              <a:t>communicatieve</a:t>
            </a:r>
            <a:r>
              <a:rPr lang="de-DE" dirty="0">
                <a:solidFill>
                  <a:srgbClr val="327A86"/>
                </a:solidFill>
              </a:rPr>
              <a:t> </a:t>
            </a:r>
            <a:r>
              <a:rPr lang="de-DE" dirty="0" err="1">
                <a:solidFill>
                  <a:srgbClr val="327A86"/>
                </a:solidFill>
              </a:rPr>
              <a:t>praktijken</a:t>
            </a:r>
            <a:r>
              <a:rPr lang="de-DE" dirty="0">
                <a:solidFill>
                  <a:srgbClr val="327A86"/>
                </a:solidFill>
              </a:rPr>
              <a:t> </a:t>
            </a:r>
            <a:r>
              <a:rPr lang="de-DE" dirty="0" err="1">
                <a:solidFill>
                  <a:srgbClr val="327A86"/>
                </a:solidFill>
              </a:rPr>
              <a:t>rond</a:t>
            </a:r>
            <a:r>
              <a:rPr lang="de-DE" dirty="0">
                <a:solidFill>
                  <a:srgbClr val="327A86"/>
                </a:solidFill>
              </a:rPr>
              <a:t> </a:t>
            </a:r>
            <a:r>
              <a:rPr lang="de-DE" dirty="0" err="1">
                <a:solidFill>
                  <a:srgbClr val="327A86"/>
                </a:solidFill>
              </a:rPr>
              <a:t>grafieken</a:t>
            </a:r>
            <a:r>
              <a:rPr lang="de-DE" dirty="0">
                <a:solidFill>
                  <a:srgbClr val="327A86"/>
                </a:solidFill>
              </a:rPr>
              <a:t> en </a:t>
            </a:r>
            <a:r>
              <a:rPr lang="de-DE" dirty="0" err="1">
                <a:solidFill>
                  <a:srgbClr val="327A86"/>
                </a:solidFill>
              </a:rPr>
              <a:t>tabellen</a:t>
            </a:r>
            <a:r>
              <a:rPr lang="de-DE" dirty="0">
                <a:solidFill>
                  <a:srgbClr val="327A86"/>
                </a:solidFill>
              </a:rPr>
              <a:t> in </a:t>
            </a:r>
            <a:r>
              <a:rPr lang="de-DE" dirty="0" err="1">
                <a:solidFill>
                  <a:srgbClr val="327A86"/>
                </a:solidFill>
              </a:rPr>
              <a:t>beroepssituaties</a:t>
            </a:r>
            <a:endParaRPr lang="de-DE" dirty="0">
              <a:solidFill>
                <a:srgbClr val="327A86"/>
              </a:solidFill>
            </a:endParaRPr>
          </a:p>
        </p:txBody>
      </p:sp>
    </p:spTree>
    <p:extLst>
      <p:ext uri="{BB962C8B-B14F-4D97-AF65-F5344CB8AC3E}">
        <p14:creationId xmlns:p14="http://schemas.microsoft.com/office/powerpoint/2010/main" val="344980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88D8D4B-E61D-2C40-98A5-C0EB7DD042E3}"/>
              </a:ext>
            </a:extLst>
          </p:cNvPr>
          <p:cNvSpPr txBox="1"/>
          <p:nvPr/>
        </p:nvSpPr>
        <p:spPr>
          <a:xfrm>
            <a:off x="107504" y="802436"/>
            <a:ext cx="5215915" cy="3129062"/>
          </a:xfrm>
          <a:prstGeom prst="rect">
            <a:avLst/>
          </a:prstGeom>
          <a:noFill/>
        </p:spPr>
        <p:txBody>
          <a:bodyPr wrap="none" rtlCol="0">
            <a:spAutoFit/>
          </a:bodyPr>
          <a:lstStyle/>
          <a:p>
            <a:pPr marL="342900" indent="-342900">
              <a:spcBef>
                <a:spcPts val="400"/>
              </a:spcBef>
            </a:pPr>
            <a:endParaRPr lang="nl-NL" sz="1800" b="1" dirty="0">
              <a:latin typeface="Calibri"/>
              <a:cs typeface="Calibri"/>
            </a:endParaRPr>
          </a:p>
          <a:p>
            <a:pPr marL="342900" indent="-342900">
              <a:spcBef>
                <a:spcPts val="400"/>
              </a:spcBef>
            </a:pPr>
            <a:endParaRPr lang="nl-NL" sz="1800" dirty="0">
              <a:latin typeface="Calibri"/>
              <a:cs typeface="Calibri"/>
            </a:endParaRPr>
          </a:p>
          <a:p>
            <a:pPr marL="342900" indent="-342900">
              <a:spcBef>
                <a:spcPts val="400"/>
              </a:spcBef>
            </a:pPr>
            <a:endParaRPr lang="nl-NL" sz="1800" dirty="0">
              <a:latin typeface="Calibri"/>
              <a:cs typeface="Calibri"/>
            </a:endParaRPr>
          </a:p>
          <a:p>
            <a:pPr marL="342900" indent="-342900">
              <a:spcBef>
                <a:spcPts val="400"/>
              </a:spcBef>
            </a:pPr>
            <a:r>
              <a:rPr lang="nl-NL" sz="2000" dirty="0">
                <a:latin typeface="Calibri"/>
                <a:cs typeface="Calibri"/>
              </a:rPr>
              <a:t>- Doe met een partner de taken op dit werkblad </a:t>
            </a:r>
            <a:br>
              <a:rPr lang="nl-NL" sz="2000" dirty="0">
                <a:latin typeface="Calibri"/>
                <a:cs typeface="Calibri"/>
              </a:rPr>
            </a:br>
            <a:r>
              <a:rPr lang="nl-NL" sz="2000" dirty="0">
                <a:latin typeface="Calibri"/>
                <a:cs typeface="Calibri"/>
              </a:rPr>
              <a:t>
- Bedenk welk taal nodig is
</a:t>
            </a:r>
          </a:p>
          <a:p>
            <a:pPr marL="342900" indent="-342900">
              <a:spcBef>
                <a:spcPts val="400"/>
              </a:spcBef>
            </a:pPr>
            <a:endParaRPr lang="nl-NL" sz="2000" dirty="0">
              <a:latin typeface="Calibri"/>
              <a:cs typeface="Calibri"/>
            </a:endParaRPr>
          </a:p>
          <a:p>
            <a:pPr marL="342900" indent="-342900">
              <a:spcBef>
                <a:spcPts val="400"/>
              </a:spcBef>
            </a:pPr>
            <a:endParaRPr lang="nl-NL" sz="2000" dirty="0">
              <a:latin typeface="Calibri"/>
              <a:cs typeface="Calibri"/>
            </a:endParaRPr>
          </a:p>
        </p:txBody>
      </p:sp>
      <p:grpSp>
        <p:nvGrpSpPr>
          <p:cNvPr id="7" name="Gruppierung 16">
            <a:extLst>
              <a:ext uri="{FF2B5EF4-FFF2-40B4-BE49-F238E27FC236}">
                <a16:creationId xmlns:a16="http://schemas.microsoft.com/office/drawing/2014/main" id="{DA5E02A1-B04C-C645-9670-7867FE06D535}"/>
              </a:ext>
            </a:extLst>
          </p:cNvPr>
          <p:cNvGrpSpPr/>
          <p:nvPr/>
        </p:nvGrpSpPr>
        <p:grpSpPr>
          <a:xfrm>
            <a:off x="-413524" y="5599778"/>
            <a:ext cx="9882069" cy="1429623"/>
            <a:chOff x="-324543" y="1056924"/>
            <a:chExt cx="6408885" cy="1319651"/>
          </a:xfrm>
        </p:grpSpPr>
        <p:sp>
          <p:nvSpPr>
            <p:cNvPr id="8" name="Inhaltsplatzhalter 2">
              <a:extLst>
                <a:ext uri="{FF2B5EF4-FFF2-40B4-BE49-F238E27FC236}">
                  <a16:creationId xmlns:a16="http://schemas.microsoft.com/office/drawing/2014/main" id="{EF8F9904-DEB2-AC4B-B2E1-2B2511DCDF3F}"/>
                </a:ext>
              </a:extLst>
            </p:cNvPr>
            <p:cNvSpPr txBox="1">
              <a:spLocks/>
            </p:cNvSpPr>
            <p:nvPr/>
          </p:nvSpPr>
          <p:spPr bwMode="auto">
            <a:xfrm>
              <a:off x="-324543" y="1113666"/>
              <a:ext cx="6328156" cy="1262909"/>
            </a:xfrm>
            <a:prstGeom prst="rect">
              <a:avLst/>
            </a:prstGeom>
            <a:solidFill>
              <a:srgbClr val="327A86">
                <a:alpha val="25098"/>
              </a:srgbClr>
            </a:solidFill>
            <a:ln w="9525">
              <a:no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9" name="Textfeld 19">
              <a:extLst>
                <a:ext uri="{FF2B5EF4-FFF2-40B4-BE49-F238E27FC236}">
                  <a16:creationId xmlns:a16="http://schemas.microsoft.com/office/drawing/2014/main" id="{978C5B1B-4445-6C43-8B07-71691BCE8976}"/>
                </a:ext>
              </a:extLst>
            </p:cNvPr>
            <p:cNvSpPr txBox="1"/>
            <p:nvPr/>
          </p:nvSpPr>
          <p:spPr>
            <a:xfrm>
              <a:off x="153462" y="1056924"/>
              <a:ext cx="5930880" cy="1319651"/>
            </a:xfrm>
            <a:prstGeom prst="rect">
              <a:avLst/>
            </a:prstGeom>
            <a:noFill/>
          </p:spPr>
          <p:txBody>
            <a:bodyPr wrap="square" rtlCol="0">
              <a:spAutoFit/>
            </a:bodyPr>
            <a:lstStyle/>
            <a:p>
              <a:pPr>
                <a:lnSpc>
                  <a:spcPct val="110000"/>
                </a:lnSpc>
                <a:buNone/>
              </a:pPr>
              <a:r>
                <a:rPr lang="de-DE" sz="2000" b="1" dirty="0" err="1">
                  <a:latin typeface="Calibri"/>
                  <a:cs typeface="Calibri"/>
                </a:rPr>
                <a:t>Bevindingen</a:t>
              </a:r>
              <a:r>
                <a:rPr lang="de-DE" sz="2000" b="1" dirty="0">
                  <a:latin typeface="Calibri"/>
                  <a:cs typeface="Calibri"/>
                </a:rPr>
                <a:t> </a:t>
              </a:r>
              <a:r>
                <a:rPr lang="de-DE" sz="2000" b="1" dirty="0" err="1">
                  <a:latin typeface="Calibri"/>
                  <a:cs typeface="Calibri"/>
                </a:rPr>
                <a:t>delen</a:t>
              </a:r>
              <a:r>
                <a:rPr lang="de-DE" sz="2000" b="1" dirty="0">
                  <a:latin typeface="Calibri"/>
                  <a:cs typeface="Calibri"/>
                </a:rPr>
                <a:t> in de </a:t>
              </a:r>
              <a:r>
                <a:rPr lang="de-DE" sz="2000" b="1" dirty="0" err="1">
                  <a:latin typeface="Calibri"/>
                  <a:cs typeface="Calibri"/>
                </a:rPr>
                <a:t>hele</a:t>
              </a:r>
              <a:r>
                <a:rPr lang="de-DE" sz="2000" b="1" dirty="0">
                  <a:latin typeface="Calibri"/>
                  <a:cs typeface="Calibri"/>
                </a:rPr>
                <a:t> </a:t>
              </a:r>
              <a:r>
                <a:rPr lang="de-DE" sz="2000" b="1" dirty="0" err="1">
                  <a:latin typeface="Calibri"/>
                  <a:cs typeface="Calibri"/>
                </a:rPr>
                <a:t>groep</a:t>
              </a:r>
              <a:r>
                <a:rPr lang="de-DE" sz="2000" b="1" dirty="0">
                  <a:latin typeface="Calibri"/>
                  <a:cs typeface="Calibri"/>
                </a:rPr>
                <a:t>
- Welke </a:t>
              </a:r>
              <a:r>
                <a:rPr lang="de-DE" sz="2000" b="1" dirty="0" err="1">
                  <a:latin typeface="Calibri"/>
                  <a:cs typeface="Calibri"/>
                </a:rPr>
                <a:t>soorten</a:t>
              </a:r>
              <a:r>
                <a:rPr lang="de-DE" sz="2000" b="1" dirty="0">
                  <a:latin typeface="Calibri"/>
                  <a:cs typeface="Calibri"/>
                </a:rPr>
                <a:t> </a:t>
              </a:r>
              <a:r>
                <a:rPr lang="de-DE" sz="2000" b="1" dirty="0" err="1">
                  <a:latin typeface="Calibri"/>
                  <a:cs typeface="Calibri"/>
                </a:rPr>
                <a:t>taalgebruik</a:t>
              </a:r>
              <a:r>
                <a:rPr lang="de-DE" sz="2000" b="1" dirty="0">
                  <a:latin typeface="Calibri"/>
                  <a:cs typeface="Calibri"/>
                </a:rPr>
                <a:t>?
- </a:t>
              </a:r>
              <a:r>
                <a:rPr lang="de-DE" sz="2000" b="1" dirty="0" err="1">
                  <a:latin typeface="Calibri"/>
                  <a:cs typeface="Calibri"/>
                </a:rPr>
                <a:t>Verwachte</a:t>
              </a:r>
              <a:r>
                <a:rPr lang="de-DE" sz="2000" b="1" dirty="0">
                  <a:latin typeface="Calibri"/>
                  <a:cs typeface="Calibri"/>
                </a:rPr>
                <a:t> </a:t>
              </a:r>
              <a:r>
                <a:rPr lang="de-DE" sz="2000" b="1" dirty="0" err="1">
                  <a:latin typeface="Calibri"/>
                  <a:cs typeface="Calibri"/>
                </a:rPr>
                <a:t>problemen</a:t>
              </a:r>
              <a:r>
                <a:rPr lang="de-DE" sz="2000" b="1" dirty="0">
                  <a:latin typeface="Calibri"/>
                  <a:cs typeface="Calibri"/>
                </a:rPr>
                <a:t> </a:t>
              </a:r>
              <a:r>
                <a:rPr lang="de-DE" sz="2000" b="1" dirty="0" err="1">
                  <a:latin typeface="Calibri"/>
                  <a:cs typeface="Calibri"/>
                </a:rPr>
                <a:t>voor</a:t>
              </a:r>
              <a:r>
                <a:rPr lang="de-DE" sz="2000" b="1" dirty="0">
                  <a:latin typeface="Calibri"/>
                  <a:cs typeface="Calibri"/>
                </a:rPr>
                <a:t> </a:t>
              </a:r>
              <a:r>
                <a:rPr lang="de-DE" sz="2000" b="1" dirty="0" err="1">
                  <a:latin typeface="Calibri"/>
                  <a:cs typeface="Calibri"/>
                </a:rPr>
                <a:t>studenten</a:t>
              </a:r>
              <a:br>
                <a:rPr lang="de-DE" sz="2000" b="1" dirty="0">
                  <a:latin typeface="Calibri"/>
                  <a:cs typeface="Calibri"/>
                </a:rPr>
              </a:br>
              <a:endParaRPr lang="de-DE" sz="2000" dirty="0">
                <a:latin typeface="Calibri"/>
                <a:cs typeface="Calibri"/>
              </a:endParaRPr>
            </a:p>
          </p:txBody>
        </p:sp>
      </p:grpSp>
      <p:sp>
        <p:nvSpPr>
          <p:cNvPr id="13" name="Titel 12">
            <a:extLst>
              <a:ext uri="{FF2B5EF4-FFF2-40B4-BE49-F238E27FC236}">
                <a16:creationId xmlns:a16="http://schemas.microsoft.com/office/drawing/2014/main" id="{CC505897-E709-4B41-917B-517309062ADB}"/>
              </a:ext>
            </a:extLst>
          </p:cNvPr>
          <p:cNvSpPr>
            <a:spLocks noGrp="1"/>
          </p:cNvSpPr>
          <p:nvPr>
            <p:ph type="title"/>
          </p:nvPr>
        </p:nvSpPr>
        <p:spPr/>
        <p:txBody>
          <a:bodyPr/>
          <a:lstStyle/>
          <a:p>
            <a:r>
              <a:rPr lang="nl-NL" dirty="0"/>
              <a:t> Werkblad uit de eenheid - fase 1 (zie hand-out</a:t>
            </a:r>
            <a:r>
              <a:rPr lang="nl-NL" sz="2000" dirty="0"/>
              <a:t>)</a:t>
            </a:r>
            <a:endParaRPr lang="nl-NL" dirty="0"/>
          </a:p>
        </p:txBody>
      </p:sp>
      <p:pic>
        <p:nvPicPr>
          <p:cNvPr id="2" name="Afbeelding 1">
            <a:extLst>
              <a:ext uri="{FF2B5EF4-FFF2-40B4-BE49-F238E27FC236}">
                <a16:creationId xmlns:a16="http://schemas.microsoft.com/office/drawing/2014/main" id="{9C6BC9F7-16A7-0D48-9E62-5D79E7186FE6}"/>
              </a:ext>
            </a:extLst>
          </p:cNvPr>
          <p:cNvPicPr>
            <a:picLocks noChangeAspect="1"/>
          </p:cNvPicPr>
          <p:nvPr/>
        </p:nvPicPr>
        <p:blipFill>
          <a:blip r:embed="rId3"/>
          <a:stretch>
            <a:fillRect/>
          </a:stretch>
        </p:blipFill>
        <p:spPr>
          <a:xfrm>
            <a:off x="5256286" y="1044031"/>
            <a:ext cx="3880571" cy="5411438"/>
          </a:xfrm>
          <a:prstGeom prst="rect">
            <a:avLst/>
          </a:prstGeom>
        </p:spPr>
      </p:pic>
    </p:spTree>
    <p:extLst>
      <p:ext uri="{BB962C8B-B14F-4D97-AF65-F5344CB8AC3E}">
        <p14:creationId xmlns:p14="http://schemas.microsoft.com/office/powerpoint/2010/main" val="218536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F61B2-B399-F247-8C83-EB9D54CDE704}"/>
              </a:ext>
            </a:extLst>
          </p:cNvPr>
          <p:cNvSpPr>
            <a:spLocks noGrp="1"/>
          </p:cNvSpPr>
          <p:nvPr>
            <p:ph type="title"/>
          </p:nvPr>
        </p:nvSpPr>
        <p:spPr/>
        <p:txBody>
          <a:bodyPr/>
          <a:lstStyle/>
          <a:p>
            <a:r>
              <a:rPr lang="nl-NL" dirty="0"/>
              <a:t>Werk van studenten op werkblad </a:t>
            </a:r>
          </a:p>
        </p:txBody>
      </p:sp>
      <p:sp>
        <p:nvSpPr>
          <p:cNvPr id="5" name="Tijdelijke aanduiding voor inhoud 4">
            <a:extLst>
              <a:ext uri="{FF2B5EF4-FFF2-40B4-BE49-F238E27FC236}">
                <a16:creationId xmlns:a16="http://schemas.microsoft.com/office/drawing/2014/main" id="{5F73C021-35C7-4940-B350-D839DA0EA607}"/>
              </a:ext>
            </a:extLst>
          </p:cNvPr>
          <p:cNvSpPr>
            <a:spLocks noGrp="1"/>
          </p:cNvSpPr>
          <p:nvPr>
            <p:ph idx="1"/>
          </p:nvPr>
        </p:nvSpPr>
        <p:spPr>
          <a:xfrm>
            <a:off x="107504" y="1700808"/>
            <a:ext cx="5040088" cy="2418832"/>
          </a:xfrm>
        </p:spPr>
        <p:txBody>
          <a:bodyPr/>
          <a:lstStyle/>
          <a:p>
            <a:pPr marL="0" indent="0">
              <a:buNone/>
            </a:pPr>
            <a:r>
              <a:rPr lang="en-GB" dirty="0"/>
              <a:t> </a:t>
            </a:r>
            <a:endParaRPr lang="nl-NL" dirty="0"/>
          </a:p>
          <a:p>
            <a:pPr lvl="0"/>
            <a:r>
              <a:rPr lang="en-AU" dirty="0" err="1"/>
              <a:t>Individueel</a:t>
            </a:r>
            <a:r>
              <a:rPr lang="en-AU" dirty="0"/>
              <a:t>: </a:t>
            </a:r>
            <a:r>
              <a:rPr lang="en-AU" dirty="0" err="1"/>
              <a:t>orden</a:t>
            </a:r>
            <a:r>
              <a:rPr lang="en-AU" dirty="0"/>
              <a:t> de </a:t>
            </a:r>
            <a:r>
              <a:rPr lang="en-AU" dirty="0" err="1"/>
              <a:t>antwoorden</a:t>
            </a:r>
            <a:r>
              <a:rPr lang="en-AU" dirty="0"/>
              <a:t> van de </a:t>
            </a:r>
            <a:r>
              <a:rPr lang="en-AU" dirty="0" err="1"/>
              <a:t>studenten</a:t>
            </a:r>
            <a:r>
              <a:rPr lang="en-AU" dirty="0"/>
              <a:t> van het </a:t>
            </a:r>
            <a:r>
              <a:rPr lang="en-AU" dirty="0" err="1"/>
              <a:t>beste</a:t>
            </a:r>
            <a:r>
              <a:rPr lang="en-AU" dirty="0"/>
              <a:t> </a:t>
            </a:r>
            <a:r>
              <a:rPr lang="en-AU" dirty="0" err="1"/>
              <a:t>naar</a:t>
            </a:r>
            <a:r>
              <a:rPr lang="en-AU" dirty="0"/>
              <a:t> het </a:t>
            </a:r>
            <a:r>
              <a:rPr lang="en-AU" dirty="0" err="1"/>
              <a:t>slechtste</a:t>
            </a:r>
            <a:r>
              <a:rPr lang="en-AU" dirty="0"/>
              <a:t>.
In </a:t>
            </a:r>
            <a:r>
              <a:rPr lang="en-AU" dirty="0" err="1"/>
              <a:t>paren</a:t>
            </a:r>
            <a:r>
              <a:rPr lang="en-AU" dirty="0"/>
              <a:t>: </a:t>
            </a:r>
            <a:r>
              <a:rPr lang="en-AU" dirty="0" err="1"/>
              <a:t>wissel</a:t>
            </a:r>
            <a:r>
              <a:rPr lang="en-AU" dirty="0"/>
              <a:t> de </a:t>
            </a:r>
            <a:r>
              <a:rPr lang="en-AU" dirty="0" err="1"/>
              <a:t>volgordes</a:t>
            </a:r>
            <a:r>
              <a:rPr lang="en-AU" dirty="0"/>
              <a:t> </a:t>
            </a:r>
            <a:r>
              <a:rPr lang="en-AU" dirty="0" err="1"/>
              <a:t>uit</a:t>
            </a:r>
            <a:r>
              <a:rPr lang="en-AU" dirty="0"/>
              <a:t> </a:t>
            </a:r>
            <a:r>
              <a:rPr lang="en-AU" dirty="0" err="1"/>
              <a:t>en</a:t>
            </a:r>
            <a:r>
              <a:rPr lang="en-AU" dirty="0"/>
              <a:t> </a:t>
            </a:r>
            <a:r>
              <a:rPr lang="en-AU" dirty="0" err="1"/>
              <a:t>bespreek</a:t>
            </a:r>
            <a:r>
              <a:rPr lang="en-AU" dirty="0"/>
              <a:t> de </a:t>
            </a:r>
            <a:r>
              <a:rPr lang="en-AU" dirty="0" err="1"/>
              <a:t>redenen</a:t>
            </a:r>
            <a:r>
              <a:rPr lang="en-AU" dirty="0"/>
              <a:t>. Maak </a:t>
            </a:r>
            <a:r>
              <a:rPr lang="en-AU" dirty="0" err="1"/>
              <a:t>samen</a:t>
            </a:r>
            <a:r>
              <a:rPr lang="en-AU" dirty="0"/>
              <a:t> </a:t>
            </a:r>
            <a:r>
              <a:rPr lang="en-AU" dirty="0" err="1"/>
              <a:t>een</a:t>
            </a:r>
            <a:r>
              <a:rPr lang="en-AU" dirty="0"/>
              <a:t> </a:t>
            </a:r>
            <a:r>
              <a:rPr lang="en-AU" dirty="0" err="1"/>
              <a:t>lijst</a:t>
            </a:r>
            <a:r>
              <a:rPr lang="en-AU" dirty="0"/>
              <a:t> van </a:t>
            </a:r>
            <a:r>
              <a:rPr lang="en-AU" dirty="0" err="1"/>
              <a:t>taalgerelateerde</a:t>
            </a:r>
            <a:r>
              <a:rPr lang="en-AU" dirty="0"/>
              <a:t> </a:t>
            </a:r>
            <a:r>
              <a:rPr lang="en-AU" dirty="0" err="1"/>
              <a:t>problemen</a:t>
            </a:r>
            <a:r>
              <a:rPr lang="en-AU" dirty="0"/>
              <a:t> die de </a:t>
            </a:r>
            <a:r>
              <a:rPr lang="en-AU" dirty="0" err="1"/>
              <a:t>studenten</a:t>
            </a:r>
            <a:r>
              <a:rPr lang="en-AU" dirty="0"/>
              <a:t> laten </a:t>
            </a:r>
            <a:r>
              <a:rPr lang="en-AU" dirty="0" err="1"/>
              <a:t>zien</a:t>
            </a:r>
            <a:r>
              <a:rPr lang="en-AU" dirty="0"/>
              <a:t>.
Hele </a:t>
            </a:r>
            <a:r>
              <a:rPr lang="en-AU" dirty="0" err="1"/>
              <a:t>groep</a:t>
            </a:r>
            <a:r>
              <a:rPr lang="en-AU" dirty="0"/>
              <a:t>: Maak </a:t>
            </a:r>
            <a:r>
              <a:rPr lang="en-AU" dirty="0" err="1"/>
              <a:t>een</a:t>
            </a:r>
            <a:r>
              <a:rPr lang="en-AU" dirty="0"/>
              <a:t> </a:t>
            </a:r>
            <a:r>
              <a:rPr lang="en-AU" dirty="0" err="1"/>
              <a:t>overzicht</a:t>
            </a:r>
            <a:r>
              <a:rPr lang="en-AU" dirty="0"/>
              <a:t> van de </a:t>
            </a:r>
            <a:r>
              <a:rPr lang="en-AU" dirty="0" err="1"/>
              <a:t>problemen</a:t>
            </a:r>
            <a:r>
              <a:rPr lang="en-AU" dirty="0"/>
              <a:t>. </a:t>
            </a:r>
            <a:r>
              <a:rPr lang="en-AU" dirty="0" err="1"/>
              <a:t>Bedenk</a:t>
            </a:r>
            <a:r>
              <a:rPr lang="en-AU" dirty="0"/>
              <a:t> </a:t>
            </a:r>
            <a:r>
              <a:rPr lang="en-AU" dirty="0" err="1"/>
              <a:t>manieren</a:t>
            </a:r>
            <a:r>
              <a:rPr lang="en-AU" dirty="0"/>
              <a:t> om de </a:t>
            </a:r>
            <a:r>
              <a:rPr lang="en-AU" dirty="0" err="1"/>
              <a:t>studenten</a:t>
            </a:r>
            <a:r>
              <a:rPr lang="en-AU" dirty="0"/>
              <a:t> </a:t>
            </a:r>
            <a:r>
              <a:rPr lang="en-AU" dirty="0" err="1"/>
              <a:t>te</a:t>
            </a:r>
            <a:r>
              <a:rPr lang="en-AU" dirty="0"/>
              <a:t> </a:t>
            </a:r>
            <a:r>
              <a:rPr lang="en-AU" dirty="0" err="1"/>
              <a:t>ondersteunen</a:t>
            </a:r>
            <a:r>
              <a:rPr lang="en-AU" dirty="0"/>
              <a:t> </a:t>
            </a:r>
            <a:r>
              <a:rPr lang="en-AU" dirty="0" err="1"/>
              <a:t>bij</a:t>
            </a:r>
            <a:r>
              <a:rPr lang="en-AU" dirty="0"/>
              <a:t> het </a:t>
            </a:r>
            <a:r>
              <a:rPr lang="en-AU" dirty="0" err="1"/>
              <a:t>overwinnen</a:t>
            </a:r>
            <a:r>
              <a:rPr lang="en-AU" dirty="0"/>
              <a:t> van </a:t>
            </a:r>
            <a:r>
              <a:rPr lang="en-AU" dirty="0" err="1"/>
              <a:t>deze</a:t>
            </a:r>
            <a:r>
              <a:rPr lang="en-AU" dirty="0"/>
              <a:t> </a:t>
            </a:r>
            <a:r>
              <a:rPr lang="en-AU" dirty="0" err="1"/>
              <a:t>moeilijkheden</a:t>
            </a:r>
            <a:endParaRPr lang="en-AU" dirty="0"/>
          </a:p>
        </p:txBody>
      </p:sp>
      <p:sp>
        <p:nvSpPr>
          <p:cNvPr id="6" name="Tijdelijke aanduiding voor inhoud 5">
            <a:extLst>
              <a:ext uri="{FF2B5EF4-FFF2-40B4-BE49-F238E27FC236}">
                <a16:creationId xmlns:a16="http://schemas.microsoft.com/office/drawing/2014/main" id="{7AED4BF4-7CCE-D04A-830D-E6E7D67A51FE}"/>
              </a:ext>
            </a:extLst>
          </p:cNvPr>
          <p:cNvSpPr>
            <a:spLocks noGrp="1"/>
          </p:cNvSpPr>
          <p:nvPr>
            <p:ph idx="17"/>
          </p:nvPr>
        </p:nvSpPr>
        <p:spPr>
          <a:xfrm>
            <a:off x="324000" y="1124744"/>
            <a:ext cx="4536032" cy="720080"/>
          </a:xfrm>
        </p:spPr>
        <p:txBody>
          <a:bodyPr/>
          <a:lstStyle/>
          <a:p>
            <a:r>
              <a:rPr lang="nl-NL" dirty="0"/>
              <a:t>Antwoorden van de studenten op de vraag: waar gaat dit diagram over?</a:t>
            </a:r>
          </a:p>
        </p:txBody>
      </p:sp>
      <p:pic>
        <p:nvPicPr>
          <p:cNvPr id="3" name="Afbeelding 2">
            <a:extLst>
              <a:ext uri="{FF2B5EF4-FFF2-40B4-BE49-F238E27FC236}">
                <a16:creationId xmlns:a16="http://schemas.microsoft.com/office/drawing/2014/main" id="{358BC906-7AD0-AA4E-A19F-85356006D731}"/>
              </a:ext>
            </a:extLst>
          </p:cNvPr>
          <p:cNvPicPr>
            <a:picLocks noChangeAspect="1"/>
          </p:cNvPicPr>
          <p:nvPr/>
        </p:nvPicPr>
        <p:blipFill>
          <a:blip r:embed="rId3"/>
          <a:stretch>
            <a:fillRect/>
          </a:stretch>
        </p:blipFill>
        <p:spPr>
          <a:xfrm>
            <a:off x="5172419" y="555246"/>
            <a:ext cx="3967777" cy="5733256"/>
          </a:xfrm>
          <a:prstGeom prst="rect">
            <a:avLst/>
          </a:prstGeom>
        </p:spPr>
      </p:pic>
    </p:spTree>
    <p:extLst>
      <p:ext uri="{BB962C8B-B14F-4D97-AF65-F5344CB8AC3E}">
        <p14:creationId xmlns:p14="http://schemas.microsoft.com/office/powerpoint/2010/main" val="252975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591472" y="3284984"/>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369141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5973F-8CA9-9747-A26F-62E5A7717D8B}"/>
              </a:ext>
            </a:extLst>
          </p:cNvPr>
          <p:cNvSpPr>
            <a:spLocks noGrp="1"/>
          </p:cNvSpPr>
          <p:nvPr>
            <p:ph type="title"/>
          </p:nvPr>
        </p:nvSpPr>
        <p:spPr/>
        <p:txBody>
          <a:bodyPr/>
          <a:lstStyle/>
          <a:p>
            <a:r>
              <a:rPr lang="nl-NL" dirty="0"/>
              <a:t>Taalsteun door '</a:t>
            </a:r>
            <a:r>
              <a:rPr lang="nl-NL" dirty="0" err="1"/>
              <a:t>scaffolden</a:t>
            </a:r>
            <a:r>
              <a:rPr lang="nl-NL" dirty="0"/>
              <a:t>'</a:t>
            </a:r>
          </a:p>
        </p:txBody>
      </p:sp>
      <p:sp>
        <p:nvSpPr>
          <p:cNvPr id="3" name="Tijdelijke aanduiding voor inhoud 2">
            <a:extLst>
              <a:ext uri="{FF2B5EF4-FFF2-40B4-BE49-F238E27FC236}">
                <a16:creationId xmlns:a16="http://schemas.microsoft.com/office/drawing/2014/main" id="{823ED947-8CCD-534D-BA6B-0C1B8788B72F}"/>
              </a:ext>
            </a:extLst>
          </p:cNvPr>
          <p:cNvSpPr>
            <a:spLocks noGrp="1"/>
          </p:cNvSpPr>
          <p:nvPr>
            <p:ph idx="1"/>
          </p:nvPr>
        </p:nvSpPr>
        <p:spPr/>
        <p:txBody>
          <a:bodyPr/>
          <a:lstStyle/>
          <a:p>
            <a:pPr>
              <a:buNone/>
            </a:pPr>
            <a:r>
              <a:rPr lang="en-GB" altLang="nl-NL" dirty="0"/>
              <a:t>	</a:t>
            </a:r>
            <a:r>
              <a:rPr lang="en-GB" altLang="nl-NL" sz="2800" dirty="0"/>
              <a:t>Adaptive linguistic support that helps students in developing the language abilities that enables students to think and communicate independently in school subjects.</a:t>
            </a:r>
          </a:p>
          <a:p>
            <a:pPr>
              <a:buNone/>
            </a:pPr>
            <a:endParaRPr lang="en-GB" altLang="nl-NL" sz="2800" dirty="0"/>
          </a:p>
          <a:p>
            <a:pPr>
              <a:buNone/>
            </a:pPr>
            <a:r>
              <a:rPr lang="en-GB" altLang="nl-NL" sz="2800" dirty="0"/>
              <a:t>	(</a:t>
            </a:r>
            <a:r>
              <a:rPr lang="en-GB" altLang="nl-NL" sz="2800" i="1" dirty="0"/>
              <a:t>see Gibbons, 2002, 2009</a:t>
            </a:r>
            <a:r>
              <a:rPr lang="en-GB" altLang="nl-NL" sz="2800" dirty="0"/>
              <a:t>)</a:t>
            </a:r>
          </a:p>
          <a:p>
            <a:endParaRPr lang="nl-NL" dirty="0"/>
          </a:p>
        </p:txBody>
      </p:sp>
      <p:pic>
        <p:nvPicPr>
          <p:cNvPr id="4" name="Afbeelding 3">
            <a:extLst>
              <a:ext uri="{FF2B5EF4-FFF2-40B4-BE49-F238E27FC236}">
                <a16:creationId xmlns:a16="http://schemas.microsoft.com/office/drawing/2014/main" id="{6995660D-11EA-A141-9078-8053F4113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032" y="3645024"/>
            <a:ext cx="3775968" cy="2831976"/>
          </a:xfrm>
          <a:prstGeom prst="rect">
            <a:avLst/>
          </a:prstGeom>
        </p:spPr>
      </p:pic>
    </p:spTree>
    <p:extLst>
      <p:ext uri="{BB962C8B-B14F-4D97-AF65-F5344CB8AC3E}">
        <p14:creationId xmlns:p14="http://schemas.microsoft.com/office/powerpoint/2010/main" val="160773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jdelijke aanduiding voor inhoud 2">
            <a:extLst>
              <a:ext uri="{FF2B5EF4-FFF2-40B4-BE49-F238E27FC236}">
                <a16:creationId xmlns:a16="http://schemas.microsoft.com/office/drawing/2014/main" id="{AB9C948E-7706-452C-B95A-F0E1E6F7C726}"/>
              </a:ext>
            </a:extLst>
          </p:cNvPr>
          <p:cNvSpPr>
            <a:spLocks noGrp="1" noChangeArrowheads="1"/>
          </p:cNvSpPr>
          <p:nvPr>
            <p:ph idx="1"/>
          </p:nvPr>
        </p:nvSpPr>
        <p:spPr/>
        <p:txBody>
          <a:bodyPr/>
          <a:lstStyle/>
          <a:p>
            <a:endParaRPr lang="en-US" altLang="nl-NL" dirty="0">
              <a:latin typeface="Arial" panose="020B0604020202020204" pitchFamily="34" charset="0"/>
            </a:endParaRPr>
          </a:p>
          <a:p>
            <a:r>
              <a:rPr lang="en-US" altLang="nl-NL" dirty="0" err="1">
                <a:latin typeface="Arial" panose="020B0604020202020204" pitchFamily="34" charset="0"/>
              </a:rPr>
              <a:t>Scaffolden</a:t>
            </a:r>
            <a:r>
              <a:rPr lang="en-US" altLang="nl-NL" dirty="0">
                <a:latin typeface="Arial" panose="020B0604020202020204" pitchFamily="34" charset="0"/>
              </a:rPr>
              <a:t> </a:t>
            </a:r>
            <a:r>
              <a:rPr lang="en-US" altLang="nl-NL" dirty="0" err="1">
                <a:latin typeface="Arial" panose="020B0604020202020204" pitchFamily="34" charset="0"/>
              </a:rPr>
              <a:t>verwijst</a:t>
            </a:r>
            <a:r>
              <a:rPr lang="en-US" altLang="nl-NL" dirty="0">
                <a:latin typeface="Arial" panose="020B0604020202020204" pitchFamily="34" charset="0"/>
              </a:rPr>
              <a:t> </a:t>
            </a:r>
            <a:r>
              <a:rPr lang="en-US" altLang="nl-NL" dirty="0" err="1">
                <a:latin typeface="Arial" panose="020B0604020202020204" pitchFamily="34" charset="0"/>
              </a:rPr>
              <a:t>naar</a:t>
            </a:r>
            <a:r>
              <a:rPr lang="en-US" altLang="nl-NL" dirty="0">
                <a:latin typeface="Arial" panose="020B0604020202020204" pitchFamily="34" charset="0"/>
              </a:rPr>
              <a:t>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verscheidenheid</a:t>
            </a:r>
            <a:r>
              <a:rPr lang="en-US" altLang="nl-NL" dirty="0">
                <a:latin typeface="Arial" panose="020B0604020202020204" pitchFamily="34" charset="0"/>
              </a:rPr>
              <a:t> </a:t>
            </a:r>
            <a:r>
              <a:rPr lang="en-US" altLang="nl-NL" dirty="0" err="1">
                <a:latin typeface="Arial" panose="020B0604020202020204" pitchFamily="34" charset="0"/>
              </a:rPr>
              <a:t>aan</a:t>
            </a:r>
            <a:r>
              <a:rPr lang="en-US" altLang="nl-NL" dirty="0">
                <a:latin typeface="Arial" panose="020B0604020202020204" pitchFamily="34" charset="0"/>
              </a:rPr>
              <a:t> </a:t>
            </a:r>
            <a:r>
              <a:rPr lang="en-US" altLang="nl-NL" dirty="0" err="1">
                <a:latin typeface="Arial" panose="020B0604020202020204" pitchFamily="34" charset="0"/>
              </a:rPr>
              <a:t>instructietechnieken</a:t>
            </a:r>
            <a:r>
              <a:rPr lang="en-US" altLang="nl-NL" dirty="0">
                <a:latin typeface="Arial" panose="020B0604020202020204" pitchFamily="34" charset="0"/>
              </a:rPr>
              <a:t> </a:t>
            </a:r>
            <a:r>
              <a:rPr lang="en-US" altLang="nl-NL" dirty="0" err="1">
                <a:latin typeface="Arial" panose="020B0604020202020204" pitchFamily="34" charset="0"/>
              </a:rPr>
              <a:t>zoals</a:t>
            </a:r>
            <a:r>
              <a:rPr lang="en-US" altLang="nl-NL" dirty="0">
                <a:latin typeface="Arial" panose="020B0604020202020204" pitchFamily="34" charset="0"/>
              </a:rPr>
              <a:t> het </a:t>
            </a:r>
            <a:r>
              <a:rPr lang="en-US" altLang="nl-NL" dirty="0" err="1">
                <a:latin typeface="Arial" panose="020B0604020202020204" pitchFamily="34" charset="0"/>
              </a:rPr>
              <a:t>stellen</a:t>
            </a:r>
            <a:r>
              <a:rPr lang="en-US" altLang="nl-NL" dirty="0">
                <a:latin typeface="Arial" panose="020B0604020202020204" pitchFamily="34" charset="0"/>
              </a:rPr>
              <a:t> van </a:t>
            </a:r>
            <a:r>
              <a:rPr lang="en-US" altLang="nl-NL" dirty="0" err="1">
                <a:latin typeface="Arial" panose="020B0604020202020204" pitchFamily="34" charset="0"/>
              </a:rPr>
              <a:t>vragen</a:t>
            </a:r>
            <a:r>
              <a:rPr lang="en-US" altLang="nl-NL" dirty="0">
                <a:latin typeface="Arial" panose="020B0604020202020204" pitchFamily="34" charset="0"/>
              </a:rPr>
              <a:t>, </a:t>
            </a:r>
            <a:r>
              <a:rPr lang="en-US" altLang="nl-NL" dirty="0" err="1">
                <a:latin typeface="Arial" panose="020B0604020202020204" pitchFamily="34" charset="0"/>
              </a:rPr>
              <a:t>herformuleren</a:t>
            </a:r>
            <a:r>
              <a:rPr lang="en-US" altLang="nl-NL" dirty="0">
                <a:latin typeface="Arial" panose="020B0604020202020204" pitchFamily="34" charset="0"/>
              </a:rPr>
              <a:t>, </a:t>
            </a:r>
            <a:r>
              <a:rPr lang="en-US" altLang="nl-NL" dirty="0" err="1">
                <a:latin typeface="Arial" panose="020B0604020202020204" pitchFamily="34" charset="0"/>
              </a:rPr>
              <a:t>structureren</a:t>
            </a:r>
            <a:r>
              <a:rPr lang="en-US" altLang="nl-NL" dirty="0">
                <a:latin typeface="Arial" panose="020B0604020202020204" pitchFamily="34" charset="0"/>
              </a:rPr>
              <a:t> in </a:t>
            </a:r>
            <a:r>
              <a:rPr lang="en-US" altLang="nl-NL" dirty="0" err="1">
                <a:latin typeface="Arial" panose="020B0604020202020204" pitchFamily="34" charset="0"/>
              </a:rPr>
              <a:t>stappen</a:t>
            </a:r>
            <a:r>
              <a:rPr lang="en-US" altLang="nl-NL" dirty="0">
                <a:latin typeface="Arial" panose="020B0604020202020204" pitchFamily="34" charset="0"/>
              </a:rPr>
              <a:t>.
</a:t>
            </a:r>
            <a:r>
              <a:rPr lang="en-US" altLang="nl-NL" dirty="0" err="1">
                <a:latin typeface="Arial" panose="020B0604020202020204" pitchFamily="34" charset="0"/>
              </a:rPr>
              <a:t>Scaffolden</a:t>
            </a:r>
            <a:r>
              <a:rPr lang="en-US" altLang="nl-NL" dirty="0">
                <a:latin typeface="Arial" panose="020B0604020202020204" pitchFamily="34" charset="0"/>
              </a:rPr>
              <a:t> is </a:t>
            </a:r>
            <a:r>
              <a:rPr lang="en-US" altLang="nl-NL" dirty="0" err="1">
                <a:latin typeface="Arial" panose="020B0604020202020204" pitchFamily="34" charset="0"/>
              </a:rPr>
              <a:t>niet</a:t>
            </a:r>
            <a:r>
              <a:rPr lang="en-US" altLang="nl-NL" dirty="0">
                <a:latin typeface="Arial" panose="020B0604020202020204" pitchFamily="34" charset="0"/>
              </a:rPr>
              <a:t> </a:t>
            </a:r>
            <a:r>
              <a:rPr lang="en-US" altLang="nl-NL" dirty="0" err="1">
                <a:latin typeface="Arial" panose="020B0604020202020204" pitchFamily="34" charset="0"/>
              </a:rPr>
              <a:t>zomaar</a:t>
            </a:r>
            <a:r>
              <a:rPr lang="en-US" altLang="nl-NL" dirty="0">
                <a:latin typeface="Arial" panose="020B0604020202020204" pitchFamily="34" charset="0"/>
              </a:rPr>
              <a:t> </a:t>
            </a:r>
            <a:r>
              <a:rPr lang="en-US" altLang="nl-NL" dirty="0" err="1">
                <a:latin typeface="Arial" panose="020B0604020202020204" pitchFamily="34" charset="0"/>
              </a:rPr>
              <a:t>hulp</a:t>
            </a:r>
            <a:r>
              <a:rPr lang="en-US" altLang="nl-NL" dirty="0">
                <a:latin typeface="Arial" panose="020B0604020202020204" pitchFamily="34" charset="0"/>
              </a:rPr>
              <a:t> of </a:t>
            </a:r>
            <a:r>
              <a:rPr lang="en-US" altLang="nl-NL" dirty="0" err="1">
                <a:latin typeface="Arial" panose="020B0604020202020204" pitchFamily="34" charset="0"/>
              </a:rPr>
              <a:t>ondersteuning</a:t>
            </a:r>
            <a:r>
              <a:rPr lang="en-US" altLang="nl-NL" dirty="0">
                <a:latin typeface="Arial" panose="020B0604020202020204" pitchFamily="34" charset="0"/>
              </a:rPr>
              <a:t>. Het is </a:t>
            </a:r>
            <a:r>
              <a:rPr lang="en-US" altLang="nl-NL" dirty="0" err="1">
                <a:latin typeface="Arial" panose="020B0604020202020204" pitchFamily="34" charset="0"/>
              </a:rPr>
              <a:t>tijdelijke</a:t>
            </a:r>
            <a:r>
              <a:rPr lang="en-US" altLang="nl-NL" dirty="0">
                <a:latin typeface="Arial" panose="020B0604020202020204" pitchFamily="34" charset="0"/>
              </a:rPr>
              <a:t> </a:t>
            </a:r>
            <a:r>
              <a:rPr lang="en-US" altLang="nl-NL" dirty="0" err="1">
                <a:latin typeface="Arial" panose="020B0604020202020204" pitchFamily="34" charset="0"/>
              </a:rPr>
              <a:t>en</a:t>
            </a:r>
            <a:r>
              <a:rPr lang="en-US" altLang="nl-NL" dirty="0">
                <a:latin typeface="Arial" panose="020B0604020202020204" pitchFamily="34" charset="0"/>
              </a:rPr>
              <a:t> </a:t>
            </a:r>
            <a:r>
              <a:rPr lang="en-US" altLang="nl-NL" dirty="0" err="1">
                <a:latin typeface="Arial" panose="020B0604020202020204" pitchFamily="34" charset="0"/>
              </a:rPr>
              <a:t>aangepaste</a:t>
            </a:r>
            <a:r>
              <a:rPr lang="en-US" altLang="nl-NL" dirty="0">
                <a:latin typeface="Arial" panose="020B0604020202020204" pitchFamily="34" charset="0"/>
              </a:rPr>
              <a:t>  </a:t>
            </a:r>
            <a:r>
              <a:rPr lang="en-US" altLang="nl-NL" dirty="0" err="1">
                <a:latin typeface="Arial" panose="020B0604020202020204" pitchFamily="34" charset="0"/>
              </a:rPr>
              <a:t>hulp</a:t>
            </a:r>
            <a:r>
              <a:rPr lang="en-US" altLang="nl-NL" dirty="0">
                <a:latin typeface="Arial" panose="020B0604020202020204" pitchFamily="34" charset="0"/>
              </a:rPr>
              <a:t> om </a:t>
            </a:r>
            <a:r>
              <a:rPr lang="en-US" altLang="nl-NL" dirty="0" err="1">
                <a:latin typeface="Arial" panose="020B0604020202020204" pitchFamily="34" charset="0"/>
              </a:rPr>
              <a:t>studenten</a:t>
            </a:r>
            <a:r>
              <a:rPr lang="en-US" altLang="nl-NL" dirty="0">
                <a:latin typeface="Arial" panose="020B0604020202020204" pitchFamily="34" charset="0"/>
              </a:rPr>
              <a:t> </a:t>
            </a:r>
            <a:r>
              <a:rPr lang="en-US" altLang="nl-NL" dirty="0" err="1">
                <a:latin typeface="Arial" panose="020B0604020202020204" pitchFamily="34" charset="0"/>
              </a:rPr>
              <a:t>te</a:t>
            </a:r>
            <a:r>
              <a:rPr lang="en-US" altLang="nl-NL" dirty="0">
                <a:latin typeface="Arial" panose="020B0604020202020204" pitchFamily="34" charset="0"/>
              </a:rPr>
              <a:t> </a:t>
            </a:r>
            <a:r>
              <a:rPr lang="en-US" altLang="nl-NL" dirty="0" err="1">
                <a:latin typeface="Arial" panose="020B0604020202020204" pitchFamily="34" charset="0"/>
              </a:rPr>
              <a:t>helpen</a:t>
            </a:r>
            <a:r>
              <a:rPr lang="en-US" altLang="nl-NL" dirty="0">
                <a:latin typeface="Arial" panose="020B0604020202020204" pitchFamily="34" charset="0"/>
              </a:rPr>
              <a:t> </a:t>
            </a:r>
            <a:r>
              <a:rPr lang="en-US" altLang="nl-NL" dirty="0" err="1">
                <a:latin typeface="Arial" panose="020B0604020202020204" pitchFamily="34" charset="0"/>
              </a:rPr>
              <a:t>hogere</a:t>
            </a:r>
            <a:r>
              <a:rPr lang="en-US" altLang="nl-NL" dirty="0">
                <a:latin typeface="Arial" panose="020B0604020202020204" pitchFamily="34" charset="0"/>
              </a:rPr>
              <a:t> </a:t>
            </a:r>
            <a:r>
              <a:rPr lang="en-US" altLang="nl-NL" dirty="0" err="1">
                <a:latin typeface="Arial" panose="020B0604020202020204" pitchFamily="34" charset="0"/>
              </a:rPr>
              <a:t>niveaus</a:t>
            </a:r>
            <a:r>
              <a:rPr lang="en-US" altLang="nl-NL" dirty="0">
                <a:latin typeface="Arial" panose="020B0604020202020204" pitchFamily="34" charset="0"/>
              </a:rPr>
              <a:t> van begrip of </a:t>
            </a:r>
            <a:r>
              <a:rPr lang="en-US" altLang="nl-NL" dirty="0" err="1">
                <a:latin typeface="Arial" panose="020B0604020202020204" pitchFamily="34" charset="0"/>
              </a:rPr>
              <a:t>ontwikkeling</a:t>
            </a:r>
            <a:r>
              <a:rPr lang="en-US" altLang="nl-NL" dirty="0">
                <a:latin typeface="Arial" panose="020B0604020202020204" pitchFamily="34" charset="0"/>
              </a:rPr>
              <a:t> van </a:t>
            </a:r>
            <a:r>
              <a:rPr lang="en-US" altLang="nl-NL" dirty="0" err="1">
                <a:latin typeface="Arial" panose="020B0604020202020204" pitchFamily="34" charset="0"/>
              </a:rPr>
              <a:t>vaardigheden</a:t>
            </a:r>
            <a:r>
              <a:rPr lang="en-US" altLang="nl-NL" dirty="0">
                <a:latin typeface="Arial" panose="020B0604020202020204" pitchFamily="34" charset="0"/>
              </a:rPr>
              <a:t> </a:t>
            </a:r>
            <a:r>
              <a:rPr lang="en-US" altLang="nl-NL" dirty="0" err="1">
                <a:latin typeface="Arial" panose="020B0604020202020204" pitchFamily="34" charset="0"/>
              </a:rPr>
              <a:t>te</a:t>
            </a:r>
            <a:r>
              <a:rPr lang="en-US" altLang="nl-NL" dirty="0">
                <a:latin typeface="Arial" panose="020B0604020202020204" pitchFamily="34" charset="0"/>
              </a:rPr>
              <a:t> </a:t>
            </a:r>
            <a:r>
              <a:rPr lang="en-US" altLang="nl-NL" dirty="0" err="1">
                <a:latin typeface="Arial" panose="020B0604020202020204" pitchFamily="34" charset="0"/>
              </a:rPr>
              <a:t>bereiken</a:t>
            </a:r>
            <a:r>
              <a:rPr lang="en-US" altLang="nl-NL" dirty="0">
                <a:latin typeface="Arial" panose="020B0604020202020204" pitchFamily="34" charset="0"/>
              </a:rPr>
              <a:t> dan </a:t>
            </a:r>
            <a:r>
              <a:rPr lang="en-US" altLang="nl-NL" dirty="0" err="1">
                <a:latin typeface="Arial" panose="020B0604020202020204" pitchFamily="34" charset="0"/>
              </a:rPr>
              <a:t>ze</a:t>
            </a:r>
            <a:r>
              <a:rPr lang="en-US" altLang="nl-NL" dirty="0">
                <a:latin typeface="Arial" panose="020B0604020202020204" pitchFamily="34" charset="0"/>
              </a:rPr>
              <a:t> </a:t>
            </a:r>
            <a:r>
              <a:rPr lang="en-US" altLang="nl-NL" dirty="0" err="1">
                <a:latin typeface="Arial" panose="020B0604020202020204" pitchFamily="34" charset="0"/>
              </a:rPr>
              <a:t>zouden</a:t>
            </a:r>
            <a:r>
              <a:rPr lang="en-US" altLang="nl-NL" dirty="0">
                <a:latin typeface="Arial" panose="020B0604020202020204" pitchFamily="34" charset="0"/>
              </a:rPr>
              <a:t> </a:t>
            </a:r>
            <a:r>
              <a:rPr lang="en-US" altLang="nl-NL" dirty="0" err="1">
                <a:latin typeface="Arial" panose="020B0604020202020204" pitchFamily="34" charset="0"/>
              </a:rPr>
              <a:t>kunnen</a:t>
            </a:r>
            <a:r>
              <a:rPr lang="en-US" altLang="nl-NL" dirty="0">
                <a:latin typeface="Arial" panose="020B0604020202020204" pitchFamily="34" charset="0"/>
              </a:rPr>
              <a:t> </a:t>
            </a:r>
            <a:r>
              <a:rPr lang="en-US" altLang="nl-NL" dirty="0" err="1">
                <a:latin typeface="Arial" panose="020B0604020202020204" pitchFamily="34" charset="0"/>
              </a:rPr>
              <a:t>bereiken</a:t>
            </a:r>
            <a:r>
              <a:rPr lang="en-US" altLang="nl-NL" dirty="0">
                <a:latin typeface="Arial" panose="020B0604020202020204" pitchFamily="34" charset="0"/>
              </a:rPr>
              <a:t> </a:t>
            </a:r>
            <a:r>
              <a:rPr lang="en-US" altLang="nl-NL" dirty="0" err="1">
                <a:latin typeface="Arial" panose="020B0604020202020204" pitchFamily="34" charset="0"/>
              </a:rPr>
              <a:t>zonder</a:t>
            </a:r>
            <a:r>
              <a:rPr lang="en-US" altLang="nl-NL" dirty="0">
                <a:latin typeface="Arial" panose="020B0604020202020204" pitchFamily="34" charset="0"/>
              </a:rPr>
              <a:t> </a:t>
            </a:r>
            <a:r>
              <a:rPr lang="en-US" altLang="nl-NL" dirty="0" err="1">
                <a:latin typeface="Arial" panose="020B0604020202020204" pitchFamily="34" charset="0"/>
              </a:rPr>
              <a:t>hulp</a:t>
            </a:r>
            <a:r>
              <a:rPr lang="en-US" altLang="nl-NL" dirty="0">
                <a:latin typeface="Arial" panose="020B0604020202020204" pitchFamily="34" charset="0"/>
              </a:rPr>
              <a:t>. 
</a:t>
            </a:r>
            <a:r>
              <a:rPr lang="en-US" altLang="nl-NL" dirty="0" err="1">
                <a:latin typeface="Arial" panose="020B0604020202020204" pitchFamily="34" charset="0"/>
              </a:rPr>
              <a:t>Scaffolden</a:t>
            </a:r>
            <a:r>
              <a:rPr lang="en-US" altLang="nl-NL" dirty="0">
                <a:latin typeface="Arial" panose="020B0604020202020204" pitchFamily="34" charset="0"/>
              </a:rPr>
              <a:t> </a:t>
            </a:r>
            <a:r>
              <a:rPr lang="en-US" altLang="nl-NL" dirty="0" err="1">
                <a:latin typeface="Arial" panose="020B0604020202020204" pitchFamily="34" charset="0"/>
              </a:rPr>
              <a:t>richt</a:t>
            </a:r>
            <a:r>
              <a:rPr lang="en-US" altLang="nl-NL" dirty="0">
                <a:latin typeface="Arial" panose="020B0604020202020204" pitchFamily="34" charset="0"/>
              </a:rPr>
              <a:t> </a:t>
            </a:r>
            <a:r>
              <a:rPr lang="en-US" altLang="nl-NL" dirty="0" err="1">
                <a:latin typeface="Arial" panose="020B0604020202020204" pitchFamily="34" charset="0"/>
              </a:rPr>
              <a:t>zich</a:t>
            </a:r>
            <a:r>
              <a:rPr lang="en-US" altLang="nl-NL" dirty="0">
                <a:latin typeface="Arial" panose="020B0604020202020204" pitchFamily="34" charset="0"/>
              </a:rPr>
              <a:t> </a:t>
            </a:r>
            <a:r>
              <a:rPr lang="en-US" altLang="nl-NL" dirty="0" err="1">
                <a:latin typeface="Arial" panose="020B0604020202020204" pitchFamily="34" charset="0"/>
              </a:rPr>
              <a:t>uiteindelijk</a:t>
            </a:r>
            <a:r>
              <a:rPr lang="en-US" altLang="nl-NL" dirty="0">
                <a:latin typeface="Arial" panose="020B0604020202020204" pitchFamily="34" charset="0"/>
              </a:rPr>
              <a:t> op de </a:t>
            </a:r>
            <a:r>
              <a:rPr lang="en-US" altLang="nl-NL" dirty="0" err="1">
                <a:latin typeface="Arial" panose="020B0604020202020204" pitchFamily="34" charset="0"/>
              </a:rPr>
              <a:t>onafhankelijkheid</a:t>
            </a:r>
            <a:r>
              <a:rPr lang="en-US" altLang="nl-NL" dirty="0">
                <a:latin typeface="Arial" panose="020B0604020202020204" pitchFamily="34" charset="0"/>
              </a:rPr>
              <a:t> van </a:t>
            </a:r>
            <a:r>
              <a:rPr lang="en-US" altLang="nl-NL" dirty="0" err="1">
                <a:latin typeface="Arial" panose="020B0604020202020204" pitchFamily="34" charset="0"/>
              </a:rPr>
              <a:t>studenten</a:t>
            </a:r>
            <a:r>
              <a:rPr lang="en-US" altLang="nl-NL" dirty="0">
                <a:latin typeface="Arial" panose="020B0604020202020204" pitchFamily="34" charset="0"/>
              </a:rPr>
              <a:t> in het </a:t>
            </a:r>
            <a:r>
              <a:rPr lang="en-US" altLang="nl-NL" dirty="0" err="1">
                <a:latin typeface="Arial" panose="020B0604020202020204" pitchFamily="34" charset="0"/>
              </a:rPr>
              <a:t>leerproces</a:t>
            </a:r>
            <a:r>
              <a:rPr lang="en-US" altLang="nl-NL" dirty="0">
                <a:latin typeface="Arial" panose="020B0604020202020204" pitchFamily="34" charset="0"/>
              </a:rPr>
              <a:t>.</a:t>
            </a:r>
          </a:p>
          <a:p>
            <a:pPr marL="0" indent="0">
              <a:buNone/>
            </a:pPr>
            <a:r>
              <a:rPr lang="en-US" altLang="nl-NL" dirty="0"/>
              <a:t>(</a:t>
            </a:r>
            <a:r>
              <a:rPr lang="en-US" altLang="nl-NL" dirty="0" err="1"/>
              <a:t>vertaald</a:t>
            </a:r>
            <a:r>
              <a:rPr lang="en-US" altLang="nl-NL" dirty="0"/>
              <a:t> </a:t>
            </a:r>
            <a:r>
              <a:rPr lang="en-US" altLang="nl-NL" dirty="0" err="1"/>
              <a:t>uit</a:t>
            </a:r>
            <a:r>
              <a:rPr lang="en-US" altLang="nl-NL" dirty="0"/>
              <a:t>: </a:t>
            </a:r>
            <a:r>
              <a:rPr lang="en-US" altLang="nl-NL" i="1" dirty="0"/>
              <a:t>Wood, Bruner &amp; Ross,1976</a:t>
            </a:r>
            <a:r>
              <a:rPr lang="en-US" altLang="nl-NL" dirty="0"/>
              <a:t>).</a:t>
            </a:r>
          </a:p>
          <a:p>
            <a:pPr marL="0" indent="0">
              <a:buNone/>
            </a:pPr>
            <a:endParaRPr lang="en-US" altLang="nl-NL" dirty="0">
              <a:latin typeface="Arial" panose="020B0604020202020204" pitchFamily="34" charset="0"/>
            </a:endParaRPr>
          </a:p>
        </p:txBody>
      </p:sp>
      <p:sp>
        <p:nvSpPr>
          <p:cNvPr id="3" name="Titel 2">
            <a:extLst>
              <a:ext uri="{FF2B5EF4-FFF2-40B4-BE49-F238E27FC236}">
                <a16:creationId xmlns:a16="http://schemas.microsoft.com/office/drawing/2014/main" id="{9383E99E-D206-B246-B9CD-C30CFCA1E0DD}"/>
              </a:ext>
            </a:extLst>
          </p:cNvPr>
          <p:cNvSpPr>
            <a:spLocks noGrp="1"/>
          </p:cNvSpPr>
          <p:nvPr>
            <p:ph type="title"/>
          </p:nvPr>
        </p:nvSpPr>
        <p:spPr/>
        <p:txBody>
          <a:bodyPr/>
          <a:lstStyle/>
          <a:p>
            <a:r>
              <a:rPr lang="nl-NL" altLang="nl-NL" dirty="0">
                <a:solidFill>
                  <a:schemeClr val="tx2"/>
                </a:solidFill>
                <a:latin typeface="Arial" panose="020B0604020202020204" pitchFamily="34" charset="0"/>
              </a:rPr>
              <a:t>Wat is </a:t>
            </a:r>
            <a:r>
              <a:rPr lang="nl-NL" altLang="nl-NL" dirty="0" err="1">
                <a:solidFill>
                  <a:schemeClr val="tx2"/>
                </a:solidFill>
                <a:latin typeface="Arial" panose="020B0604020202020204" pitchFamily="34" charset="0"/>
              </a:rPr>
              <a:t>scaffolden</a:t>
            </a:r>
            <a:r>
              <a:rPr lang="nl-NL" altLang="nl-NL" dirty="0">
                <a:solidFill>
                  <a:schemeClr val="tx2"/>
                </a:solidFill>
                <a:latin typeface="Arial" panose="020B0604020202020204" pitchFamily="34" charset="0"/>
              </a:rPr>
              <a:t>?</a:t>
            </a:r>
            <a:endParaRPr lang="nl-NL" dirty="0">
              <a:solidFill>
                <a:schemeClr val="tx2"/>
              </a:solidFill>
            </a:endParaRPr>
          </a:p>
        </p:txBody>
      </p:sp>
      <p:sp>
        <p:nvSpPr>
          <p:cNvPr id="4" name="Tijdelijke aanduiding voor datum 3">
            <a:extLst>
              <a:ext uri="{FF2B5EF4-FFF2-40B4-BE49-F238E27FC236}">
                <a16:creationId xmlns:a16="http://schemas.microsoft.com/office/drawing/2014/main" id="{AB4E6CDB-6DE8-435E-B268-0B5AF1AF49CE}"/>
              </a:ext>
            </a:extLst>
          </p:cNvPr>
          <p:cNvSpPr>
            <a:spLocks noGrp="1"/>
          </p:cNvSpPr>
          <p:nvPr>
            <p:ph type="dt" sz="quarter" idx="4294967295"/>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6A8A28C3-A8BE-4165-95F2-A0661493C84B}" type="datetime1">
              <a:rPr lang="en-US" smtClean="0"/>
              <a:pPr>
                <a:defRPr/>
              </a:pPr>
              <a:t>9/30/20</a:t>
            </a:fld>
            <a:endParaRPr lang="en-US">
              <a:solidFill>
                <a:schemeClr val="tx1"/>
              </a:solidFill>
            </a:endParaRPr>
          </a:p>
        </p:txBody>
      </p:sp>
      <p:sp>
        <p:nvSpPr>
          <p:cNvPr id="10245" name="Tijdelijke aanduiding voor voettekst 4">
            <a:extLst>
              <a:ext uri="{FF2B5EF4-FFF2-40B4-BE49-F238E27FC236}">
                <a16:creationId xmlns:a16="http://schemas.microsoft.com/office/drawing/2014/main" id="{4C826FFA-A0F5-49BA-83A4-91C752447A3B}"/>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r>
              <a:rPr lang="en-US"/>
              <a:t>ORD 9 juni 2011</a:t>
            </a:r>
            <a:endParaRPr lang="en-US" altLang="nl-NL" sz="1400" dirty="0">
              <a:solidFill>
                <a:schemeClr val="tx1"/>
              </a:solidFill>
              <a:latin typeface="Verdana" pitchFamily="34" charset="0"/>
            </a:endParaRPr>
          </a:p>
        </p:txBody>
      </p:sp>
      <p:sp>
        <p:nvSpPr>
          <p:cNvPr id="73734" name="Tijdelijke aanduiding voor dianummer 5">
            <a:extLst>
              <a:ext uri="{FF2B5EF4-FFF2-40B4-BE49-F238E27FC236}">
                <a16:creationId xmlns:a16="http://schemas.microsoft.com/office/drawing/2014/main" id="{5B4C392B-6AA9-46ED-95E5-8F0C62A2F465}"/>
              </a:ext>
            </a:extLst>
          </p:cNvPr>
          <p:cNvSpPr>
            <a:spLocks noGrp="1" noChangeArrowheads="1"/>
          </p:cNvSpPr>
          <p:nvPr>
            <p:ph type="sldNum" sz="quarter" idx="4294967295"/>
          </p:nvPr>
        </p:nvSpPr>
        <p:spPr bwMode="auto">
          <a:xfrm>
            <a:off x="72390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34</a:t>
            </a:fld>
            <a:endParaRPr lang="en-US" altLang="nl-NL" sz="1400">
              <a:solidFill>
                <a:schemeClr val="tx1"/>
              </a:solidFill>
            </a:endParaRPr>
          </a:p>
        </p:txBody>
      </p:sp>
    </p:spTree>
    <p:extLst>
      <p:ext uri="{BB962C8B-B14F-4D97-AF65-F5344CB8AC3E}">
        <p14:creationId xmlns:p14="http://schemas.microsoft.com/office/powerpoint/2010/main" val="207965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itle 1">
            <a:extLst>
              <a:ext uri="{FF2B5EF4-FFF2-40B4-BE49-F238E27FC236}">
                <a16:creationId xmlns:a16="http://schemas.microsoft.com/office/drawing/2014/main" id="{D0EFC736-5972-4832-99A8-3B5720BB037E}"/>
              </a:ext>
            </a:extLst>
          </p:cNvPr>
          <p:cNvSpPr>
            <a:spLocks noGrp="1" noChangeArrowheads="1"/>
          </p:cNvSpPr>
          <p:nvPr>
            <p:ph type="title"/>
          </p:nvPr>
        </p:nvSpPr>
        <p:spPr/>
        <p:txBody>
          <a:bodyPr wrap="square" anchor="ctr"/>
          <a:lstStyle/>
          <a:p>
            <a:r>
              <a:rPr lang="nl-NL" altLang="nl-NL" dirty="0">
                <a:solidFill>
                  <a:schemeClr val="tx2"/>
                </a:solidFill>
              </a:rPr>
              <a:t>Repertoire van strategieën om te </a:t>
            </a:r>
            <a:r>
              <a:rPr lang="nl-NL" altLang="nl-NL" dirty="0" err="1">
                <a:solidFill>
                  <a:schemeClr val="tx2"/>
                </a:solidFill>
              </a:rPr>
              <a:t>scaffolden</a:t>
            </a:r>
            <a:endParaRPr lang="nl-NL" altLang="nl-NL" dirty="0">
              <a:solidFill>
                <a:schemeClr val="tx2"/>
              </a:solidFill>
            </a:endParaRPr>
          </a:p>
        </p:txBody>
      </p:sp>
      <p:sp>
        <p:nvSpPr>
          <p:cNvPr id="27654" name="Content Placeholder 2">
            <a:extLst>
              <a:ext uri="{FF2B5EF4-FFF2-40B4-BE49-F238E27FC236}">
                <a16:creationId xmlns:a16="http://schemas.microsoft.com/office/drawing/2014/main" id="{DE83A2C7-D6DC-4E11-911B-E5ABFE37ABE5}"/>
              </a:ext>
            </a:extLst>
          </p:cNvPr>
          <p:cNvSpPr>
            <a:spLocks noGrp="1"/>
          </p:cNvSpPr>
          <p:nvPr>
            <p:ph idx="1"/>
          </p:nvPr>
        </p:nvSpPr>
        <p:spPr/>
        <p:txBody>
          <a:bodyPr/>
          <a:lstStyle/>
          <a:p>
            <a:pPr>
              <a:defRPr/>
            </a:pPr>
            <a:r>
              <a:rPr lang="en-GB" sz="2400" kern="1200" dirty="0">
                <a:solidFill>
                  <a:schemeClr val="dk1"/>
                </a:solidFill>
              </a:rPr>
              <a:t>Het </a:t>
            </a:r>
            <a:r>
              <a:rPr lang="en-GB" sz="2400" kern="1200" dirty="0" err="1">
                <a:solidFill>
                  <a:schemeClr val="dk1"/>
                </a:solidFill>
              </a:rPr>
              <a:t>herformuleren</a:t>
            </a:r>
            <a:r>
              <a:rPr lang="en-GB" sz="2400" kern="1200" dirty="0">
                <a:solidFill>
                  <a:schemeClr val="dk1"/>
                </a:solidFill>
              </a:rPr>
              <a:t> of </a:t>
            </a:r>
            <a:r>
              <a:rPr lang="en-GB" sz="2400" kern="1200" dirty="0" err="1">
                <a:solidFill>
                  <a:schemeClr val="dk1"/>
                </a:solidFill>
              </a:rPr>
              <a:t>uitbreiden</a:t>
            </a:r>
            <a:r>
              <a:rPr lang="en-GB" sz="2400" kern="1200" dirty="0">
                <a:solidFill>
                  <a:schemeClr val="dk1"/>
                </a:solidFill>
              </a:rPr>
              <a:t> van de </a:t>
            </a:r>
            <a:r>
              <a:rPr lang="en-GB" sz="2400" kern="1200" dirty="0" err="1">
                <a:solidFill>
                  <a:schemeClr val="dk1"/>
                </a:solidFill>
              </a:rPr>
              <a:t>gesproken</a:t>
            </a:r>
            <a:r>
              <a:rPr lang="en-GB" sz="2400" kern="1200" dirty="0">
                <a:solidFill>
                  <a:schemeClr val="dk1"/>
                </a:solidFill>
              </a:rPr>
              <a:t> of </a:t>
            </a:r>
            <a:r>
              <a:rPr lang="en-GB" sz="2400" kern="1200" dirty="0" err="1">
                <a:solidFill>
                  <a:schemeClr val="dk1"/>
                </a:solidFill>
              </a:rPr>
              <a:t>geschreven</a:t>
            </a:r>
            <a:r>
              <a:rPr lang="en-GB" sz="2400" kern="1200" dirty="0">
                <a:solidFill>
                  <a:schemeClr val="dk1"/>
                </a:solidFill>
              </a:rPr>
              <a:t> </a:t>
            </a:r>
            <a:r>
              <a:rPr lang="en-GB" sz="2400" kern="1200" dirty="0" err="1">
                <a:solidFill>
                  <a:schemeClr val="dk1"/>
                </a:solidFill>
              </a:rPr>
              <a:t>uitspraken</a:t>
            </a:r>
            <a:r>
              <a:rPr lang="en-GB" sz="2400" kern="1200" dirty="0">
                <a:solidFill>
                  <a:schemeClr val="dk1"/>
                </a:solidFill>
              </a:rPr>
              <a:t> van </a:t>
            </a:r>
            <a:r>
              <a:rPr lang="en-GB" sz="2400" kern="1200" dirty="0" err="1">
                <a:solidFill>
                  <a:schemeClr val="dk1"/>
                </a:solidFill>
              </a:rPr>
              <a:t>leerlingen</a:t>
            </a:r>
            <a:r>
              <a:rPr lang="en-GB" sz="2400" kern="1200" dirty="0">
                <a:solidFill>
                  <a:schemeClr val="dk1"/>
                </a:solidFill>
              </a:rPr>
              <a:t>
</a:t>
            </a:r>
            <a:r>
              <a:rPr lang="en-GB" sz="2400" kern="1200" dirty="0" err="1">
                <a:solidFill>
                  <a:schemeClr val="dk1"/>
                </a:solidFill>
              </a:rPr>
              <a:t>Verwijzen</a:t>
            </a:r>
            <a:r>
              <a:rPr lang="en-GB" sz="2400" kern="1200" dirty="0">
                <a:solidFill>
                  <a:schemeClr val="dk1"/>
                </a:solidFill>
              </a:rPr>
              <a:t> </a:t>
            </a:r>
            <a:r>
              <a:rPr lang="en-GB" sz="2400" kern="1200" dirty="0" err="1">
                <a:solidFill>
                  <a:schemeClr val="dk1"/>
                </a:solidFill>
              </a:rPr>
              <a:t>naar</a:t>
            </a:r>
            <a:r>
              <a:rPr lang="en-GB" sz="2400" kern="1200" dirty="0">
                <a:solidFill>
                  <a:schemeClr val="dk1"/>
                </a:solidFill>
              </a:rPr>
              <a:t> of </a:t>
            </a:r>
            <a:r>
              <a:rPr lang="en-GB" sz="2400" kern="1200" dirty="0" err="1">
                <a:solidFill>
                  <a:schemeClr val="dk1"/>
                </a:solidFill>
              </a:rPr>
              <a:t>herinneren</a:t>
            </a:r>
            <a:r>
              <a:rPr lang="en-GB" sz="2400" kern="1200" dirty="0">
                <a:solidFill>
                  <a:schemeClr val="dk1"/>
                </a:solidFill>
              </a:rPr>
              <a:t> </a:t>
            </a:r>
            <a:r>
              <a:rPr lang="en-GB" sz="2400" kern="1200" dirty="0" err="1">
                <a:solidFill>
                  <a:schemeClr val="dk1"/>
                </a:solidFill>
              </a:rPr>
              <a:t>aan</a:t>
            </a:r>
            <a:r>
              <a:rPr lang="en-GB" sz="2400" kern="1200" dirty="0">
                <a:solidFill>
                  <a:schemeClr val="dk1"/>
                </a:solidFill>
              </a:rPr>
              <a:t> taal </a:t>
            </a:r>
            <a:r>
              <a:rPr lang="en-GB" sz="2400" kern="1200" dirty="0" err="1">
                <a:solidFill>
                  <a:schemeClr val="dk1"/>
                </a:solidFill>
              </a:rPr>
              <a:t>kenmerken</a:t>
            </a:r>
            <a:r>
              <a:rPr lang="en-GB" sz="2400" kern="1200" dirty="0">
                <a:solidFill>
                  <a:schemeClr val="dk1"/>
                </a:solidFill>
              </a:rPr>
              <a:t> 
</a:t>
            </a:r>
            <a:r>
              <a:rPr lang="en-GB" sz="2400" kern="1200" dirty="0" err="1">
                <a:solidFill>
                  <a:schemeClr val="dk1"/>
                </a:solidFill>
              </a:rPr>
              <a:t>Verwijzen</a:t>
            </a:r>
            <a:r>
              <a:rPr lang="en-GB" sz="2400" kern="1200" dirty="0">
                <a:solidFill>
                  <a:schemeClr val="dk1"/>
                </a:solidFill>
              </a:rPr>
              <a:t> </a:t>
            </a:r>
            <a:r>
              <a:rPr lang="en-GB" sz="2400" kern="1200" dirty="0" err="1">
                <a:solidFill>
                  <a:schemeClr val="dk1"/>
                </a:solidFill>
              </a:rPr>
              <a:t>naar</a:t>
            </a:r>
            <a:r>
              <a:rPr lang="en-GB" sz="2400" kern="1200" dirty="0">
                <a:solidFill>
                  <a:schemeClr val="dk1"/>
                </a:solidFill>
              </a:rPr>
              <a:t> of </a:t>
            </a:r>
            <a:r>
              <a:rPr lang="en-GB" sz="2400" kern="1200" dirty="0" err="1">
                <a:solidFill>
                  <a:schemeClr val="dk1"/>
                </a:solidFill>
              </a:rPr>
              <a:t>herinneren</a:t>
            </a:r>
            <a:r>
              <a:rPr lang="en-GB" sz="2400" kern="1200" dirty="0">
                <a:solidFill>
                  <a:schemeClr val="dk1"/>
                </a:solidFill>
              </a:rPr>
              <a:t> </a:t>
            </a:r>
            <a:r>
              <a:rPr lang="en-GB" sz="2400" kern="1200" dirty="0" err="1">
                <a:solidFill>
                  <a:schemeClr val="dk1"/>
                </a:solidFill>
              </a:rPr>
              <a:t>aan</a:t>
            </a:r>
            <a:r>
              <a:rPr lang="en-GB" sz="2400" kern="1200" dirty="0">
                <a:solidFill>
                  <a:schemeClr val="dk1"/>
                </a:solidFill>
              </a:rPr>
              <a:t> </a:t>
            </a:r>
            <a:r>
              <a:rPr lang="en-GB" sz="2400" kern="1200" dirty="0" err="1">
                <a:solidFill>
                  <a:schemeClr val="dk1"/>
                </a:solidFill>
              </a:rPr>
              <a:t>structuurkenmerken</a:t>
            </a:r>
            <a:r>
              <a:rPr lang="en-GB" sz="2400" kern="1200" dirty="0">
                <a:solidFill>
                  <a:schemeClr val="dk1"/>
                </a:solidFill>
              </a:rPr>
              <a:t> 
</a:t>
            </a:r>
            <a:r>
              <a:rPr lang="en-GB" sz="2400" kern="1200" dirty="0" err="1">
                <a:solidFill>
                  <a:schemeClr val="dk1"/>
                </a:solidFill>
              </a:rPr>
              <a:t>Leerlingen</a:t>
            </a:r>
            <a:r>
              <a:rPr lang="en-GB" sz="2400" kern="1200" dirty="0">
                <a:solidFill>
                  <a:schemeClr val="dk1"/>
                </a:solidFill>
              </a:rPr>
              <a:t> </a:t>
            </a:r>
            <a:r>
              <a:rPr lang="en-GB" sz="2400" kern="1200" dirty="0" err="1">
                <a:solidFill>
                  <a:schemeClr val="dk1"/>
                </a:solidFill>
              </a:rPr>
              <a:t>vragen</a:t>
            </a:r>
            <a:r>
              <a:rPr lang="en-GB" sz="2400" kern="1200" dirty="0">
                <a:solidFill>
                  <a:schemeClr val="dk1"/>
                </a:solidFill>
              </a:rPr>
              <a:t> om taal </a:t>
            </a:r>
            <a:r>
              <a:rPr lang="en-GB" sz="2400" kern="1200" dirty="0" err="1">
                <a:solidFill>
                  <a:schemeClr val="dk1"/>
                </a:solidFill>
              </a:rPr>
              <a:t>te</a:t>
            </a:r>
            <a:r>
              <a:rPr lang="en-GB" sz="2400" kern="1200" dirty="0">
                <a:solidFill>
                  <a:schemeClr val="dk1"/>
                </a:solidFill>
              </a:rPr>
              <a:t> </a:t>
            </a:r>
            <a:r>
              <a:rPr lang="en-GB" sz="2400" kern="1200" dirty="0" err="1">
                <a:solidFill>
                  <a:schemeClr val="dk1"/>
                </a:solidFill>
              </a:rPr>
              <a:t>verbeteren</a:t>
            </a:r>
            <a:r>
              <a:rPr lang="en-GB" sz="2400" kern="1200" dirty="0">
                <a:solidFill>
                  <a:schemeClr val="dk1"/>
                </a:solidFill>
              </a:rPr>
              <a:t> 
Het </a:t>
            </a:r>
            <a:r>
              <a:rPr lang="en-GB" sz="2400" kern="1200" dirty="0" err="1">
                <a:solidFill>
                  <a:schemeClr val="dk1"/>
                </a:solidFill>
              </a:rPr>
              <a:t>herhalen</a:t>
            </a:r>
            <a:r>
              <a:rPr lang="en-GB" sz="2400" kern="1200" dirty="0">
                <a:solidFill>
                  <a:schemeClr val="dk1"/>
                </a:solidFill>
              </a:rPr>
              <a:t> van </a:t>
            </a:r>
            <a:r>
              <a:rPr lang="en-GB" sz="2400" kern="1200" dirty="0" err="1">
                <a:solidFill>
                  <a:schemeClr val="dk1"/>
                </a:solidFill>
              </a:rPr>
              <a:t>correcte</a:t>
            </a:r>
            <a:r>
              <a:rPr lang="en-GB" sz="2400" kern="1200" dirty="0">
                <a:solidFill>
                  <a:schemeClr val="dk1"/>
                </a:solidFill>
              </a:rPr>
              <a:t> </a:t>
            </a:r>
            <a:r>
              <a:rPr lang="en-GB" sz="2400" kern="1200" dirty="0" err="1">
                <a:solidFill>
                  <a:schemeClr val="dk1"/>
                </a:solidFill>
              </a:rPr>
              <a:t>uitingen</a:t>
            </a:r>
            <a:r>
              <a:rPr lang="en-GB" sz="2400" kern="1200" dirty="0">
                <a:solidFill>
                  <a:schemeClr val="dk1"/>
                </a:solidFill>
              </a:rPr>
              <a:t> van </a:t>
            </a:r>
            <a:r>
              <a:rPr lang="en-GB" sz="2400" kern="1200" dirty="0" err="1">
                <a:solidFill>
                  <a:schemeClr val="dk1"/>
                </a:solidFill>
              </a:rPr>
              <a:t>leerlingen</a:t>
            </a:r>
            <a:r>
              <a:rPr lang="en-GB" sz="2400" kern="1200" dirty="0">
                <a:solidFill>
                  <a:schemeClr val="dk1"/>
                </a:solidFill>
              </a:rPr>
              <a:t> of het </a:t>
            </a:r>
            <a:r>
              <a:rPr lang="en-GB" sz="2400" kern="1200" dirty="0" err="1">
                <a:solidFill>
                  <a:schemeClr val="dk1"/>
                </a:solidFill>
              </a:rPr>
              <a:t>expliciet</a:t>
            </a:r>
            <a:r>
              <a:rPr lang="en-GB" sz="2400" kern="1200" dirty="0">
                <a:solidFill>
                  <a:schemeClr val="dk1"/>
                </a:solidFill>
              </a:rPr>
              <a:t> </a:t>
            </a:r>
            <a:r>
              <a:rPr lang="en-GB" sz="2400" kern="1200" dirty="0" err="1">
                <a:solidFill>
                  <a:schemeClr val="dk1"/>
                </a:solidFill>
              </a:rPr>
              <a:t>maken</a:t>
            </a:r>
            <a:r>
              <a:rPr lang="en-GB" sz="2400" kern="1200" dirty="0">
                <a:solidFill>
                  <a:schemeClr val="dk1"/>
                </a:solidFill>
              </a:rPr>
              <a:t> van de </a:t>
            </a:r>
            <a:r>
              <a:rPr lang="en-GB" sz="2400" kern="1200" dirty="0" err="1">
                <a:solidFill>
                  <a:schemeClr val="dk1"/>
                </a:solidFill>
              </a:rPr>
              <a:t>goede</a:t>
            </a:r>
            <a:r>
              <a:rPr lang="en-GB" sz="2400" kern="1200" dirty="0">
                <a:solidFill>
                  <a:schemeClr val="dk1"/>
                </a:solidFill>
              </a:rPr>
              <a:t> </a:t>
            </a:r>
            <a:r>
              <a:rPr lang="en-GB" sz="2400" kern="1200" dirty="0" err="1">
                <a:solidFill>
                  <a:schemeClr val="dk1"/>
                </a:solidFill>
              </a:rPr>
              <a:t>kwaliteit</a:t>
            </a:r>
            <a:r>
              <a:rPr lang="en-GB" sz="2400" kern="1200" dirty="0">
                <a:solidFill>
                  <a:schemeClr val="dk1"/>
                </a:solidFill>
              </a:rPr>
              <a:t> van de </a:t>
            </a:r>
            <a:r>
              <a:rPr lang="en-GB" sz="2400" kern="1200" dirty="0" err="1">
                <a:solidFill>
                  <a:schemeClr val="dk1"/>
                </a:solidFill>
              </a:rPr>
              <a:t>uitingen</a:t>
            </a:r>
            <a:r>
              <a:rPr lang="en-GB" sz="2400" kern="1200" dirty="0">
                <a:solidFill>
                  <a:schemeClr val="dk1"/>
                </a:solidFill>
              </a:rPr>
              <a:t> van </a:t>
            </a:r>
            <a:r>
              <a:rPr lang="en-GB" sz="2400" kern="1200" dirty="0" err="1">
                <a:solidFill>
                  <a:schemeClr val="dk1"/>
                </a:solidFill>
              </a:rPr>
              <a:t>leerlingen</a:t>
            </a:r>
            <a:r>
              <a:rPr lang="en-GB" sz="2400" kern="1200" dirty="0">
                <a:solidFill>
                  <a:schemeClr val="dk1"/>
                </a:solidFill>
              </a:rPr>
              <a:t>
</a:t>
            </a:r>
            <a:r>
              <a:rPr lang="en-GB" sz="2400" kern="1200" dirty="0" err="1">
                <a:solidFill>
                  <a:schemeClr val="dk1"/>
                </a:solidFill>
              </a:rPr>
              <a:t>Vragen</a:t>
            </a:r>
            <a:r>
              <a:rPr lang="en-GB" sz="2400" kern="1200" dirty="0">
                <a:solidFill>
                  <a:schemeClr val="dk1"/>
                </a:solidFill>
              </a:rPr>
              <a:t> of </a:t>
            </a:r>
            <a:r>
              <a:rPr lang="en-GB" sz="2400" kern="1200" dirty="0" err="1">
                <a:solidFill>
                  <a:schemeClr val="dk1"/>
                </a:solidFill>
              </a:rPr>
              <a:t>aanmoedigen</a:t>
            </a:r>
            <a:r>
              <a:rPr lang="en-GB" sz="2400" kern="1200" dirty="0">
                <a:solidFill>
                  <a:schemeClr val="dk1"/>
                </a:solidFill>
              </a:rPr>
              <a:t> van </a:t>
            </a:r>
            <a:r>
              <a:rPr lang="en-GB" sz="2400" kern="1200" dirty="0" err="1">
                <a:solidFill>
                  <a:schemeClr val="dk1"/>
                </a:solidFill>
              </a:rPr>
              <a:t>leerlingen</a:t>
            </a:r>
            <a:r>
              <a:rPr lang="en-GB" sz="2400" kern="1200" dirty="0">
                <a:solidFill>
                  <a:schemeClr val="dk1"/>
                </a:solidFill>
              </a:rPr>
              <a:t> om </a:t>
            </a:r>
            <a:r>
              <a:rPr lang="en-GB" sz="2400" kern="1200" dirty="0" err="1">
                <a:solidFill>
                  <a:schemeClr val="dk1"/>
                </a:solidFill>
              </a:rPr>
              <a:t>zelfstandig</a:t>
            </a:r>
            <a:r>
              <a:rPr lang="en-GB" sz="2400" kern="1200" dirty="0">
                <a:solidFill>
                  <a:schemeClr val="dk1"/>
                </a:solidFill>
              </a:rPr>
              <a:t> </a:t>
            </a:r>
            <a:r>
              <a:rPr lang="en-GB" sz="2400" kern="1200" dirty="0" err="1">
                <a:solidFill>
                  <a:schemeClr val="dk1"/>
                </a:solidFill>
              </a:rPr>
              <a:t>gesproken</a:t>
            </a:r>
            <a:r>
              <a:rPr lang="en-GB" sz="2400" kern="1200" dirty="0">
                <a:solidFill>
                  <a:schemeClr val="dk1"/>
                </a:solidFill>
              </a:rPr>
              <a:t> of </a:t>
            </a:r>
            <a:r>
              <a:rPr lang="en-GB" sz="2400" kern="1200" dirty="0" err="1">
                <a:solidFill>
                  <a:schemeClr val="dk1"/>
                </a:solidFill>
              </a:rPr>
              <a:t>geschreven</a:t>
            </a:r>
            <a:r>
              <a:rPr lang="en-GB" sz="2400" kern="1200" dirty="0">
                <a:solidFill>
                  <a:schemeClr val="dk1"/>
                </a:solidFill>
              </a:rPr>
              <a:t> taal </a:t>
            </a:r>
            <a:r>
              <a:rPr lang="en-GB" sz="2400" kern="1200" dirty="0" err="1">
                <a:solidFill>
                  <a:schemeClr val="dk1"/>
                </a:solidFill>
              </a:rPr>
              <a:t>te</a:t>
            </a:r>
            <a:r>
              <a:rPr lang="en-GB" sz="2400" kern="1200" dirty="0">
                <a:solidFill>
                  <a:schemeClr val="dk1"/>
                </a:solidFill>
              </a:rPr>
              <a:t> </a:t>
            </a:r>
            <a:r>
              <a:rPr lang="en-GB" sz="2400" kern="1200" dirty="0" err="1">
                <a:solidFill>
                  <a:schemeClr val="dk1"/>
                </a:solidFill>
              </a:rPr>
              <a:t>produceren</a:t>
            </a:r>
            <a:r>
              <a:rPr lang="en-GB" sz="2400" kern="1200" dirty="0">
                <a:solidFill>
                  <a:schemeClr val="dk1"/>
                </a:solidFill>
              </a:rPr>
              <a:t> </a:t>
            </a:r>
          </a:p>
          <a:p>
            <a:pPr marL="0" indent="0" eaLnBrk="1" hangingPunct="1">
              <a:buNone/>
              <a:defRPr/>
            </a:pPr>
            <a:endParaRPr lang="nl-NL" dirty="0"/>
          </a:p>
          <a:p>
            <a:pPr marL="0" indent="0" eaLnBrk="1" hangingPunct="1">
              <a:buFont typeface="Times" panose="02020603050405020304" pitchFamily="18" charset="0"/>
              <a:buNone/>
              <a:defRPr/>
            </a:pPr>
            <a:endParaRPr lang="nl-NL" altLang="nl-NL" sz="2300" dirty="0"/>
          </a:p>
        </p:txBody>
      </p:sp>
      <p:sp>
        <p:nvSpPr>
          <p:cNvPr id="4" name="Date Placeholder 1">
            <a:extLst>
              <a:ext uri="{FF2B5EF4-FFF2-40B4-BE49-F238E27FC236}">
                <a16:creationId xmlns:a16="http://schemas.microsoft.com/office/drawing/2014/main" id="{34E215E0-9045-4716-8735-4552C32479E6}"/>
              </a:ext>
            </a:extLst>
          </p:cNvPr>
          <p:cNvSpPr>
            <a:spLocks noGrp="1"/>
          </p:cNvSpPr>
          <p:nvPr>
            <p:ph type="dt" sz="quarter" idx="4294967295"/>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F5C8552F-B460-4B86-8121-494232BDE263}" type="datetime1">
              <a:rPr lang="en-US" smtClean="0"/>
              <a:pPr>
                <a:defRPr/>
              </a:pPr>
              <a:t>9/30/20</a:t>
            </a:fld>
            <a:endParaRPr lang="en-US">
              <a:solidFill>
                <a:schemeClr val="tx1"/>
              </a:solidFill>
            </a:endParaRPr>
          </a:p>
        </p:txBody>
      </p:sp>
      <p:sp>
        <p:nvSpPr>
          <p:cNvPr id="5" name="Footer Placeholder 2">
            <a:extLst>
              <a:ext uri="{FF2B5EF4-FFF2-40B4-BE49-F238E27FC236}">
                <a16:creationId xmlns:a16="http://schemas.microsoft.com/office/drawing/2014/main" id="{D8874CB5-F2DB-4E8C-AA2F-DF39279BD1F1}"/>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
        <p:nvSpPr>
          <p:cNvPr id="80900" name="Slide Number Placeholder 3">
            <a:extLst>
              <a:ext uri="{FF2B5EF4-FFF2-40B4-BE49-F238E27FC236}">
                <a16:creationId xmlns:a16="http://schemas.microsoft.com/office/drawing/2014/main" id="{7C7680AD-BC36-4CE7-93C1-B30636572F84}"/>
              </a:ext>
            </a:extLst>
          </p:cNvPr>
          <p:cNvSpPr>
            <a:spLocks noGrp="1" noChangeArrowheads="1"/>
          </p:cNvSpPr>
          <p:nvPr>
            <p:ph type="sldNum" sz="quarter" idx="4294967295"/>
          </p:nvPr>
        </p:nvSpPr>
        <p:spPr bwMode="auto">
          <a:xfrm>
            <a:off x="72390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21AB88D-B0D9-4225-B8C2-C0E785616E85}" type="slidenum">
              <a:rPr lang="en-US" altLang="nl-NL" smtClean="0"/>
              <a:pPr>
                <a:spcBef>
                  <a:spcPct val="0"/>
                </a:spcBef>
                <a:buClrTx/>
                <a:buSzTx/>
                <a:buFontTx/>
                <a:buNone/>
                <a:defRPr/>
              </a:pPr>
              <a:t>35</a:t>
            </a:fld>
            <a:endParaRPr lang="en-US" altLang="nl-NL" sz="1400">
              <a:solidFill>
                <a:schemeClr val="tx1"/>
              </a:solidFill>
            </a:endParaRPr>
          </a:p>
        </p:txBody>
      </p:sp>
    </p:spTree>
    <p:extLst>
      <p:ext uri="{BB962C8B-B14F-4D97-AF65-F5344CB8AC3E}">
        <p14:creationId xmlns:p14="http://schemas.microsoft.com/office/powerpoint/2010/main" val="500989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07209" y="3932856"/>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4025505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8CB58AD-A55F-6247-9E68-E4B0F9402219}"/>
              </a:ext>
            </a:extLst>
          </p:cNvPr>
          <p:cNvSpPr>
            <a:spLocks noGrp="1"/>
          </p:cNvSpPr>
          <p:nvPr>
            <p:ph idx="1"/>
          </p:nvPr>
        </p:nvSpPr>
        <p:spPr/>
        <p:txBody>
          <a:bodyPr/>
          <a:lstStyle/>
          <a:p>
            <a:r>
              <a:rPr lang="en-AU" sz="2400" dirty="0"/>
              <a:t>In </a:t>
            </a:r>
            <a:r>
              <a:rPr lang="en-AU" sz="2400" dirty="0" err="1"/>
              <a:t>uw</a:t>
            </a:r>
            <a:r>
              <a:rPr lang="en-AU" sz="2400" dirty="0"/>
              <a:t> </a:t>
            </a:r>
            <a:r>
              <a:rPr lang="en-AU" sz="2400" dirty="0" err="1"/>
              <a:t>onderwijspraktijk</a:t>
            </a:r>
            <a:r>
              <a:rPr lang="en-AU" sz="2400" dirty="0"/>
              <a:t> in </a:t>
            </a:r>
            <a:r>
              <a:rPr lang="en-AU" sz="2400" dirty="0" err="1"/>
              <a:t>hoeverre</a:t>
            </a:r>
            <a:r>
              <a:rPr lang="en-AU" sz="2400" dirty="0"/>
              <a:t> </a:t>
            </a:r>
            <a:r>
              <a:rPr lang="en-AU" sz="2400" dirty="0" err="1"/>
              <a:t>hebben</a:t>
            </a:r>
            <a:r>
              <a:rPr lang="en-AU" sz="2400" dirty="0"/>
              <a:t> </a:t>
            </a:r>
            <a:r>
              <a:rPr lang="en-AU" sz="2400" dirty="0" err="1"/>
              <a:t>uw</a:t>
            </a:r>
            <a:r>
              <a:rPr lang="en-AU" sz="2400" dirty="0"/>
              <a:t> </a:t>
            </a:r>
            <a:r>
              <a:rPr lang="en-AU" sz="2400" dirty="0" err="1"/>
              <a:t>leerlingen</a:t>
            </a:r>
            <a:r>
              <a:rPr lang="en-AU" sz="2400" dirty="0"/>
              <a:t> </a:t>
            </a:r>
            <a:r>
              <a:rPr lang="en-AU" sz="2400" dirty="0" err="1"/>
              <a:t>te</a:t>
            </a:r>
            <a:r>
              <a:rPr lang="en-AU" sz="2400" dirty="0"/>
              <a:t> </a:t>
            </a:r>
            <a:r>
              <a:rPr lang="en-AU" sz="2400" dirty="0" err="1"/>
              <a:t>maken</a:t>
            </a:r>
            <a:r>
              <a:rPr lang="en-AU" sz="2400" dirty="0"/>
              <a:t> met </a:t>
            </a:r>
            <a:r>
              <a:rPr lang="en-AU" sz="2400" dirty="0" err="1"/>
              <a:t>taalgerelateerde</a:t>
            </a:r>
            <a:r>
              <a:rPr lang="en-AU" sz="2400" dirty="0"/>
              <a:t> </a:t>
            </a:r>
            <a:r>
              <a:rPr lang="en-AU" sz="2400" dirty="0" err="1"/>
              <a:t>problemen</a:t>
            </a:r>
            <a:r>
              <a:rPr lang="en-AU" sz="2400" dirty="0"/>
              <a:t>? </a:t>
            </a:r>
            <a:r>
              <a:rPr lang="en-AU" sz="2400" dirty="0" err="1"/>
              <a:t>Geef</a:t>
            </a:r>
            <a:r>
              <a:rPr lang="en-AU" sz="2400" dirty="0"/>
              <a:t> </a:t>
            </a:r>
            <a:r>
              <a:rPr lang="en-AU" sz="2400" dirty="0" err="1"/>
              <a:t>een</a:t>
            </a:r>
            <a:r>
              <a:rPr lang="en-AU" sz="2400" dirty="0"/>
              <a:t> of </a:t>
            </a:r>
            <a:r>
              <a:rPr lang="en-AU" sz="2400" dirty="0" err="1"/>
              <a:t>meer</a:t>
            </a:r>
            <a:r>
              <a:rPr lang="en-AU" sz="2400" dirty="0"/>
              <a:t> </a:t>
            </a:r>
            <a:r>
              <a:rPr lang="en-AU" sz="2400" dirty="0" err="1"/>
              <a:t>voorbeelden</a:t>
            </a:r>
            <a:r>
              <a:rPr lang="en-AU" sz="2400" dirty="0"/>
              <a:t>.</a:t>
            </a:r>
          </a:p>
          <a:p>
            <a:endParaRPr lang="en-AU" sz="2400" dirty="0"/>
          </a:p>
          <a:p>
            <a:r>
              <a:rPr lang="en-AU" sz="2400" dirty="0" err="1"/>
              <a:t>Besteedt</a:t>
            </a:r>
            <a:r>
              <a:rPr lang="en-AU" sz="2400" dirty="0"/>
              <a:t> u in </a:t>
            </a:r>
            <a:r>
              <a:rPr lang="en-AU" sz="2400" dirty="0" err="1"/>
              <a:t>uw</a:t>
            </a:r>
            <a:r>
              <a:rPr lang="en-AU" sz="2400" dirty="0"/>
              <a:t> </a:t>
            </a:r>
            <a:r>
              <a:rPr lang="en-AU" sz="2400" dirty="0" err="1"/>
              <a:t>onderwijs</a:t>
            </a:r>
            <a:r>
              <a:rPr lang="en-AU" sz="2400" dirty="0"/>
              <a:t> </a:t>
            </a:r>
            <a:r>
              <a:rPr lang="en-AU" sz="2400" dirty="0" err="1"/>
              <a:t>specifieke</a:t>
            </a:r>
            <a:r>
              <a:rPr lang="en-AU" sz="2400" dirty="0"/>
              <a:t> </a:t>
            </a:r>
            <a:r>
              <a:rPr lang="en-AU" sz="2400" dirty="0" err="1"/>
              <a:t>aandacht</a:t>
            </a:r>
            <a:r>
              <a:rPr lang="en-AU" sz="2400" dirty="0"/>
              <a:t> </a:t>
            </a:r>
            <a:r>
              <a:rPr lang="en-AU" sz="2400" dirty="0" err="1"/>
              <a:t>aan</a:t>
            </a:r>
            <a:r>
              <a:rPr lang="en-AU" sz="2400" dirty="0"/>
              <a:t> 'de taal van </a:t>
            </a:r>
            <a:r>
              <a:rPr lang="en-AU" sz="2400" dirty="0" err="1"/>
              <a:t>rekeken-wiskunde</a:t>
            </a:r>
            <a:r>
              <a:rPr lang="en-AU" sz="2400" dirty="0"/>
              <a:t>'? </a:t>
            </a:r>
            <a:r>
              <a:rPr lang="en-AU" sz="2400" dirty="0" err="1"/>
              <a:t>Geef</a:t>
            </a:r>
            <a:r>
              <a:rPr lang="en-AU" sz="2400" dirty="0"/>
              <a:t> </a:t>
            </a:r>
            <a:r>
              <a:rPr lang="en-AU" sz="2400" dirty="0" err="1"/>
              <a:t>een</a:t>
            </a:r>
            <a:r>
              <a:rPr lang="en-AU" sz="2400" dirty="0"/>
              <a:t> of </a:t>
            </a:r>
            <a:r>
              <a:rPr lang="en-AU" sz="2400" dirty="0" err="1"/>
              <a:t>meer</a:t>
            </a:r>
            <a:r>
              <a:rPr lang="en-AU" sz="2400" dirty="0"/>
              <a:t> </a:t>
            </a:r>
            <a:r>
              <a:rPr lang="en-AU" sz="2400" dirty="0" err="1"/>
              <a:t>voorbeelden</a:t>
            </a:r>
            <a:r>
              <a:rPr lang="en-AU" sz="2400" dirty="0"/>
              <a:t> van hoe je </a:t>
            </a:r>
            <a:r>
              <a:rPr lang="en-AU" sz="2400" dirty="0" err="1"/>
              <a:t>dit</a:t>
            </a:r>
            <a:r>
              <a:rPr lang="en-AU" sz="2400" dirty="0"/>
              <a:t> </a:t>
            </a:r>
            <a:r>
              <a:rPr lang="en-AU" sz="2400" dirty="0" err="1"/>
              <a:t>doet</a:t>
            </a:r>
            <a:r>
              <a:rPr lang="en-AU" sz="2400" dirty="0"/>
              <a:t>.</a:t>
            </a:r>
            <a:br>
              <a:rPr lang="en-AU" sz="2400" dirty="0"/>
            </a:br>
            <a:r>
              <a:rPr lang="en-AU" sz="2400" dirty="0"/>
              <a:t>
</a:t>
            </a:r>
            <a:r>
              <a:rPr lang="en-AU" sz="2400" dirty="0" err="1"/>
              <a:t>Welke</a:t>
            </a:r>
            <a:r>
              <a:rPr lang="en-AU" sz="2400" dirty="0"/>
              <a:t> </a:t>
            </a:r>
            <a:r>
              <a:rPr lang="en-AU" sz="2400" dirty="0" err="1"/>
              <a:t>middelen</a:t>
            </a:r>
            <a:r>
              <a:rPr lang="en-AU" sz="2400" dirty="0"/>
              <a:t> </a:t>
            </a:r>
            <a:r>
              <a:rPr lang="en-AU" sz="2400" dirty="0" err="1"/>
              <a:t>gebruikt</a:t>
            </a:r>
            <a:r>
              <a:rPr lang="en-AU" sz="2400" dirty="0"/>
              <a:t> u om de </a:t>
            </a:r>
            <a:r>
              <a:rPr lang="en-AU" sz="2400" dirty="0" err="1"/>
              <a:t>taalontwikkeling</a:t>
            </a:r>
            <a:r>
              <a:rPr lang="en-AU" sz="2400" dirty="0"/>
              <a:t> van </a:t>
            </a:r>
            <a:r>
              <a:rPr lang="en-AU" sz="2400" dirty="0" err="1"/>
              <a:t>studenten</a:t>
            </a:r>
            <a:r>
              <a:rPr lang="en-AU" sz="2400" dirty="0"/>
              <a:t> in </a:t>
            </a:r>
            <a:r>
              <a:rPr lang="en-AU" sz="2400" dirty="0" err="1"/>
              <a:t>uw</a:t>
            </a:r>
            <a:r>
              <a:rPr lang="en-AU" sz="2400" dirty="0"/>
              <a:t> </a:t>
            </a:r>
            <a:r>
              <a:rPr lang="en-AU" sz="2400" dirty="0" err="1"/>
              <a:t>onderwijs</a:t>
            </a:r>
            <a:r>
              <a:rPr lang="en-AU" sz="2400" dirty="0"/>
              <a:t> </a:t>
            </a:r>
            <a:r>
              <a:rPr lang="en-AU" sz="2400" dirty="0" err="1"/>
              <a:t>te</a:t>
            </a:r>
            <a:r>
              <a:rPr lang="en-AU" sz="2400" dirty="0"/>
              <a:t> </a:t>
            </a:r>
            <a:r>
              <a:rPr lang="en-AU" sz="2400" dirty="0" err="1"/>
              <a:t>ondersteunen</a:t>
            </a:r>
            <a:r>
              <a:rPr lang="en-AU" sz="2400" dirty="0"/>
              <a:t>? </a:t>
            </a:r>
            <a:r>
              <a:rPr lang="en-AU" sz="2400" dirty="0" err="1"/>
              <a:t>Geef</a:t>
            </a:r>
            <a:r>
              <a:rPr lang="en-AU" sz="2400" dirty="0"/>
              <a:t> </a:t>
            </a:r>
            <a:r>
              <a:rPr lang="en-AU" sz="2400" dirty="0" err="1"/>
              <a:t>een</a:t>
            </a:r>
            <a:r>
              <a:rPr lang="en-AU" sz="2400" dirty="0"/>
              <a:t> of </a:t>
            </a:r>
            <a:r>
              <a:rPr lang="en-AU" sz="2400" dirty="0" err="1"/>
              <a:t>meer</a:t>
            </a:r>
            <a:r>
              <a:rPr lang="en-AU" sz="2400" dirty="0"/>
              <a:t> </a:t>
            </a:r>
            <a:r>
              <a:rPr lang="en-AU" sz="2400" dirty="0" err="1"/>
              <a:t>voorbeelden</a:t>
            </a:r>
            <a:endParaRPr lang="en-AU" dirty="0"/>
          </a:p>
          <a:p>
            <a:pPr marL="0" indent="0">
              <a:buNone/>
            </a:pP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2" name="Titel 1"/>
          <p:cNvSpPr>
            <a:spLocks noGrp="1"/>
          </p:cNvSpPr>
          <p:nvPr>
            <p:ph type="title"/>
          </p:nvPr>
        </p:nvSpPr>
        <p:spPr/>
        <p:txBody>
          <a:bodyPr/>
          <a:lstStyle/>
          <a:p>
            <a:r>
              <a:rPr lang="de-DE" sz="2600" dirty="0" err="1"/>
              <a:t>Beantwoord</a:t>
            </a:r>
            <a:r>
              <a:rPr lang="de-DE" sz="2600" dirty="0"/>
              <a:t> </a:t>
            </a:r>
            <a:r>
              <a:rPr lang="de-DE" sz="2600" dirty="0" err="1"/>
              <a:t>onderstaande</a:t>
            </a:r>
            <a:r>
              <a:rPr lang="de-DE" sz="2600" dirty="0"/>
              <a:t> </a:t>
            </a:r>
            <a:r>
              <a:rPr lang="de-DE" sz="2600" dirty="0" err="1"/>
              <a:t>vragen</a:t>
            </a:r>
            <a:endParaRPr lang="de-DE" sz="2600" dirty="0"/>
          </a:p>
        </p:txBody>
      </p:sp>
    </p:spTree>
    <p:extLst>
      <p:ext uri="{BB962C8B-B14F-4D97-AF65-F5344CB8AC3E}">
        <p14:creationId xmlns:p14="http://schemas.microsoft.com/office/powerpoint/2010/main" val="22429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07" y="633883"/>
            <a:ext cx="8856984" cy="490861"/>
          </a:xfrm>
        </p:spPr>
        <p:txBody>
          <a:bodyPr anchor="ctr">
            <a:normAutofit/>
          </a:bodyPr>
          <a:lstStyle/>
          <a:p>
            <a:r>
              <a:rPr lang="de-DE" dirty="0" err="1"/>
              <a:t>Een</a:t>
            </a:r>
            <a:r>
              <a:rPr lang="de-DE" dirty="0"/>
              <a:t> </a:t>
            </a:r>
            <a:r>
              <a:rPr lang="de-DE" dirty="0" err="1"/>
              <a:t>taalgerichte</a:t>
            </a:r>
            <a:r>
              <a:rPr lang="de-DE" dirty="0"/>
              <a:t> </a:t>
            </a:r>
            <a:r>
              <a:rPr lang="de-DE" dirty="0" err="1"/>
              <a:t>activiteit</a:t>
            </a:r>
            <a:r>
              <a:rPr lang="de-DE" dirty="0"/>
              <a:t> </a:t>
            </a:r>
            <a:r>
              <a:rPr lang="de-DE" dirty="0" err="1"/>
              <a:t>voorbereiden</a:t>
            </a:r>
            <a:r>
              <a:rPr lang="de-DE" dirty="0"/>
              <a:t> </a:t>
            </a:r>
            <a:r>
              <a:rPr lang="de-DE" dirty="0" err="1"/>
              <a:t>bij</a:t>
            </a:r>
            <a:r>
              <a:rPr lang="de-DE" dirty="0"/>
              <a:t> </a:t>
            </a:r>
            <a:r>
              <a:rPr lang="de-DE" dirty="0" err="1"/>
              <a:t>een</a:t>
            </a:r>
            <a:r>
              <a:rPr lang="de-DE" dirty="0"/>
              <a:t> </a:t>
            </a:r>
            <a:r>
              <a:rPr lang="de-DE" dirty="0" err="1"/>
              <a:t>grafiek</a:t>
            </a:r>
            <a:r>
              <a:rPr lang="de-DE" dirty="0"/>
              <a:t>/</a:t>
            </a:r>
            <a:r>
              <a:rPr lang="de-DE" dirty="0" err="1"/>
              <a:t>diagram</a:t>
            </a:r>
            <a:endParaRPr lang="de-DE" dirty="0"/>
          </a:p>
        </p:txBody>
      </p:sp>
      <p:sp>
        <p:nvSpPr>
          <p:cNvPr id="18" name="Content Placeholder 3">
            <a:extLst>
              <a:ext uri="{FF2B5EF4-FFF2-40B4-BE49-F238E27FC236}">
                <a16:creationId xmlns:a16="http://schemas.microsoft.com/office/drawing/2014/main" id="{C49C9E7C-E496-42A6-B365-DB08D8FD633D}"/>
              </a:ext>
            </a:extLst>
          </p:cNvPr>
          <p:cNvSpPr>
            <a:spLocks noGrp="1"/>
          </p:cNvSpPr>
          <p:nvPr>
            <p:ph idx="17"/>
          </p:nvPr>
        </p:nvSpPr>
        <p:spPr>
          <a:xfrm>
            <a:off x="324000" y="1124744"/>
            <a:ext cx="8427398" cy="288032"/>
          </a:xfrm>
        </p:spPr>
        <p:txBody>
          <a:bodyPr/>
          <a:lstStyle/>
          <a:p>
            <a:r>
              <a:rPr lang="en-US" dirty="0"/>
              <a:t> </a:t>
            </a:r>
            <a:r>
              <a:rPr lang="en-US" dirty="0" err="1"/>
              <a:t>bespreek</a:t>
            </a:r>
            <a:r>
              <a:rPr lang="en-US" dirty="0"/>
              <a:t> </a:t>
            </a:r>
            <a:r>
              <a:rPr lang="en-US" dirty="0" err="1"/>
              <a:t>deze</a:t>
            </a:r>
            <a:r>
              <a:rPr lang="en-US" dirty="0"/>
              <a:t> </a:t>
            </a:r>
            <a:r>
              <a:rPr lang="en-US" dirty="0" err="1"/>
              <a:t>stappen</a:t>
            </a:r>
            <a:r>
              <a:rPr lang="en-US" dirty="0"/>
              <a:t> </a:t>
            </a:r>
            <a:r>
              <a:rPr lang="en-US" dirty="0" err="1"/>
              <a:t>en</a:t>
            </a:r>
            <a:r>
              <a:rPr lang="en-US" dirty="0"/>
              <a:t> </a:t>
            </a:r>
            <a:r>
              <a:rPr lang="en-US" dirty="0" err="1"/>
              <a:t>bedenk</a:t>
            </a:r>
            <a:r>
              <a:rPr lang="en-US" dirty="0"/>
              <a:t> </a:t>
            </a:r>
            <a:r>
              <a:rPr lang="en-US" dirty="0" err="1"/>
              <a:t>een</a:t>
            </a:r>
            <a:r>
              <a:rPr lang="en-US" dirty="0"/>
              <a:t> </a:t>
            </a:r>
            <a:r>
              <a:rPr lang="en-US" dirty="0" err="1"/>
              <a:t>voorbeeld</a:t>
            </a:r>
            <a:r>
              <a:rPr lang="en-US" dirty="0"/>
              <a:t> om </a:t>
            </a:r>
            <a:r>
              <a:rPr lang="en-US" dirty="0" err="1"/>
              <a:t>te</a:t>
            </a:r>
            <a:r>
              <a:rPr lang="en-US" dirty="0"/>
              <a:t> </a:t>
            </a:r>
            <a:r>
              <a:rPr lang="en-US" dirty="0" err="1"/>
              <a:t>gebruiken</a:t>
            </a:r>
            <a:r>
              <a:rPr lang="en-US" dirty="0"/>
              <a:t> in de </a:t>
            </a:r>
            <a:r>
              <a:rPr lang="en-US" dirty="0" err="1"/>
              <a:t>klas</a:t>
            </a:r>
            <a:r>
              <a:rPr lang="en-US" dirty="0"/>
              <a:t>
</a:t>
            </a:r>
          </a:p>
        </p:txBody>
      </p:sp>
      <p:graphicFrame>
        <p:nvGraphicFramePr>
          <p:cNvPr id="11" name="Tijdelijke aanduiding voor inhoud 4">
            <a:extLst>
              <a:ext uri="{FF2B5EF4-FFF2-40B4-BE49-F238E27FC236}">
                <a16:creationId xmlns:a16="http://schemas.microsoft.com/office/drawing/2014/main" id="{76443D9E-2933-4D18-839B-EC4E0B042638}"/>
              </a:ext>
            </a:extLst>
          </p:cNvPr>
          <p:cNvGraphicFramePr>
            <a:graphicFrameLocks noGrp="1"/>
          </p:cNvGraphicFramePr>
          <p:nvPr>
            <p:ph idx="1"/>
            <p:extLst>
              <p:ext uri="{D42A27DB-BD31-4B8C-83A1-F6EECF244321}">
                <p14:modId xmlns:p14="http://schemas.microsoft.com/office/powerpoint/2010/main" val="714650050"/>
              </p:ext>
            </p:extLst>
          </p:nvPr>
        </p:nvGraphicFramePr>
        <p:xfrm>
          <a:off x="324000" y="1514224"/>
          <a:ext cx="8496472" cy="5011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1561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593142" y="4427836"/>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1316394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6215483"/>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3799213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4B3A6-595D-F94E-B021-8E8B8A3B797E}"/>
              </a:ext>
            </a:extLst>
          </p:cNvPr>
          <p:cNvSpPr>
            <a:spLocks noGrp="1"/>
          </p:cNvSpPr>
          <p:nvPr>
            <p:ph type="title"/>
          </p:nvPr>
        </p:nvSpPr>
        <p:spPr/>
        <p:txBody>
          <a:bodyPr/>
          <a:lstStyle/>
          <a:p>
            <a:r>
              <a:rPr lang="nl-NL" dirty="0"/>
              <a:t>Reflecteren over de sessie</a:t>
            </a:r>
          </a:p>
        </p:txBody>
      </p:sp>
      <p:sp>
        <p:nvSpPr>
          <p:cNvPr id="3" name="Tijdelijke aanduiding voor inhoud 2">
            <a:extLst>
              <a:ext uri="{FF2B5EF4-FFF2-40B4-BE49-F238E27FC236}">
                <a16:creationId xmlns:a16="http://schemas.microsoft.com/office/drawing/2014/main" id="{DF01B64A-2C36-C94A-A7EA-346F6E3CF565}"/>
              </a:ext>
            </a:extLst>
          </p:cNvPr>
          <p:cNvSpPr>
            <a:spLocks noGrp="1"/>
          </p:cNvSpPr>
          <p:nvPr>
            <p:ph idx="1"/>
          </p:nvPr>
        </p:nvSpPr>
        <p:spPr/>
        <p:txBody>
          <a:bodyPr/>
          <a:lstStyle/>
          <a:p>
            <a:pPr marL="457200" indent="-457200">
              <a:buFont typeface="Arial" panose="020B0604020202020204" pitchFamily="34" charset="0"/>
              <a:buChar char="•"/>
            </a:pPr>
            <a:r>
              <a:rPr lang="nl-NL" sz="2800" dirty="0"/>
              <a:t>Wat was een </a:t>
            </a:r>
            <a:r>
              <a:rPr lang="nl-NL" sz="2800" dirty="0" err="1"/>
              <a:t>eye-opener</a:t>
            </a:r>
            <a:r>
              <a:rPr lang="nl-NL" sz="2800" dirty="0"/>
              <a:t> voor jou?</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Wat neem je mee (naar school)?</a:t>
            </a:r>
          </a:p>
          <a:p>
            <a:endParaRPr lang="nl-NL" sz="2800" dirty="0"/>
          </a:p>
          <a:p>
            <a:pPr marL="457200" indent="-457200">
              <a:buFont typeface="Arial" panose="020B0604020202020204" pitchFamily="34" charset="0"/>
              <a:buChar char="•"/>
            </a:pPr>
            <a:r>
              <a:rPr lang="nl-NL" sz="2800" dirty="0"/>
              <a:t>Noteer een tip en een top. </a:t>
            </a:r>
            <a:endParaRPr lang="nl-NL" dirty="0"/>
          </a:p>
        </p:txBody>
      </p:sp>
    </p:spTree>
    <p:extLst>
      <p:ext uri="{BB962C8B-B14F-4D97-AF65-F5344CB8AC3E}">
        <p14:creationId xmlns:p14="http://schemas.microsoft.com/office/powerpoint/2010/main" val="2246958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616624"/>
          </a:xfrm>
          <a:noFill/>
        </p:spPr>
        <p:txBody>
          <a:bodyPr/>
          <a:lstStyle/>
          <a:p>
            <a:pPr marL="342900">
              <a:spcBef>
                <a:spcPts val="400"/>
              </a:spcBef>
              <a:spcAft>
                <a:spcPts val="200"/>
              </a:spcAft>
              <a:buNone/>
            </a:pPr>
            <a:r>
              <a:rPr lang="de-DE" sz="1800" b="1" dirty="0"/>
              <a:t>1. </a:t>
            </a:r>
            <a:r>
              <a:rPr lang="nl-NL" sz="1800" b="1" dirty="0"/>
              <a:t>Een taalgerichte onderwijsactiviteit voorbereiden en ontwerpen met een diagram/grafiek</a:t>
            </a:r>
          </a:p>
          <a:p>
            <a:pPr marL="342900">
              <a:spcBef>
                <a:spcPts val="400"/>
              </a:spcBef>
              <a:spcAft>
                <a:spcPts val="200"/>
              </a:spcAft>
              <a:buNone/>
            </a:pPr>
            <a:r>
              <a:rPr lang="nl-NL" sz="1800" b="1" dirty="0"/>
              <a:t>	</a:t>
            </a:r>
            <a:r>
              <a:rPr lang="nl-NL" sz="1800" dirty="0"/>
              <a:t>Gebruik het lesplan (in de hand-out) 
	Voeg alle </a:t>
            </a:r>
            <a:r>
              <a:rPr lang="nl-NL" sz="1800" dirty="0" err="1"/>
              <a:t>leerlingmateriaal</a:t>
            </a:r>
            <a:r>
              <a:rPr lang="nl-NL" sz="1800" dirty="0"/>
              <a:t> toe
</a:t>
            </a:r>
          </a:p>
          <a:p>
            <a:pPr marL="268288" indent="-268288">
              <a:spcBef>
                <a:spcPts val="400"/>
              </a:spcBef>
              <a:spcAft>
                <a:spcPts val="200"/>
              </a:spcAft>
              <a:buNone/>
            </a:pPr>
            <a:r>
              <a:rPr lang="nl-NL" sz="1800" b="1" dirty="0"/>
              <a:t>2. Probeer deze activiteit met je studenten (hele klas of kleine groep)
	</a:t>
            </a:r>
            <a:r>
              <a:rPr lang="nl-NL" sz="1800" dirty="0"/>
              <a:t>Schrijf een kort verslag: wat ging er goed? Welke problemen ontstonden? Welke verbeteringen zou u aanbrengen om deze te overwinnen? Voeg enkele voorbeelden toe van het werk van uw studenten. 
</a:t>
            </a:r>
          </a:p>
          <a:p>
            <a:pPr marL="268288" indent="-268288">
              <a:spcBef>
                <a:spcPts val="800"/>
              </a:spcBef>
              <a:spcAft>
                <a:spcPts val="200"/>
              </a:spcAft>
              <a:buNone/>
            </a:pPr>
            <a:r>
              <a:rPr lang="nl-NL" sz="1800" b="1" dirty="0"/>
              <a:t>Breng alle materialen mee naar sessie 2.
</a:t>
            </a:r>
            <a:r>
              <a:rPr lang="nl-NL" sz="1800" dirty="0"/>
              <a:t>In deze 2e sessie zullen we de materialen en bevindingen delen en zullen we ons richten op lijngrafieken.
</a:t>
            </a:r>
            <a:endParaRPr lang="nl-NL" sz="2000" dirty="0"/>
          </a:p>
          <a:p>
            <a:pPr marL="342900">
              <a:spcBef>
                <a:spcPts val="400"/>
              </a:spcBef>
              <a:spcAft>
                <a:spcPts val="200"/>
              </a:spcAft>
              <a:buFont typeface="Arial" charset="0"/>
              <a:buChar char="•"/>
            </a:pPr>
            <a:endParaRPr lang="de-DE" sz="2000" dirty="0"/>
          </a:p>
        </p:txBody>
      </p:sp>
      <p:sp>
        <p:nvSpPr>
          <p:cNvPr id="2" name="Titel 1"/>
          <p:cNvSpPr>
            <a:spLocks noGrp="1"/>
          </p:cNvSpPr>
          <p:nvPr>
            <p:ph type="title"/>
          </p:nvPr>
        </p:nvSpPr>
        <p:spPr/>
        <p:txBody>
          <a:bodyPr/>
          <a:lstStyle/>
          <a:p>
            <a:r>
              <a:rPr lang="de-DE" dirty="0" err="1"/>
              <a:t>Voor</a:t>
            </a:r>
            <a:r>
              <a:rPr lang="de-DE" dirty="0"/>
              <a:t> de </a:t>
            </a:r>
            <a:r>
              <a:rPr lang="de-DE" dirty="0" err="1"/>
              <a:t>volgende</a:t>
            </a:r>
            <a:r>
              <a:rPr lang="de-DE" dirty="0"/>
              <a:t> </a:t>
            </a:r>
            <a:r>
              <a:rPr lang="de-DE" dirty="0" err="1"/>
              <a:t>sessie</a:t>
            </a:r>
            <a:endParaRPr lang="de-DE" dirty="0"/>
          </a:p>
        </p:txBody>
      </p:sp>
    </p:spTree>
    <p:extLst>
      <p:ext uri="{BB962C8B-B14F-4D97-AF65-F5344CB8AC3E}">
        <p14:creationId xmlns:p14="http://schemas.microsoft.com/office/powerpoint/2010/main" val="10514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1405456"/>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1
</a:t>
            </a:r>
          </a:p>
        </p:txBody>
      </p:sp>
      <p:sp>
        <p:nvSpPr>
          <p:cNvPr id="9" name="Inhaltsplatzhalter 8"/>
          <p:cNvSpPr>
            <a:spLocks noGrp="1"/>
          </p:cNvSpPr>
          <p:nvPr>
            <p:ph idx="1"/>
          </p:nvPr>
        </p:nvSpPr>
        <p:spPr>
          <a:xfrm>
            <a:off x="2051720" y="908448"/>
            <a:ext cx="8424936" cy="3672408"/>
          </a:xfrm>
        </p:spPr>
        <p:txBody>
          <a:bodyPr/>
          <a:lstStyle/>
          <a:p>
            <a:pPr marL="514350" indent="-514350">
              <a:buClr>
                <a:srgbClr val="327A86"/>
              </a:buClr>
              <a:buAutoNum type="arabicPeriod"/>
            </a:pPr>
            <a:r>
              <a:rPr lang="de-DE" dirty="0">
                <a:solidFill>
                  <a:srgbClr val="327A86"/>
                </a:solidFill>
              </a:rPr>
              <a:t>Starter
Over de </a:t>
            </a:r>
            <a:r>
              <a:rPr lang="de-DE" dirty="0" err="1">
                <a:solidFill>
                  <a:srgbClr val="327A86"/>
                </a:solidFill>
              </a:rPr>
              <a:t>relevantie</a:t>
            </a:r>
            <a:r>
              <a:rPr lang="de-DE" dirty="0">
                <a:solidFill>
                  <a:srgbClr val="327A86"/>
                </a:solidFill>
              </a:rPr>
              <a:t> van </a:t>
            </a:r>
            <a:r>
              <a:rPr lang="de-DE" dirty="0" err="1">
                <a:solidFill>
                  <a:srgbClr val="327A86"/>
                </a:solidFill>
              </a:rPr>
              <a:t>taal</a:t>
            </a:r>
            <a:r>
              <a:rPr lang="de-DE" dirty="0">
                <a:solidFill>
                  <a:srgbClr val="327A86"/>
                </a:solidFill>
              </a:rPr>
              <a:t>
Over </a:t>
            </a:r>
            <a:r>
              <a:rPr lang="de-DE" dirty="0" err="1">
                <a:solidFill>
                  <a:srgbClr val="327A86"/>
                </a:solidFill>
              </a:rPr>
              <a:t>het</a:t>
            </a:r>
            <a:r>
              <a:rPr lang="de-DE" dirty="0">
                <a:solidFill>
                  <a:srgbClr val="327A86"/>
                </a:solidFill>
              </a:rPr>
              <a:t> </a:t>
            </a:r>
            <a:r>
              <a:rPr lang="de-DE" dirty="0" err="1">
                <a:solidFill>
                  <a:srgbClr val="327A86"/>
                </a:solidFill>
              </a:rPr>
              <a:t>lesmateriaal</a:t>
            </a:r>
            <a:r>
              <a:rPr lang="de-DE" dirty="0">
                <a:solidFill>
                  <a:srgbClr val="327A86"/>
                </a:solidFill>
              </a:rPr>
              <a:t> 
</a:t>
            </a:r>
            <a:r>
              <a:rPr lang="de-DE" dirty="0" err="1">
                <a:solidFill>
                  <a:srgbClr val="327A86"/>
                </a:solidFill>
              </a:rPr>
              <a:t>Activiteit</a:t>
            </a:r>
            <a:r>
              <a:rPr lang="de-DE" dirty="0">
                <a:solidFill>
                  <a:srgbClr val="327A86"/>
                </a:solidFill>
              </a:rPr>
              <a:t>: </a:t>
            </a:r>
            <a:r>
              <a:rPr lang="de-DE" dirty="0" err="1">
                <a:solidFill>
                  <a:srgbClr val="327A86"/>
                </a:solidFill>
              </a:rPr>
              <a:t>werkblad</a:t>
            </a:r>
            <a:r>
              <a:rPr lang="de-DE" dirty="0">
                <a:solidFill>
                  <a:srgbClr val="327A86"/>
                </a:solidFill>
              </a:rPr>
              <a:t> en </a:t>
            </a:r>
            <a:r>
              <a:rPr lang="de-DE" dirty="0" err="1">
                <a:solidFill>
                  <a:srgbClr val="327A86"/>
                </a:solidFill>
              </a:rPr>
              <a:t>studentenwerk</a:t>
            </a:r>
            <a:r>
              <a:rPr lang="de-DE" dirty="0">
                <a:solidFill>
                  <a:srgbClr val="327A86"/>
                </a:solidFill>
              </a:rPr>
              <a:t>
</a:t>
            </a:r>
            <a:r>
              <a:rPr lang="de-DE" dirty="0" err="1">
                <a:solidFill>
                  <a:srgbClr val="327A86"/>
                </a:solidFill>
              </a:rPr>
              <a:t>Taalsteun</a:t>
            </a:r>
            <a:r>
              <a:rPr lang="de-DE" dirty="0">
                <a:solidFill>
                  <a:srgbClr val="327A86"/>
                </a:solidFill>
              </a:rPr>
              <a:t> (</a:t>
            </a:r>
            <a:r>
              <a:rPr lang="de-DE" dirty="0" err="1">
                <a:solidFill>
                  <a:srgbClr val="327A86"/>
                </a:solidFill>
              </a:rPr>
              <a:t>scaffolding</a:t>
            </a:r>
            <a:r>
              <a:rPr lang="de-DE" dirty="0">
                <a:solidFill>
                  <a:srgbClr val="327A86"/>
                </a:solidFill>
              </a:rPr>
              <a:t>) 
Wat </a:t>
            </a:r>
            <a:r>
              <a:rPr lang="de-DE" dirty="0" err="1">
                <a:solidFill>
                  <a:srgbClr val="327A86"/>
                </a:solidFill>
              </a:rPr>
              <a:t>betekent</a:t>
            </a:r>
            <a:r>
              <a:rPr lang="de-DE" dirty="0">
                <a:solidFill>
                  <a:srgbClr val="327A86"/>
                </a:solidFill>
              </a:rPr>
              <a:t> </a:t>
            </a:r>
            <a:r>
              <a:rPr lang="de-DE" dirty="0" err="1">
                <a:solidFill>
                  <a:srgbClr val="327A86"/>
                </a:solidFill>
              </a:rPr>
              <a:t>dit</a:t>
            </a:r>
            <a:r>
              <a:rPr lang="de-DE" dirty="0">
                <a:solidFill>
                  <a:srgbClr val="327A86"/>
                </a:solidFill>
              </a:rPr>
              <a:t> </a:t>
            </a:r>
            <a:r>
              <a:rPr lang="de-DE" dirty="0" err="1">
                <a:solidFill>
                  <a:srgbClr val="327A86"/>
                </a:solidFill>
              </a:rPr>
              <a:t>voor</a:t>
            </a:r>
            <a:r>
              <a:rPr lang="de-DE" dirty="0">
                <a:solidFill>
                  <a:srgbClr val="327A86"/>
                </a:solidFill>
              </a:rPr>
              <a:t> </a:t>
            </a:r>
            <a:r>
              <a:rPr lang="de-DE" dirty="0" err="1">
                <a:solidFill>
                  <a:srgbClr val="327A86"/>
                </a:solidFill>
              </a:rPr>
              <a:t>uw</a:t>
            </a:r>
            <a:r>
              <a:rPr lang="de-DE" dirty="0">
                <a:solidFill>
                  <a:srgbClr val="327A86"/>
                </a:solidFill>
              </a:rPr>
              <a:t> </a:t>
            </a:r>
            <a:r>
              <a:rPr lang="de-DE" dirty="0" err="1">
                <a:solidFill>
                  <a:srgbClr val="327A86"/>
                </a:solidFill>
              </a:rPr>
              <a:t>onderwijspraktijk</a:t>
            </a:r>
            <a:r>
              <a:rPr lang="de-DE" dirty="0">
                <a:solidFill>
                  <a:srgbClr val="327A86"/>
                </a:solidFill>
              </a:rPr>
              <a:t>?
</a:t>
            </a:r>
            <a:r>
              <a:rPr lang="de-DE" dirty="0" err="1">
                <a:solidFill>
                  <a:srgbClr val="327A86"/>
                </a:solidFill>
              </a:rPr>
              <a:t>Reflectie</a:t>
            </a:r>
            <a:r>
              <a:rPr lang="de-DE" dirty="0">
                <a:solidFill>
                  <a:srgbClr val="327A86"/>
                </a:solidFill>
              </a:rPr>
              <a:t> en </a:t>
            </a:r>
            <a:r>
              <a:rPr lang="de-DE" dirty="0" err="1">
                <a:solidFill>
                  <a:srgbClr val="327A86"/>
                </a:solidFill>
              </a:rPr>
              <a:t>vooruitblik</a:t>
            </a:r>
            <a:endParaRPr lang="de-DE" dirty="0">
              <a:solidFill>
                <a:srgbClr val="327A86"/>
              </a:solidFill>
            </a:endParaRPr>
          </a:p>
        </p:txBody>
      </p:sp>
    </p:spTree>
    <p:extLst>
      <p:ext uri="{BB962C8B-B14F-4D97-AF65-F5344CB8AC3E}">
        <p14:creationId xmlns:p14="http://schemas.microsoft.com/office/powerpoint/2010/main" val="3782320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2F79E8F-3BCA-413E-AEDD-412B6087E8A5}"/>
              </a:ext>
            </a:extLst>
          </p:cNvPr>
          <p:cNvSpPr>
            <a:spLocks noGrp="1" noChangeArrowheads="1"/>
          </p:cNvSpPr>
          <p:nvPr>
            <p:ph type="title"/>
          </p:nvPr>
        </p:nvSpPr>
        <p:spPr>
          <a:xfrm>
            <a:off x="539750" y="404813"/>
            <a:ext cx="8001000" cy="488950"/>
          </a:xfrm>
        </p:spPr>
        <p:txBody>
          <a:bodyPr/>
          <a:lstStyle/>
          <a:p>
            <a:r>
              <a:rPr lang="nl-NL" altLang="nl-NL" sz="3600" dirty="0">
                <a:solidFill>
                  <a:schemeClr val="tx1"/>
                </a:solidFill>
              </a:rPr>
              <a:t>Twee functies van taal</a:t>
            </a:r>
          </a:p>
        </p:txBody>
      </p:sp>
      <p:sp>
        <p:nvSpPr>
          <p:cNvPr id="20483" name="Rectangle 3">
            <a:extLst>
              <a:ext uri="{FF2B5EF4-FFF2-40B4-BE49-F238E27FC236}">
                <a16:creationId xmlns:a16="http://schemas.microsoft.com/office/drawing/2014/main" id="{8B73DBE9-C806-492F-A330-4C2D4363DE7C}"/>
              </a:ext>
            </a:extLst>
          </p:cNvPr>
          <p:cNvSpPr>
            <a:spLocks noGrp="1" noChangeArrowheads="1"/>
          </p:cNvSpPr>
          <p:nvPr>
            <p:ph type="body" idx="1"/>
          </p:nvPr>
        </p:nvSpPr>
        <p:spPr>
          <a:xfrm>
            <a:off x="457200" y="1143000"/>
            <a:ext cx="8507413" cy="5022850"/>
          </a:xfrm>
        </p:spPr>
        <p:txBody>
          <a:bodyPr/>
          <a:lstStyle/>
          <a:p>
            <a:pPr>
              <a:lnSpc>
                <a:spcPct val="90000"/>
              </a:lnSpc>
              <a:buFont typeface="Arial" panose="020B0604020202020204" pitchFamily="34" charset="0"/>
              <a:buChar char="•"/>
            </a:pPr>
            <a:r>
              <a:rPr lang="nl-NL" altLang="nl-NL" sz="2800" dirty="0"/>
              <a:t>Sociale functie: communiceren en samen leren 
Individuele functie: denken </a:t>
            </a:r>
          </a:p>
          <a:p>
            <a:pPr marL="0" indent="0">
              <a:lnSpc>
                <a:spcPct val="90000"/>
              </a:lnSpc>
              <a:buNone/>
            </a:pPr>
            <a:endParaRPr lang="nl-NL" altLang="nl-NL" sz="2800" dirty="0"/>
          </a:p>
          <a:p>
            <a:pPr eaLnBrk="1" hangingPunct="1">
              <a:lnSpc>
                <a:spcPct val="90000"/>
              </a:lnSpc>
              <a:buFont typeface="Wingdings" panose="05000000000000000000" pitchFamily="2" charset="2"/>
              <a:buNone/>
            </a:pPr>
            <a:r>
              <a:rPr lang="nl-NL" altLang="nl-NL" sz="2800" dirty="0"/>
              <a:t>"</a:t>
            </a:r>
            <a:r>
              <a:rPr lang="nl-NL" altLang="nl-NL" sz="2800" i="1" dirty="0" err="1"/>
              <a:t>Discussion</a:t>
            </a:r>
            <a:r>
              <a:rPr lang="nl-NL" altLang="nl-NL" sz="2800" i="1" dirty="0"/>
              <a:t>, </a:t>
            </a:r>
            <a:r>
              <a:rPr lang="nl-NL" altLang="nl-NL" sz="2800" i="1" dirty="0" err="1"/>
              <a:t>interaction</a:t>
            </a:r>
            <a:r>
              <a:rPr lang="nl-NL" altLang="nl-NL" sz="2800" i="1" dirty="0"/>
              <a:t> </a:t>
            </a:r>
            <a:r>
              <a:rPr lang="nl-NL" altLang="nl-NL" sz="2800" i="1" dirty="0" err="1"/>
              <a:t>and</a:t>
            </a:r>
            <a:r>
              <a:rPr lang="nl-NL" altLang="nl-NL" sz="2800" i="1" dirty="0"/>
              <a:t> </a:t>
            </a:r>
            <a:r>
              <a:rPr lang="nl-NL" altLang="nl-NL" sz="2800" i="1" dirty="0" err="1"/>
              <a:t>argumentation</a:t>
            </a:r>
            <a:r>
              <a:rPr lang="nl-NL" altLang="nl-NL" sz="2800" i="1" dirty="0"/>
              <a:t> </a:t>
            </a:r>
          </a:p>
          <a:p>
            <a:pPr eaLnBrk="1" hangingPunct="1">
              <a:lnSpc>
                <a:spcPct val="90000"/>
              </a:lnSpc>
              <a:buFont typeface="Wingdings" panose="05000000000000000000" pitchFamily="2" charset="2"/>
              <a:buNone/>
            </a:pPr>
            <a:r>
              <a:rPr lang="nl-NL" altLang="nl-NL" sz="2800" i="1" dirty="0"/>
              <a:t>are </a:t>
            </a:r>
            <a:r>
              <a:rPr lang="nl-NL" altLang="nl-NL" sz="2800" i="1" dirty="0" err="1"/>
              <a:t>the</a:t>
            </a:r>
            <a:r>
              <a:rPr lang="nl-NL" altLang="nl-NL" sz="2800" i="1" dirty="0"/>
              <a:t> basis </a:t>
            </a:r>
            <a:r>
              <a:rPr lang="nl-NL" altLang="nl-NL" sz="2800" i="1" dirty="0" err="1"/>
              <a:t>for</a:t>
            </a:r>
            <a:r>
              <a:rPr lang="nl-NL" altLang="nl-NL" sz="2800" i="1" dirty="0"/>
              <a:t> </a:t>
            </a:r>
            <a:r>
              <a:rPr lang="nl-NL" altLang="nl-NL" sz="2800" i="1" dirty="0" err="1"/>
              <a:t>reasoning</a:t>
            </a:r>
            <a:r>
              <a:rPr lang="nl-NL" altLang="nl-NL" sz="2800" i="1" dirty="0"/>
              <a:t> </a:t>
            </a:r>
            <a:r>
              <a:rPr lang="nl-NL" altLang="nl-NL" sz="2800" i="1" dirty="0" err="1"/>
              <a:t>and</a:t>
            </a:r>
            <a:r>
              <a:rPr lang="nl-NL" altLang="nl-NL" sz="2800" i="1" dirty="0"/>
              <a:t> </a:t>
            </a:r>
            <a:r>
              <a:rPr lang="nl-NL" altLang="nl-NL" sz="2800" i="1" dirty="0" err="1"/>
              <a:t>reflection</a:t>
            </a:r>
            <a:r>
              <a:rPr lang="nl-NL" altLang="nl-NL" sz="2800" dirty="0"/>
              <a:t>".</a:t>
            </a:r>
          </a:p>
          <a:p>
            <a:pPr eaLnBrk="1" hangingPunct="1">
              <a:lnSpc>
                <a:spcPct val="90000"/>
              </a:lnSpc>
              <a:buFont typeface="Wingdings" panose="05000000000000000000" pitchFamily="2" charset="2"/>
              <a:buNone/>
            </a:pPr>
            <a:endParaRPr lang="nl-NL" altLang="nl-NL" sz="2800" dirty="0"/>
          </a:p>
          <a:p>
            <a:pPr eaLnBrk="1" hangingPunct="1">
              <a:lnSpc>
                <a:spcPct val="90000"/>
              </a:lnSpc>
              <a:buFont typeface="Wingdings" panose="05000000000000000000" pitchFamily="2" charset="2"/>
              <a:buNone/>
            </a:pPr>
            <a:r>
              <a:rPr lang="nl-NL" altLang="nl-NL" sz="2800" dirty="0"/>
              <a:t>(</a:t>
            </a:r>
            <a:r>
              <a:rPr lang="nl-NL" altLang="nl-NL" sz="2800" dirty="0" err="1"/>
              <a:t>Vygotskij</a:t>
            </a:r>
            <a:r>
              <a:rPr lang="nl-NL" altLang="nl-NL" sz="2800" dirty="0"/>
              <a:t>, 1986) </a:t>
            </a:r>
          </a:p>
          <a:p>
            <a:pPr eaLnBrk="1" hangingPunct="1">
              <a:lnSpc>
                <a:spcPct val="90000"/>
              </a:lnSpc>
              <a:buFont typeface="Arial" panose="020B0604020202020204" pitchFamily="34" charset="0"/>
              <a:buChar char="•"/>
            </a:pPr>
            <a:endParaRPr lang="nl-NL" altLang="nl-NL" b="1" dirty="0"/>
          </a:p>
          <a:p>
            <a:pPr eaLnBrk="1" hangingPunct="1">
              <a:lnSpc>
                <a:spcPct val="90000"/>
              </a:lnSpc>
              <a:buFont typeface="Wingdings" panose="05000000000000000000" pitchFamily="2" charset="2"/>
              <a:buNone/>
            </a:pPr>
            <a:endParaRPr lang="nl-NL" altLang="nl-NL" b="1" dirty="0"/>
          </a:p>
        </p:txBody>
      </p:sp>
      <p:pic>
        <p:nvPicPr>
          <p:cNvPr id="20484" name="Picture 6">
            <a:extLst>
              <a:ext uri="{FF2B5EF4-FFF2-40B4-BE49-F238E27FC236}">
                <a16:creationId xmlns:a16="http://schemas.microsoft.com/office/drawing/2014/main" id="{6C94BF0F-00BC-4932-90B6-9B1A9CED91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363" y="4292600"/>
            <a:ext cx="1401762" cy="190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82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C46394D-CC50-4367-AC31-529444522F7C}"/>
              </a:ext>
            </a:extLst>
          </p:cNvPr>
          <p:cNvSpPr>
            <a:spLocks noGrp="1" noChangeArrowheads="1"/>
          </p:cNvSpPr>
          <p:nvPr>
            <p:ph type="title"/>
          </p:nvPr>
        </p:nvSpPr>
        <p:spPr>
          <a:xfrm>
            <a:off x="323850" y="457200"/>
            <a:ext cx="8591550" cy="1143000"/>
          </a:xfrm>
        </p:spPr>
        <p:txBody>
          <a:bodyPr/>
          <a:lstStyle/>
          <a:p>
            <a:r>
              <a:rPr lang="en-GB" altLang="nl-NL" dirty="0" err="1">
                <a:solidFill>
                  <a:schemeClr val="tx1"/>
                </a:solidFill>
              </a:rPr>
              <a:t>Waarom</a:t>
            </a:r>
            <a:r>
              <a:rPr lang="en-GB" altLang="nl-NL" dirty="0">
                <a:solidFill>
                  <a:schemeClr val="tx1"/>
                </a:solidFill>
              </a:rPr>
              <a:t> </a:t>
            </a:r>
            <a:r>
              <a:rPr lang="en-GB" altLang="nl-NL" dirty="0" err="1">
                <a:solidFill>
                  <a:schemeClr val="tx1"/>
                </a:solidFill>
              </a:rPr>
              <a:t>moeten</a:t>
            </a:r>
            <a:r>
              <a:rPr lang="en-GB" altLang="nl-NL" dirty="0">
                <a:solidFill>
                  <a:schemeClr val="tx1"/>
                </a:solidFill>
              </a:rPr>
              <a:t> </a:t>
            </a:r>
            <a:r>
              <a:rPr lang="en-GB" altLang="nl-NL" dirty="0" err="1">
                <a:solidFill>
                  <a:schemeClr val="tx1"/>
                </a:solidFill>
              </a:rPr>
              <a:t>studenten</a:t>
            </a:r>
            <a:r>
              <a:rPr lang="en-GB" altLang="nl-NL" dirty="0">
                <a:solidFill>
                  <a:schemeClr val="tx1"/>
                </a:solidFill>
              </a:rPr>
              <a:t> taal </a:t>
            </a:r>
            <a:r>
              <a:rPr lang="en-GB" altLang="nl-NL" dirty="0" err="1">
                <a:solidFill>
                  <a:schemeClr val="tx1"/>
                </a:solidFill>
              </a:rPr>
              <a:t>leren</a:t>
            </a:r>
            <a:r>
              <a:rPr lang="en-GB" altLang="nl-NL" dirty="0">
                <a:solidFill>
                  <a:schemeClr val="tx1"/>
                </a:solidFill>
              </a:rPr>
              <a:t> in de </a:t>
            </a:r>
            <a:r>
              <a:rPr lang="en-GB" altLang="nl-NL" dirty="0" err="1">
                <a:solidFill>
                  <a:schemeClr val="tx1"/>
                </a:solidFill>
              </a:rPr>
              <a:t>vaklessen</a:t>
            </a:r>
            <a:r>
              <a:rPr lang="en-GB" altLang="nl-NL" dirty="0">
                <a:solidFill>
                  <a:schemeClr val="tx1"/>
                </a:solidFill>
              </a:rPr>
              <a:t>?
</a:t>
            </a:r>
            <a:endParaRPr lang="nl-NL" altLang="nl-NL" dirty="0">
              <a:solidFill>
                <a:schemeClr val="tx1"/>
              </a:solidFill>
            </a:endParaRPr>
          </a:p>
        </p:txBody>
      </p:sp>
      <p:sp>
        <p:nvSpPr>
          <p:cNvPr id="13315" name="Rectangle 3">
            <a:extLst>
              <a:ext uri="{FF2B5EF4-FFF2-40B4-BE49-F238E27FC236}">
                <a16:creationId xmlns:a16="http://schemas.microsoft.com/office/drawing/2014/main" id="{F6072887-4651-4EF6-987C-99826D2DA685}"/>
              </a:ext>
            </a:extLst>
          </p:cNvPr>
          <p:cNvSpPr>
            <a:spLocks noGrp="1" noChangeArrowheads="1"/>
          </p:cNvSpPr>
          <p:nvPr>
            <p:ph type="body" idx="1"/>
          </p:nvPr>
        </p:nvSpPr>
        <p:spPr>
          <a:xfrm>
            <a:off x="685800" y="1981200"/>
            <a:ext cx="8305800" cy="4114800"/>
          </a:xfrm>
        </p:spPr>
        <p:txBody>
          <a:bodyPr/>
          <a:lstStyle/>
          <a:p>
            <a:pPr marL="0" indent="0">
              <a:buNone/>
              <a:defRPr/>
            </a:pPr>
            <a:r>
              <a:rPr lang="en-GB" sz="2800" dirty="0"/>
              <a:t>Ze </a:t>
            </a:r>
            <a:r>
              <a:rPr lang="en-GB" sz="2800" dirty="0" err="1"/>
              <a:t>hebben</a:t>
            </a:r>
            <a:r>
              <a:rPr lang="en-GB" sz="2800" dirty="0"/>
              <a:t> taal </a:t>
            </a:r>
            <a:r>
              <a:rPr lang="en-GB" sz="2800" dirty="0" err="1"/>
              <a:t>nodig</a:t>
            </a:r>
            <a:r>
              <a:rPr lang="en-GB" sz="2800" dirty="0"/>
              <a:t> om </a:t>
            </a:r>
            <a:r>
              <a:rPr lang="en-GB" sz="2800" dirty="0" err="1"/>
              <a:t>te</a:t>
            </a:r>
            <a:r>
              <a:rPr lang="en-GB" sz="2800" dirty="0"/>
              <a:t> </a:t>
            </a:r>
            <a:r>
              <a:rPr lang="en-GB" sz="2800" b="1" dirty="0" err="1"/>
              <a:t>begrijpen</a:t>
            </a:r>
            <a:r>
              <a:rPr lang="en-GB" sz="2800" dirty="0"/>
              <a:t>: </a:t>
            </a:r>
          </a:p>
          <a:p>
            <a:pPr marL="858150" lvl="1" indent="-457200">
              <a:defRPr/>
            </a:pPr>
            <a:r>
              <a:rPr lang="en-GB" sz="2600" dirty="0" err="1"/>
              <a:t>Geschreven</a:t>
            </a:r>
            <a:r>
              <a:rPr lang="en-GB" sz="2600" dirty="0"/>
              <a:t> taal (</a:t>
            </a:r>
            <a:r>
              <a:rPr lang="en-GB" sz="2600" dirty="0" err="1"/>
              <a:t>methoden</a:t>
            </a:r>
            <a:r>
              <a:rPr lang="en-GB" sz="2600" dirty="0"/>
              <a:t>, </a:t>
            </a:r>
            <a:r>
              <a:rPr lang="en-GB" sz="2600" dirty="0" err="1"/>
              <a:t>toetsen</a:t>
            </a:r>
            <a:r>
              <a:rPr lang="en-GB" sz="2600" dirty="0"/>
              <a:t>)
</a:t>
            </a:r>
            <a:r>
              <a:rPr lang="en-GB" sz="2600" dirty="0" err="1"/>
              <a:t>Mondelinge</a:t>
            </a:r>
            <a:r>
              <a:rPr lang="en-GB" sz="2600" dirty="0"/>
              <a:t> taal (wat de </a:t>
            </a:r>
            <a:r>
              <a:rPr lang="en-GB" sz="2600" dirty="0" err="1"/>
              <a:t>leraar</a:t>
            </a:r>
            <a:r>
              <a:rPr lang="en-GB" sz="2600" dirty="0"/>
              <a:t> </a:t>
            </a:r>
            <a:r>
              <a:rPr lang="en-GB" sz="2600" dirty="0" err="1"/>
              <a:t>en</a:t>
            </a:r>
            <a:r>
              <a:rPr lang="en-GB" sz="2600" dirty="0"/>
              <a:t> </a:t>
            </a:r>
            <a:r>
              <a:rPr lang="en-GB" sz="2600" dirty="0" err="1"/>
              <a:t>andere</a:t>
            </a:r>
            <a:r>
              <a:rPr lang="en-GB" sz="2600" dirty="0"/>
              <a:t> </a:t>
            </a:r>
            <a:r>
              <a:rPr lang="en-GB" sz="2600" dirty="0" err="1"/>
              <a:t>studenten</a:t>
            </a:r>
            <a:r>
              <a:rPr lang="en-GB" sz="2600" dirty="0"/>
              <a:t> </a:t>
            </a:r>
            <a:r>
              <a:rPr lang="en-GB" sz="2600" dirty="0" err="1"/>
              <a:t>zeggen</a:t>
            </a:r>
            <a:r>
              <a:rPr lang="en-GB" sz="2600" dirty="0"/>
              <a:t>)</a:t>
            </a:r>
          </a:p>
          <a:p>
            <a:pPr marL="400950" lvl="1" indent="0">
              <a:buNone/>
              <a:defRPr/>
            </a:pPr>
            <a:endParaRPr lang="en-GB" sz="2600" dirty="0"/>
          </a:p>
          <a:p>
            <a:pPr marL="0" indent="0">
              <a:buNone/>
              <a:defRPr/>
            </a:pPr>
            <a:r>
              <a:rPr lang="en-GB" sz="2800" dirty="0"/>
              <a:t>Ze </a:t>
            </a:r>
            <a:r>
              <a:rPr lang="en-GB" sz="2800" dirty="0" err="1"/>
              <a:t>hebben</a:t>
            </a:r>
            <a:r>
              <a:rPr lang="en-GB" sz="2800" dirty="0"/>
              <a:t> taal </a:t>
            </a:r>
            <a:r>
              <a:rPr lang="en-GB" sz="2800" dirty="0" err="1"/>
              <a:t>nodig</a:t>
            </a:r>
            <a:r>
              <a:rPr lang="en-GB" sz="2800" dirty="0"/>
              <a:t> om </a:t>
            </a:r>
            <a:r>
              <a:rPr lang="en-GB" sz="2800" b="1" dirty="0" err="1"/>
              <a:t>te</a:t>
            </a:r>
            <a:r>
              <a:rPr lang="en-GB" sz="2800" b="1" dirty="0"/>
              <a:t> </a:t>
            </a:r>
            <a:r>
              <a:rPr lang="en-GB" sz="2800" b="1" dirty="0" err="1"/>
              <a:t>praten</a:t>
            </a:r>
            <a:r>
              <a:rPr lang="en-GB" sz="2800" b="1" dirty="0"/>
              <a:t> </a:t>
            </a:r>
            <a:r>
              <a:rPr lang="en-GB" sz="2800" b="1" dirty="0" err="1"/>
              <a:t>en</a:t>
            </a:r>
            <a:r>
              <a:rPr lang="en-GB" sz="2800" b="1" dirty="0"/>
              <a:t> </a:t>
            </a:r>
            <a:r>
              <a:rPr lang="en-GB" sz="2800" b="1" dirty="0" err="1"/>
              <a:t>te</a:t>
            </a:r>
            <a:r>
              <a:rPr lang="en-GB" sz="2800" b="1" dirty="0"/>
              <a:t> </a:t>
            </a:r>
            <a:r>
              <a:rPr lang="en-GB" sz="2800" b="1" dirty="0" err="1"/>
              <a:t>schrijven</a:t>
            </a:r>
            <a:r>
              <a:rPr lang="en-GB" sz="2800" b="1" dirty="0"/>
              <a:t>: </a:t>
            </a:r>
          </a:p>
          <a:p>
            <a:pPr marL="858150" lvl="1" indent="-457200">
              <a:defRPr/>
            </a:pPr>
            <a:r>
              <a:rPr lang="en-GB" sz="2600" dirty="0" err="1"/>
              <a:t>Praten</a:t>
            </a:r>
            <a:r>
              <a:rPr lang="en-GB" sz="2600" dirty="0"/>
              <a:t>: om </a:t>
            </a:r>
            <a:r>
              <a:rPr lang="en-GB" sz="2600" dirty="0" err="1"/>
              <a:t>deel</a:t>
            </a:r>
            <a:r>
              <a:rPr lang="en-GB" sz="2600" dirty="0"/>
              <a:t> </a:t>
            </a:r>
            <a:r>
              <a:rPr lang="en-GB" sz="2600" dirty="0" err="1"/>
              <a:t>te</a:t>
            </a:r>
            <a:r>
              <a:rPr lang="en-GB" sz="2600" dirty="0"/>
              <a:t> </a:t>
            </a:r>
            <a:r>
              <a:rPr lang="en-GB" sz="2600" dirty="0" err="1"/>
              <a:t>nemen</a:t>
            </a:r>
            <a:r>
              <a:rPr lang="en-GB" sz="2600" dirty="0"/>
              <a:t> </a:t>
            </a:r>
            <a:r>
              <a:rPr lang="en-GB" sz="2600" dirty="0" err="1"/>
              <a:t>aan</a:t>
            </a:r>
            <a:r>
              <a:rPr lang="en-GB" sz="2600" dirty="0"/>
              <a:t> de </a:t>
            </a:r>
            <a:r>
              <a:rPr lang="en-GB" sz="2600" dirty="0" err="1"/>
              <a:t>reken</a:t>
            </a:r>
            <a:r>
              <a:rPr lang="en-GB" sz="2600" dirty="0"/>
              <a:t>/</a:t>
            </a:r>
            <a:r>
              <a:rPr lang="en-GB" sz="2600" dirty="0" err="1"/>
              <a:t>wiskunde</a:t>
            </a:r>
            <a:r>
              <a:rPr lang="en-GB" sz="2600" dirty="0"/>
              <a:t> les
</a:t>
            </a:r>
            <a:r>
              <a:rPr lang="en-GB" sz="2600" dirty="0" err="1"/>
              <a:t>Schrijven</a:t>
            </a:r>
            <a:r>
              <a:rPr lang="en-GB" sz="2600" dirty="0"/>
              <a:t>: om </a:t>
            </a:r>
            <a:r>
              <a:rPr lang="en-GB" sz="2600" dirty="0" err="1"/>
              <a:t>aantekeningen</a:t>
            </a:r>
            <a:r>
              <a:rPr lang="en-GB" sz="2600" dirty="0"/>
              <a:t> </a:t>
            </a:r>
            <a:r>
              <a:rPr lang="en-GB" sz="2600" dirty="0" err="1"/>
              <a:t>te</a:t>
            </a:r>
            <a:r>
              <a:rPr lang="en-GB" sz="2600" dirty="0"/>
              <a:t> </a:t>
            </a:r>
            <a:r>
              <a:rPr lang="en-GB" sz="2600" dirty="0" err="1"/>
              <a:t>maken</a:t>
            </a:r>
            <a:r>
              <a:rPr lang="en-GB" sz="2600" dirty="0"/>
              <a:t> (over </a:t>
            </a:r>
            <a:r>
              <a:rPr lang="en-GB" sz="2600" dirty="0" err="1"/>
              <a:t>hun</a:t>
            </a:r>
            <a:r>
              <a:rPr lang="en-GB" sz="2600" dirty="0"/>
              <a:t> </a:t>
            </a:r>
            <a:r>
              <a:rPr lang="en-GB" sz="2600" dirty="0" err="1"/>
              <a:t>denken</a:t>
            </a:r>
            <a:r>
              <a:rPr lang="en-GB" sz="2600" dirty="0"/>
              <a:t>).
</a:t>
            </a:r>
            <a:endParaRPr lang="en-GB" dirty="0"/>
          </a:p>
          <a:p>
            <a:pPr lvl="1" eaLnBrk="1" hangingPunct="1">
              <a:defRPr/>
            </a:pPr>
            <a:endParaRPr lang="en-GB" dirty="0"/>
          </a:p>
          <a:p>
            <a:pPr lvl="1" eaLnBrk="1" hangingPunct="1">
              <a:defRPr/>
            </a:pPr>
            <a:endParaRPr lang="nl-NL" dirty="0"/>
          </a:p>
          <a:p>
            <a:pPr eaLnBrk="1" hangingPunct="1">
              <a:defRPr/>
            </a:pPr>
            <a:endParaRPr lang="nl-NL" dirty="0"/>
          </a:p>
        </p:txBody>
      </p:sp>
    </p:spTree>
    <p:extLst>
      <p:ext uri="{BB962C8B-B14F-4D97-AF65-F5344CB8AC3E}">
        <p14:creationId xmlns:p14="http://schemas.microsoft.com/office/powerpoint/2010/main" val="153722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a:xfrm>
            <a:off x="1616896" y="4149080"/>
            <a:ext cx="1370928" cy="648072"/>
          </a:xfrm>
          <a:prstGeom prst="roundRect">
            <a:avLst/>
          </a:prstGeom>
          <a:solidFill>
            <a:schemeClr val="bg2"/>
          </a:solidFill>
          <a:ln>
            <a:noFill/>
          </a:ln>
        </p:spPr>
        <p:txBody>
          <a:bodyPr lIns="0" tIns="0" rIns="0" bIns="0" rtlCol="0" anchor="ctr">
            <a:noAutofit/>
          </a:bodyPr>
          <a:lstStyle/>
          <a:p>
            <a:pPr marL="0" indent="0" algn="ctr">
              <a:buNone/>
            </a:pPr>
            <a:r>
              <a:rPr lang="de-DE" sz="1400">
                <a:latin typeface="Calibri"/>
                <a:cs typeface="Calibri"/>
              </a:rPr>
              <a:t>Sprache</a:t>
            </a:r>
          </a:p>
        </p:txBody>
      </p:sp>
      <p:sp>
        <p:nvSpPr>
          <p:cNvPr id="22" name="Abgerundetes Rechteck 21"/>
          <p:cNvSpPr/>
          <p:nvPr/>
        </p:nvSpPr>
        <p:spPr>
          <a:xfrm>
            <a:off x="6264400" y="3897053"/>
            <a:ext cx="1503784" cy="792088"/>
          </a:xfrm>
          <a:prstGeom prst="roundRect">
            <a:avLst/>
          </a:prstGeom>
          <a:solidFill>
            <a:schemeClr val="bg2"/>
          </a:solidFill>
          <a:ln>
            <a:solidFill>
              <a:schemeClr val="bg1"/>
            </a:solidFill>
          </a:ln>
        </p:spPr>
        <p:txBody>
          <a:bodyPr lIns="0" tIns="0" rIns="0" bIns="0" rtlCol="0" anchor="ctr">
            <a:noAutofit/>
          </a:bodyPr>
          <a:lstStyle/>
          <a:p>
            <a:pPr marL="0" indent="0" algn="ctr">
              <a:buNone/>
            </a:pPr>
            <a:r>
              <a:rPr lang="de-DE" sz="1400">
                <a:latin typeface="Calibri"/>
                <a:cs typeface="Calibri"/>
              </a:rPr>
              <a:t>Sprache</a:t>
            </a:r>
          </a:p>
        </p:txBody>
      </p:sp>
      <p:sp>
        <p:nvSpPr>
          <p:cNvPr id="20" name="Textfeld 19"/>
          <p:cNvSpPr txBox="1"/>
          <p:nvPr/>
        </p:nvSpPr>
        <p:spPr>
          <a:xfrm>
            <a:off x="4908034" y="1069543"/>
            <a:ext cx="4126556" cy="5730736"/>
          </a:xfrm>
          <a:prstGeom prst="rect">
            <a:avLst/>
          </a:prstGeom>
          <a:noFill/>
          <a:ln w="28575" cmpd="sng">
            <a:solidFill>
              <a:srgbClr val="327A86"/>
            </a:solidFill>
          </a:ln>
        </p:spPr>
        <p:txBody>
          <a:bodyPr wrap="square" rtlCol="0">
            <a:noAutofit/>
          </a:bodyPr>
          <a:lstStyle/>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a:p>
            <a:pPr>
              <a:buNone/>
            </a:pPr>
            <a:endParaRPr lang="de-DE" sz="2000">
              <a:latin typeface="Calibri"/>
              <a:cs typeface="Calibri"/>
            </a:endParaRPr>
          </a:p>
        </p:txBody>
      </p:sp>
      <p:sp>
        <p:nvSpPr>
          <p:cNvPr id="10" name="Inhaltsplatzhalter 2"/>
          <p:cNvSpPr txBox="1">
            <a:spLocks/>
          </p:cNvSpPr>
          <p:nvPr/>
        </p:nvSpPr>
        <p:spPr bwMode="auto">
          <a:xfrm>
            <a:off x="4932040" y="1094146"/>
            <a:ext cx="4104456" cy="223224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00000"/>
              </a:lnSpc>
              <a:spcBef>
                <a:spcPts val="900"/>
              </a:spcBef>
              <a:spcAft>
                <a:spcPct val="0"/>
              </a:spcAft>
              <a:buNone/>
              <a:defRPr sz="2200">
                <a:solidFill>
                  <a:schemeClr val="tx1"/>
                </a:solidFill>
                <a:latin typeface="Calibri" pitchFamily="34" charset="0"/>
                <a:ea typeface="ＭＳ Ｐゴシック" charset="-128"/>
                <a:cs typeface="Calibri"/>
              </a:defRPr>
            </a:lvl1pPr>
            <a:lvl2pPr marL="742950" indent="-285750" algn="l" rtl="0" eaLnBrk="0" fontAlgn="base" hangingPunct="0">
              <a:lnSpc>
                <a:spcPct val="100000"/>
              </a:lnSpc>
              <a:spcBef>
                <a:spcPts val="900"/>
              </a:spcBef>
              <a:spcAft>
                <a:spcPct val="0"/>
              </a:spcAft>
              <a:buFont typeface="Arial"/>
              <a:buChar char="•"/>
              <a:defRPr sz="2200">
                <a:solidFill>
                  <a:schemeClr val="tx1"/>
                </a:solidFill>
                <a:latin typeface="Calibri" pitchFamily="34" charset="0"/>
                <a:ea typeface="ＭＳ Ｐゴシック" charset="-128"/>
                <a:cs typeface="Calibri"/>
              </a:defRPr>
            </a:lvl2pPr>
            <a:lvl3pPr marL="1143000" indent="-228600" algn="l" rtl="0" eaLnBrk="0" fontAlgn="base" hangingPunct="0">
              <a:lnSpc>
                <a:spcPct val="100000"/>
              </a:lnSpc>
              <a:spcBef>
                <a:spcPts val="900"/>
              </a:spcBef>
              <a:spcAft>
                <a:spcPct val="0"/>
              </a:spcAft>
              <a:buChar char="•"/>
              <a:defRPr sz="2200">
                <a:solidFill>
                  <a:schemeClr val="tx1"/>
                </a:solidFill>
                <a:latin typeface="Calibri" pitchFamily="34" charset="0"/>
                <a:ea typeface="ＭＳ Ｐゴシック" charset="-128"/>
                <a:cs typeface="Calibri"/>
              </a:defRPr>
            </a:lvl3pPr>
            <a:lvl4pPr marL="1600200" indent="-228600" algn="l" rtl="0" eaLnBrk="0" fontAlgn="base" hangingPunct="0">
              <a:lnSpc>
                <a:spcPct val="100000"/>
              </a:lnSpc>
              <a:spcBef>
                <a:spcPts val="900"/>
              </a:spcBef>
              <a:spcAft>
                <a:spcPct val="0"/>
              </a:spcAft>
              <a:buChar char="–"/>
              <a:defRPr sz="2200">
                <a:solidFill>
                  <a:schemeClr val="tx1"/>
                </a:solidFill>
                <a:latin typeface="Calibri" pitchFamily="34" charset="0"/>
                <a:ea typeface="ＭＳ Ｐゴシック" charset="-128"/>
                <a:cs typeface="Calibri"/>
              </a:defRPr>
            </a:lvl4pPr>
            <a:lvl5pPr marL="2057400" indent="-228600" algn="l" rtl="0" eaLnBrk="0" fontAlgn="base" hangingPunct="0">
              <a:lnSpc>
                <a:spcPct val="100000"/>
              </a:lnSpc>
              <a:spcBef>
                <a:spcPts val="900"/>
              </a:spcBef>
              <a:spcAft>
                <a:spcPct val="0"/>
              </a:spcAft>
              <a:buChar char="»"/>
              <a:defRPr sz="2200">
                <a:solidFill>
                  <a:schemeClr val="tx1"/>
                </a:solidFill>
                <a:latin typeface="Calibri" pitchFamily="34" charset="0"/>
                <a:ea typeface="ＭＳ Ｐゴシック" charset="-128"/>
                <a:cs typeface="Calibri"/>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de-DE" sz="2000" b="1" dirty="0" err="1">
                <a:solidFill>
                  <a:srgbClr val="327A86"/>
                </a:solidFill>
              </a:rPr>
              <a:t>Taal</a:t>
            </a:r>
            <a:r>
              <a:rPr lang="de-DE" sz="2000" b="1" dirty="0">
                <a:solidFill>
                  <a:srgbClr val="327A86"/>
                </a:solidFill>
              </a:rPr>
              <a:t> </a:t>
            </a:r>
            <a:r>
              <a:rPr lang="de-DE" sz="2000" b="1" dirty="0" err="1">
                <a:solidFill>
                  <a:srgbClr val="327A86"/>
                </a:solidFill>
              </a:rPr>
              <a:t>voor</a:t>
            </a:r>
            <a:r>
              <a:rPr lang="de-DE" sz="2000" b="1" dirty="0">
                <a:solidFill>
                  <a:srgbClr val="327A86"/>
                </a:solidFill>
              </a:rPr>
              <a:t> denken/</a:t>
            </a:r>
            <a:r>
              <a:rPr lang="de-DE" sz="2000" b="1" dirty="0" err="1">
                <a:solidFill>
                  <a:srgbClr val="327A86"/>
                </a:solidFill>
              </a:rPr>
              <a:t>begrijpen</a:t>
            </a:r>
            <a:r>
              <a:rPr lang="de-DE" sz="2000" b="1" dirty="0">
                <a:solidFill>
                  <a:srgbClr val="327A86"/>
                </a:solidFill>
              </a:rPr>
              <a:t>
</a:t>
            </a:r>
            <a:r>
              <a:rPr lang="de-DE" sz="2000" dirty="0" err="1">
                <a:solidFill>
                  <a:srgbClr val="327A86"/>
                </a:solidFill>
              </a:rPr>
              <a:t>Iemand</a:t>
            </a:r>
            <a:r>
              <a:rPr lang="de-DE" sz="2000" dirty="0">
                <a:solidFill>
                  <a:srgbClr val="327A86"/>
                </a:solidFill>
              </a:rPr>
              <a:t> </a:t>
            </a:r>
            <a:r>
              <a:rPr lang="de-DE" sz="2000" dirty="0" err="1">
                <a:solidFill>
                  <a:srgbClr val="327A86"/>
                </a:solidFill>
              </a:rPr>
              <a:t>met</a:t>
            </a:r>
            <a:r>
              <a:rPr lang="de-DE" sz="2000" dirty="0">
                <a:solidFill>
                  <a:srgbClr val="327A86"/>
                </a:solidFill>
              </a:rPr>
              <a:t> minder </a:t>
            </a:r>
            <a:r>
              <a:rPr lang="de-DE" sz="2000" dirty="0" err="1">
                <a:solidFill>
                  <a:srgbClr val="327A86"/>
                </a:solidFill>
              </a:rPr>
              <a:t>taalvaardigheid</a:t>
            </a:r>
            <a:r>
              <a:rPr lang="de-DE" sz="2000" dirty="0">
                <a:solidFill>
                  <a:srgbClr val="327A86"/>
                </a:solidFill>
              </a:rPr>
              <a:t>, </a:t>
            </a:r>
            <a:r>
              <a:rPr lang="de-DE" sz="2000" dirty="0" err="1">
                <a:solidFill>
                  <a:srgbClr val="327A86"/>
                </a:solidFill>
              </a:rPr>
              <a:t>heeft</a:t>
            </a:r>
            <a:r>
              <a:rPr lang="de-DE" sz="2000" dirty="0">
                <a:solidFill>
                  <a:srgbClr val="327A86"/>
                </a:solidFill>
              </a:rPr>
              <a:t> </a:t>
            </a:r>
            <a:r>
              <a:rPr lang="de-DE" sz="2000" dirty="0" err="1">
                <a:solidFill>
                  <a:srgbClr val="327A86"/>
                </a:solidFill>
              </a:rPr>
              <a:t>moeite</a:t>
            </a:r>
            <a:r>
              <a:rPr lang="de-DE" sz="2000" dirty="0">
                <a:solidFill>
                  <a:srgbClr val="327A86"/>
                </a:solidFill>
              </a:rPr>
              <a:t> </a:t>
            </a:r>
            <a:r>
              <a:rPr lang="de-DE" sz="2000" dirty="0" err="1">
                <a:solidFill>
                  <a:srgbClr val="327A86"/>
                </a:solidFill>
              </a:rPr>
              <a:t>met</a:t>
            </a:r>
            <a:r>
              <a:rPr lang="de-DE" sz="2000" dirty="0">
                <a:solidFill>
                  <a:srgbClr val="327A86"/>
                </a:solidFill>
              </a:rPr>
              <a:t> </a:t>
            </a:r>
            <a:r>
              <a:rPr lang="de-DE" sz="2000" dirty="0" err="1">
                <a:solidFill>
                  <a:srgbClr val="327A86"/>
                </a:solidFill>
              </a:rPr>
              <a:t>begrijpen</a:t>
            </a:r>
            <a:r>
              <a:rPr lang="de-DE" sz="2000" b="1" dirty="0">
                <a:solidFill>
                  <a:srgbClr val="327A86"/>
                </a:solidFill>
              </a:rPr>
              <a:t>
</a:t>
            </a:r>
            <a:endParaRPr lang="de-DE" sz="2000" dirty="0"/>
          </a:p>
        </p:txBody>
      </p:sp>
      <p:pic>
        <p:nvPicPr>
          <p:cNvPr id="27" name="Bild 26"/>
          <p:cNvPicPr>
            <a:picLocks noChangeAspect="1"/>
          </p:cNvPicPr>
          <p:nvPr/>
        </p:nvPicPr>
        <p:blipFill rotWithShape="1">
          <a:blip r:embed="rId3" cstate="screen">
            <a:clrChange>
              <a:clrFrom>
                <a:srgbClr val="F8F8F5"/>
              </a:clrFrom>
              <a:clrTo>
                <a:srgbClr val="F8F8F5">
                  <a:alpha val="0"/>
                </a:srgbClr>
              </a:clrTo>
            </a:clrChange>
            <a:extLst>
              <a:ext uri="{28A0092B-C50C-407E-A947-70E740481C1C}">
                <a14:useLocalDpi xmlns:a14="http://schemas.microsoft.com/office/drawing/2010/main"/>
              </a:ext>
            </a:extLst>
          </a:blip>
          <a:srcRect/>
          <a:stretch/>
        </p:blipFill>
        <p:spPr>
          <a:xfrm>
            <a:off x="4850770" y="3329672"/>
            <a:ext cx="4041710" cy="1827520"/>
          </a:xfrm>
          <a:prstGeom prst="rect">
            <a:avLst/>
          </a:prstGeom>
          <a:noFill/>
        </p:spPr>
      </p:pic>
      <p:pic>
        <p:nvPicPr>
          <p:cNvPr id="23" name="Bild 22"/>
          <p:cNvPicPr>
            <a:picLocks noChangeAspect="1"/>
          </p:cNvPicPr>
          <p:nvPr/>
        </p:nvPicPr>
        <p:blipFill rotWithShape="1">
          <a:blip r:embed="rId3" cstate="screen">
            <a:clrChange>
              <a:clrFrom>
                <a:srgbClr val="F8F8F5"/>
              </a:clrFrom>
              <a:clrTo>
                <a:srgbClr val="F8F8F5">
                  <a:alpha val="0"/>
                </a:srgbClr>
              </a:clrTo>
            </a:clrChange>
            <a:extLst>
              <a:ext uri="{28A0092B-C50C-407E-A947-70E740481C1C}">
                <a14:useLocalDpi xmlns:a14="http://schemas.microsoft.com/office/drawing/2010/main"/>
              </a:ext>
            </a:extLst>
          </a:blip>
          <a:srcRect/>
          <a:stretch/>
        </p:blipFill>
        <p:spPr>
          <a:xfrm>
            <a:off x="145776" y="3379337"/>
            <a:ext cx="4041710" cy="1827520"/>
          </a:xfrm>
          <a:prstGeom prst="rect">
            <a:avLst/>
          </a:prstGeom>
        </p:spPr>
      </p:pic>
      <p:sp>
        <p:nvSpPr>
          <p:cNvPr id="2" name="Titel 1"/>
          <p:cNvSpPr>
            <a:spLocks noGrp="1"/>
          </p:cNvSpPr>
          <p:nvPr>
            <p:ph type="title"/>
          </p:nvPr>
        </p:nvSpPr>
        <p:spPr/>
        <p:txBody>
          <a:bodyPr/>
          <a:lstStyle/>
          <a:p>
            <a:r>
              <a:rPr lang="de-DE" sz="2600" dirty="0"/>
              <a:t>Problemen </a:t>
            </a:r>
            <a:r>
              <a:rPr lang="de-DE" sz="2600" dirty="0" err="1"/>
              <a:t>voor</a:t>
            </a:r>
            <a:r>
              <a:rPr lang="de-DE" sz="2600" dirty="0"/>
              <a:t> </a:t>
            </a:r>
            <a:r>
              <a:rPr lang="de-DE" sz="2600" dirty="0" err="1"/>
              <a:t>studenten</a:t>
            </a:r>
            <a:r>
              <a:rPr lang="de-DE" sz="2600" dirty="0"/>
              <a:t> </a:t>
            </a:r>
          </a:p>
        </p:txBody>
      </p:sp>
      <p:sp>
        <p:nvSpPr>
          <p:cNvPr id="3" name="Inhaltsplatzhalter 2"/>
          <p:cNvSpPr>
            <a:spLocks noGrp="1"/>
          </p:cNvSpPr>
          <p:nvPr>
            <p:ph idx="1"/>
          </p:nvPr>
        </p:nvSpPr>
        <p:spPr>
          <a:xfrm>
            <a:off x="323528" y="1124744"/>
            <a:ext cx="4536504" cy="5400600"/>
          </a:xfrm>
          <a:ln>
            <a:noFill/>
          </a:ln>
        </p:spPr>
        <p:txBody>
          <a:bodyPr/>
          <a:lstStyle/>
          <a:p>
            <a:r>
              <a:rPr lang="de-DE" b="1" dirty="0" err="1">
                <a:solidFill>
                  <a:srgbClr val="327A86"/>
                </a:solidFill>
              </a:rPr>
              <a:t>Taal</a:t>
            </a:r>
            <a:r>
              <a:rPr lang="de-DE" b="1" dirty="0">
                <a:solidFill>
                  <a:srgbClr val="327A86"/>
                </a:solidFill>
              </a:rPr>
              <a:t> </a:t>
            </a:r>
            <a:r>
              <a:rPr lang="de-DE" b="1" dirty="0" err="1">
                <a:solidFill>
                  <a:srgbClr val="327A86"/>
                </a:solidFill>
              </a:rPr>
              <a:t>voor</a:t>
            </a:r>
            <a:r>
              <a:rPr lang="de-DE" b="1" dirty="0">
                <a:solidFill>
                  <a:srgbClr val="327A86"/>
                </a:solidFill>
              </a:rPr>
              <a:t> </a:t>
            </a:r>
            <a:r>
              <a:rPr lang="de-DE" b="1" dirty="0" err="1">
                <a:solidFill>
                  <a:srgbClr val="327A86"/>
                </a:solidFill>
              </a:rPr>
              <a:t>communicatie</a:t>
            </a:r>
            <a:r>
              <a:rPr lang="de-DE" b="1" dirty="0">
                <a:solidFill>
                  <a:srgbClr val="327A86"/>
                </a:solidFill>
              </a:rPr>
              <a:t>
</a:t>
            </a:r>
            <a:r>
              <a:rPr lang="de-DE" dirty="0" err="1">
                <a:solidFill>
                  <a:srgbClr val="327A86"/>
                </a:solidFill>
              </a:rPr>
              <a:t>Iemand</a:t>
            </a:r>
            <a:r>
              <a:rPr lang="de-DE" dirty="0">
                <a:solidFill>
                  <a:srgbClr val="327A86"/>
                </a:solidFill>
              </a:rPr>
              <a:t> </a:t>
            </a:r>
            <a:r>
              <a:rPr lang="de-DE" dirty="0" err="1">
                <a:solidFill>
                  <a:srgbClr val="327A86"/>
                </a:solidFill>
              </a:rPr>
              <a:t>met</a:t>
            </a:r>
            <a:r>
              <a:rPr lang="de-DE" dirty="0">
                <a:solidFill>
                  <a:srgbClr val="327A86"/>
                </a:solidFill>
              </a:rPr>
              <a:t> minder </a:t>
            </a:r>
            <a:r>
              <a:rPr lang="de-DE" dirty="0" err="1">
                <a:solidFill>
                  <a:srgbClr val="327A86"/>
                </a:solidFill>
              </a:rPr>
              <a:t>taalvaardigheid</a:t>
            </a:r>
            <a:r>
              <a:rPr lang="de-DE" dirty="0">
                <a:solidFill>
                  <a:srgbClr val="327A86"/>
                </a:solidFill>
              </a:rPr>
              <a:t>, </a:t>
            </a:r>
            <a:r>
              <a:rPr lang="de-DE" dirty="0" err="1">
                <a:solidFill>
                  <a:srgbClr val="327A86"/>
                </a:solidFill>
              </a:rPr>
              <a:t>heeft</a:t>
            </a:r>
            <a:r>
              <a:rPr lang="de-DE" dirty="0">
                <a:solidFill>
                  <a:srgbClr val="327A86"/>
                </a:solidFill>
              </a:rPr>
              <a:t> </a:t>
            </a:r>
            <a:r>
              <a:rPr lang="de-DE" dirty="0" err="1">
                <a:solidFill>
                  <a:srgbClr val="327A86"/>
                </a:solidFill>
              </a:rPr>
              <a:t>moeite</a:t>
            </a:r>
            <a:r>
              <a:rPr lang="de-DE" dirty="0">
                <a:solidFill>
                  <a:srgbClr val="327A86"/>
                </a:solidFill>
              </a:rPr>
              <a:t> </a:t>
            </a:r>
            <a:r>
              <a:rPr lang="de-DE" dirty="0" err="1">
                <a:solidFill>
                  <a:srgbClr val="327A86"/>
                </a:solidFill>
              </a:rPr>
              <a:t>met</a:t>
            </a:r>
            <a:r>
              <a:rPr lang="de-DE" dirty="0">
                <a:solidFill>
                  <a:srgbClr val="327A86"/>
                </a:solidFill>
              </a:rPr>
              <a:t> </a:t>
            </a:r>
            <a:r>
              <a:rPr lang="de-DE" dirty="0" err="1">
                <a:solidFill>
                  <a:srgbClr val="327A86"/>
                </a:solidFill>
              </a:rPr>
              <a:t>het</a:t>
            </a:r>
            <a:r>
              <a:rPr lang="de-DE" dirty="0">
                <a:solidFill>
                  <a:srgbClr val="327A86"/>
                </a:solidFill>
              </a:rPr>
              <a:t> </a:t>
            </a:r>
            <a:r>
              <a:rPr lang="de-DE" dirty="0" err="1">
                <a:solidFill>
                  <a:srgbClr val="327A86"/>
                </a:solidFill>
              </a:rPr>
              <a:t>uiten</a:t>
            </a:r>
            <a:r>
              <a:rPr lang="de-DE" dirty="0">
                <a:solidFill>
                  <a:srgbClr val="327A86"/>
                </a:solidFill>
              </a:rPr>
              <a:t> van gedachten</a:t>
            </a:r>
            <a:r>
              <a:rPr lang="de-DE" b="1" dirty="0">
                <a:solidFill>
                  <a:srgbClr val="327A86"/>
                </a:solidFill>
              </a:rPr>
              <a:t>
</a:t>
            </a:r>
            <a:endParaRPr lang="de-DE" dirty="0"/>
          </a:p>
        </p:txBody>
      </p:sp>
      <p:sp>
        <p:nvSpPr>
          <p:cNvPr id="18" name="Textfeld 17"/>
          <p:cNvSpPr txBox="1"/>
          <p:nvPr/>
        </p:nvSpPr>
        <p:spPr>
          <a:xfrm>
            <a:off x="251520" y="5165700"/>
            <a:ext cx="2543517" cy="1323439"/>
          </a:xfrm>
          <a:prstGeom prst="rect">
            <a:avLst/>
          </a:prstGeom>
          <a:noFill/>
          <a:ln>
            <a:noFill/>
          </a:ln>
        </p:spPr>
        <p:txBody>
          <a:bodyPr wrap="none" rtlCol="0">
            <a:spAutoFit/>
          </a:bodyPr>
          <a:lstStyle/>
          <a:p>
            <a:pPr>
              <a:spcBef>
                <a:spcPts val="0"/>
              </a:spcBef>
              <a:buNone/>
            </a:pPr>
            <a:r>
              <a:rPr lang="de-DE" sz="2000" dirty="0">
                <a:latin typeface="Calibri"/>
                <a:cs typeface="Calibri"/>
              </a:rPr>
              <a:t>Problemen</a:t>
            </a:r>
          </a:p>
          <a:p>
            <a:pPr marL="342900" indent="-342900">
              <a:spcBef>
                <a:spcPts val="0"/>
              </a:spcBef>
              <a:buClr>
                <a:srgbClr val="327A86"/>
              </a:buClr>
              <a:buFont typeface="Wingdings" charset="2"/>
              <a:buChar char="§"/>
            </a:pPr>
            <a:r>
              <a:rPr lang="de-DE" sz="2000" dirty="0" err="1">
                <a:latin typeface="Calibri"/>
                <a:cs typeface="Calibri"/>
              </a:rPr>
              <a:t>het</a:t>
            </a:r>
            <a:r>
              <a:rPr lang="de-DE" sz="2000" dirty="0">
                <a:latin typeface="Calibri"/>
                <a:cs typeface="Calibri"/>
              </a:rPr>
              <a:t> </a:t>
            </a:r>
            <a:r>
              <a:rPr lang="de-DE" sz="2000" dirty="0" err="1">
                <a:latin typeface="Calibri"/>
                <a:cs typeface="Calibri"/>
              </a:rPr>
              <a:t>lezen</a:t>
            </a:r>
            <a:r>
              <a:rPr lang="de-DE" sz="2000" dirty="0">
                <a:latin typeface="Calibri"/>
                <a:cs typeface="Calibri"/>
              </a:rPr>
              <a:t> van </a:t>
            </a:r>
            <a:r>
              <a:rPr lang="de-DE" sz="2000" dirty="0" err="1">
                <a:latin typeface="Calibri"/>
                <a:cs typeface="Calibri"/>
              </a:rPr>
              <a:t>taken</a:t>
            </a:r>
            <a:r>
              <a:rPr lang="de-DE" sz="2000" dirty="0">
                <a:latin typeface="Calibri"/>
                <a:cs typeface="Calibri"/>
              </a:rPr>
              <a:t>
</a:t>
            </a:r>
            <a:r>
              <a:rPr lang="de-DE" sz="2000" dirty="0" err="1">
                <a:latin typeface="Calibri"/>
                <a:cs typeface="Calibri"/>
              </a:rPr>
              <a:t>Presenteren</a:t>
            </a:r>
            <a:r>
              <a:rPr lang="de-DE" sz="2000" dirty="0">
                <a:latin typeface="Calibri"/>
                <a:cs typeface="Calibri"/>
              </a:rPr>
              <a:t>
</a:t>
            </a:r>
            <a:r>
              <a:rPr lang="de-DE" sz="2000" dirty="0" err="1">
                <a:latin typeface="Calibri"/>
                <a:cs typeface="Calibri"/>
              </a:rPr>
              <a:t>Schrijven</a:t>
            </a:r>
            <a:endParaRPr lang="de-DE" sz="2000" dirty="0">
              <a:latin typeface="Calibri"/>
              <a:cs typeface="Calibri"/>
            </a:endParaRPr>
          </a:p>
        </p:txBody>
      </p:sp>
      <p:sp>
        <p:nvSpPr>
          <p:cNvPr id="19" name="Textfeld 18"/>
          <p:cNvSpPr txBox="1"/>
          <p:nvPr/>
        </p:nvSpPr>
        <p:spPr>
          <a:xfrm>
            <a:off x="4908034" y="5157192"/>
            <a:ext cx="4128462" cy="1631216"/>
          </a:xfrm>
          <a:prstGeom prst="rect">
            <a:avLst/>
          </a:prstGeom>
          <a:noFill/>
        </p:spPr>
        <p:txBody>
          <a:bodyPr wrap="square" rtlCol="0">
            <a:spAutoFit/>
          </a:bodyPr>
          <a:lstStyle/>
          <a:p>
            <a:pPr>
              <a:spcBef>
                <a:spcPts val="0"/>
              </a:spcBef>
              <a:buNone/>
            </a:pPr>
            <a:r>
              <a:rPr lang="de-DE" sz="2000" dirty="0">
                <a:latin typeface="Calibri"/>
                <a:cs typeface="Calibri"/>
              </a:rPr>
              <a:t>Problemen </a:t>
            </a:r>
          </a:p>
          <a:p>
            <a:pPr marL="342900" indent="-342900">
              <a:spcBef>
                <a:spcPts val="0"/>
              </a:spcBef>
              <a:buClr>
                <a:srgbClr val="327A86"/>
              </a:buClr>
              <a:buFont typeface="Wingdings" charset="2"/>
              <a:buChar char="§"/>
            </a:pPr>
            <a:r>
              <a:rPr lang="de-DE" sz="2000" dirty="0" err="1">
                <a:latin typeface="Calibri"/>
                <a:cs typeface="Calibri"/>
              </a:rPr>
              <a:t>uitleggen</a:t>
            </a:r>
            <a:r>
              <a:rPr lang="de-DE" sz="2000" dirty="0">
                <a:latin typeface="Calibri"/>
                <a:cs typeface="Calibri"/>
              </a:rPr>
              <a:t> (</a:t>
            </a:r>
            <a:r>
              <a:rPr lang="de-DE" sz="2000" dirty="0" err="1">
                <a:latin typeface="Calibri"/>
                <a:cs typeface="Calibri"/>
              </a:rPr>
              <a:t>aan</a:t>
            </a:r>
            <a:r>
              <a:rPr lang="de-DE" sz="2000" dirty="0">
                <a:latin typeface="Calibri"/>
                <a:cs typeface="Calibri"/>
              </a:rPr>
              <a:t> </a:t>
            </a:r>
            <a:r>
              <a:rPr lang="de-DE" sz="2000" dirty="0" err="1">
                <a:latin typeface="Calibri"/>
                <a:cs typeface="Calibri"/>
              </a:rPr>
              <a:t>zichzelf</a:t>
            </a:r>
            <a:r>
              <a:rPr lang="de-DE" sz="2000" dirty="0">
                <a:latin typeface="Calibri"/>
                <a:cs typeface="Calibri"/>
              </a:rPr>
              <a:t> </a:t>
            </a:r>
            <a:r>
              <a:rPr lang="de-DE" sz="2000" dirty="0" err="1">
                <a:latin typeface="Calibri"/>
                <a:cs typeface="Calibri"/>
              </a:rPr>
              <a:t>of</a:t>
            </a:r>
            <a:r>
              <a:rPr lang="de-DE" sz="2000" dirty="0">
                <a:latin typeface="Calibri"/>
                <a:cs typeface="Calibri"/>
              </a:rPr>
              <a:t> anderen)
</a:t>
            </a:r>
            <a:r>
              <a:rPr lang="de-DE" sz="2000" dirty="0" err="1">
                <a:latin typeface="Calibri"/>
                <a:cs typeface="Calibri"/>
              </a:rPr>
              <a:t>het</a:t>
            </a:r>
            <a:r>
              <a:rPr lang="de-DE" sz="2000" dirty="0">
                <a:latin typeface="Calibri"/>
                <a:cs typeface="Calibri"/>
              </a:rPr>
              <a:t> </a:t>
            </a:r>
            <a:r>
              <a:rPr lang="de-DE" sz="2000" dirty="0" err="1">
                <a:latin typeface="Calibri"/>
                <a:cs typeface="Calibri"/>
              </a:rPr>
              <a:t>begrijpen</a:t>
            </a:r>
            <a:r>
              <a:rPr lang="de-DE" sz="2000" dirty="0">
                <a:latin typeface="Calibri"/>
                <a:cs typeface="Calibri"/>
              </a:rPr>
              <a:t> van </a:t>
            </a:r>
            <a:r>
              <a:rPr lang="de-DE" sz="2000" dirty="0" err="1">
                <a:latin typeface="Calibri"/>
                <a:cs typeface="Calibri"/>
              </a:rPr>
              <a:t>verbindingen</a:t>
            </a:r>
            <a:r>
              <a:rPr lang="de-DE" sz="2000" dirty="0">
                <a:latin typeface="Calibri"/>
                <a:cs typeface="Calibri"/>
              </a:rPr>
              <a:t> (</a:t>
            </a:r>
            <a:r>
              <a:rPr lang="de-DE" sz="2000" dirty="0" err="1">
                <a:latin typeface="Calibri"/>
                <a:cs typeface="Calibri"/>
              </a:rPr>
              <a:t>door</a:t>
            </a:r>
            <a:r>
              <a:rPr lang="de-DE" sz="2000" dirty="0">
                <a:latin typeface="Calibri"/>
                <a:cs typeface="Calibri"/>
              </a:rPr>
              <a:t> </a:t>
            </a:r>
            <a:r>
              <a:rPr lang="de-DE" sz="2000" dirty="0" err="1">
                <a:latin typeface="Calibri"/>
                <a:cs typeface="Calibri"/>
              </a:rPr>
              <a:t>te</a:t>
            </a:r>
            <a:r>
              <a:rPr lang="de-DE" sz="2000" dirty="0">
                <a:latin typeface="Calibri"/>
                <a:cs typeface="Calibri"/>
              </a:rPr>
              <a:t> denken)
denken </a:t>
            </a:r>
            <a:r>
              <a:rPr lang="de-DE" sz="2000" dirty="0" err="1">
                <a:latin typeface="Calibri"/>
                <a:cs typeface="Calibri"/>
              </a:rPr>
              <a:t>door</a:t>
            </a:r>
            <a:r>
              <a:rPr lang="de-DE" sz="2000" dirty="0">
                <a:latin typeface="Calibri"/>
                <a:cs typeface="Calibri"/>
              </a:rPr>
              <a:t> </a:t>
            </a:r>
            <a:r>
              <a:rPr lang="de-DE" sz="2000" dirty="0" err="1">
                <a:latin typeface="Calibri"/>
                <a:cs typeface="Calibri"/>
              </a:rPr>
              <a:t>te</a:t>
            </a:r>
            <a:r>
              <a:rPr lang="de-DE" sz="2000" dirty="0">
                <a:latin typeface="Calibri"/>
                <a:cs typeface="Calibri"/>
              </a:rPr>
              <a:t> </a:t>
            </a:r>
            <a:r>
              <a:rPr lang="de-DE" sz="2000" dirty="0" err="1">
                <a:latin typeface="Calibri"/>
                <a:cs typeface="Calibri"/>
              </a:rPr>
              <a:t>schrijven</a:t>
            </a:r>
            <a:endParaRPr lang="de-DE" sz="2000" dirty="0">
              <a:latin typeface="Calibri"/>
              <a:cs typeface="Calibri"/>
            </a:endParaRPr>
          </a:p>
        </p:txBody>
      </p:sp>
      <p:sp>
        <p:nvSpPr>
          <p:cNvPr id="4" name="Rechteck 3"/>
          <p:cNvSpPr/>
          <p:nvPr/>
        </p:nvSpPr>
        <p:spPr>
          <a:xfrm>
            <a:off x="5436096" y="-5719"/>
            <a:ext cx="3707904" cy="276999"/>
          </a:xfrm>
          <a:prstGeom prst="rect">
            <a:avLst/>
          </a:prstGeom>
          <a:solidFill>
            <a:srgbClr val="327A86"/>
          </a:solidFill>
        </p:spPr>
        <p:txBody>
          <a:bodyPr wrap="square">
            <a:spAutoFit/>
          </a:bodyPr>
          <a:lstStyle/>
          <a:p>
            <a:pPr algn="r">
              <a:buNone/>
            </a:pPr>
            <a:r>
              <a:rPr lang="de-DE" sz="1200" dirty="0">
                <a:solidFill>
                  <a:schemeClr val="bg1"/>
                </a:solidFill>
                <a:latin typeface="Calibri"/>
                <a:cs typeface="Calibri"/>
              </a:rPr>
              <a:t>(Maier &amp; Schweiger 1999, </a:t>
            </a:r>
            <a:r>
              <a:rPr lang="de-DE" sz="1200" dirty="0" err="1">
                <a:solidFill>
                  <a:schemeClr val="bg1"/>
                </a:solidFill>
                <a:latin typeface="Calibri"/>
                <a:cs typeface="Calibri"/>
              </a:rPr>
              <a:t>Morek</a:t>
            </a:r>
            <a:r>
              <a:rPr lang="de-DE" sz="1200" dirty="0">
                <a:solidFill>
                  <a:schemeClr val="bg1"/>
                </a:solidFill>
                <a:latin typeface="Calibri"/>
                <a:cs typeface="Calibri"/>
              </a:rPr>
              <a:t> &amp; Heller 2012 ) </a:t>
            </a:r>
          </a:p>
        </p:txBody>
      </p:sp>
      <p:sp>
        <p:nvSpPr>
          <p:cNvPr id="24" name="Abgerundetes Rechteck 23"/>
          <p:cNvSpPr/>
          <p:nvPr/>
        </p:nvSpPr>
        <p:spPr>
          <a:xfrm>
            <a:off x="395536" y="3717032"/>
            <a:ext cx="720080" cy="407516"/>
          </a:xfrm>
          <a:prstGeom prst="roundRect">
            <a:avLst/>
          </a:prstGeom>
          <a:solidFill>
            <a:srgbClr val="327A86"/>
          </a:solidFill>
          <a:ln>
            <a:noFill/>
          </a:ln>
        </p:spPr>
        <p:txBody>
          <a:bodyPr lIns="0" tIns="0" rIns="0" bIns="0" rtlCol="0" anchor="ctr">
            <a:noAutofit/>
          </a:bodyPr>
          <a:lstStyle/>
          <a:p>
            <a:pPr marL="0" indent="0" algn="ctr">
              <a:buNone/>
            </a:pPr>
            <a:r>
              <a:rPr lang="de-DE" sz="1400">
                <a:latin typeface="Calibri"/>
                <a:cs typeface="Calibri"/>
              </a:rPr>
              <a:t>Denken</a:t>
            </a:r>
          </a:p>
        </p:txBody>
      </p:sp>
      <p:sp>
        <p:nvSpPr>
          <p:cNvPr id="25" name="Abgerundetes Rechteck 24"/>
          <p:cNvSpPr/>
          <p:nvPr/>
        </p:nvSpPr>
        <p:spPr>
          <a:xfrm>
            <a:off x="3203848" y="3717032"/>
            <a:ext cx="720080" cy="407516"/>
          </a:xfrm>
          <a:prstGeom prst="roundRect">
            <a:avLst/>
          </a:prstGeom>
          <a:solidFill>
            <a:srgbClr val="327A86"/>
          </a:solidFill>
          <a:ln>
            <a:noFill/>
          </a:ln>
        </p:spPr>
        <p:txBody>
          <a:bodyPr lIns="0" tIns="0" rIns="0" bIns="0" rtlCol="0" anchor="ctr">
            <a:noAutofit/>
          </a:bodyPr>
          <a:lstStyle/>
          <a:p>
            <a:pPr marL="0" indent="0" algn="ctr">
              <a:buNone/>
            </a:pPr>
            <a:r>
              <a:rPr lang="de-DE" sz="1400">
                <a:latin typeface="Calibri"/>
                <a:cs typeface="Calibri"/>
              </a:rPr>
              <a:t>Denken</a:t>
            </a:r>
          </a:p>
        </p:txBody>
      </p:sp>
      <p:pic>
        <p:nvPicPr>
          <p:cNvPr id="26" name="Bild 25" descr="Blitz.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460" y="4221088"/>
            <a:ext cx="403268" cy="626616"/>
          </a:xfrm>
          <a:prstGeom prst="rect">
            <a:avLst/>
          </a:prstGeom>
          <a:ln>
            <a:noFill/>
          </a:ln>
        </p:spPr>
      </p:pic>
      <p:sp>
        <p:nvSpPr>
          <p:cNvPr id="28" name="Abgerundetes Rechteck 27"/>
          <p:cNvSpPr/>
          <p:nvPr/>
        </p:nvSpPr>
        <p:spPr>
          <a:xfrm>
            <a:off x="5228456" y="3786318"/>
            <a:ext cx="720080" cy="407516"/>
          </a:xfrm>
          <a:prstGeom prst="roundRect">
            <a:avLst/>
          </a:prstGeom>
          <a:solidFill>
            <a:srgbClr val="327A86"/>
          </a:solidFill>
          <a:ln>
            <a:noFill/>
          </a:ln>
        </p:spPr>
        <p:txBody>
          <a:bodyPr lIns="0" tIns="0" rIns="0" bIns="0" rtlCol="0" anchor="ctr">
            <a:noAutofit/>
          </a:bodyPr>
          <a:lstStyle/>
          <a:p>
            <a:pPr marL="0" indent="0" algn="ctr">
              <a:buNone/>
            </a:pPr>
            <a:r>
              <a:rPr lang="de-DE" sz="1400">
                <a:latin typeface="Calibri"/>
                <a:cs typeface="Calibri"/>
              </a:rPr>
              <a:t>Denken</a:t>
            </a:r>
          </a:p>
        </p:txBody>
      </p:sp>
      <p:sp>
        <p:nvSpPr>
          <p:cNvPr id="29" name="Abgerundetes Rechteck 28"/>
          <p:cNvSpPr/>
          <p:nvPr/>
        </p:nvSpPr>
        <p:spPr>
          <a:xfrm>
            <a:off x="5436096" y="3497279"/>
            <a:ext cx="1503784" cy="423664"/>
          </a:xfrm>
          <a:prstGeom prst="roundRect">
            <a:avLst/>
          </a:prstGeom>
          <a:solidFill>
            <a:schemeClr val="bg2"/>
          </a:solidFill>
        </p:spPr>
        <p:txBody>
          <a:bodyPr lIns="0" tIns="0" rIns="0" bIns="0" rtlCol="0" anchor="ctr">
            <a:noAutofit/>
          </a:bodyPr>
          <a:lstStyle/>
          <a:p>
            <a:pPr marL="0" indent="0" algn="ctr">
              <a:buNone/>
            </a:pPr>
            <a:r>
              <a:rPr lang="de-DE" sz="1400">
                <a:latin typeface="Calibri"/>
                <a:cs typeface="Calibri"/>
              </a:rPr>
              <a:t>Sprache</a:t>
            </a:r>
          </a:p>
        </p:txBody>
      </p:sp>
      <p:pic>
        <p:nvPicPr>
          <p:cNvPr id="30" name="Bild 29" descr="Blitz.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5328" y="3755690"/>
            <a:ext cx="397872" cy="618232"/>
          </a:xfrm>
          <a:prstGeom prst="rect">
            <a:avLst/>
          </a:prstGeom>
        </p:spPr>
      </p:pic>
    </p:spTree>
    <p:extLst>
      <p:ext uri="{BB962C8B-B14F-4D97-AF65-F5344CB8AC3E}">
        <p14:creationId xmlns:p14="http://schemas.microsoft.com/office/powerpoint/2010/main" val="18461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3" grpId="0" build="p"/>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9AB8032-2AD4-4573-A0D1-7F852D19D00F}"/>
              </a:ext>
            </a:extLst>
          </p:cNvPr>
          <p:cNvSpPr>
            <a:spLocks noGrp="1" noChangeArrowheads="1"/>
          </p:cNvSpPr>
          <p:nvPr>
            <p:ph type="title"/>
          </p:nvPr>
        </p:nvSpPr>
        <p:spPr>
          <a:xfrm>
            <a:off x="107504" y="332656"/>
            <a:ext cx="8856984" cy="490861"/>
          </a:xfrm>
        </p:spPr>
        <p:txBody>
          <a:bodyPr anchor="ctr">
            <a:normAutofit/>
          </a:bodyPr>
          <a:lstStyle/>
          <a:p>
            <a:r>
              <a:rPr lang="nl-NL" altLang="nl-NL" dirty="0"/>
              <a:t>De taal van rekenen-wiskunde</a:t>
            </a:r>
            <a:endParaRPr lang="nl-NL" altLang="nl-NL" b="1" dirty="0"/>
          </a:p>
        </p:txBody>
      </p:sp>
      <p:sp>
        <p:nvSpPr>
          <p:cNvPr id="73" name="Content Placeholder 3">
            <a:extLst>
              <a:ext uri="{FF2B5EF4-FFF2-40B4-BE49-F238E27FC236}">
                <a16:creationId xmlns:a16="http://schemas.microsoft.com/office/drawing/2014/main" id="{99FBAC8C-3114-442B-BAEB-166E4E961339}"/>
              </a:ext>
            </a:extLst>
          </p:cNvPr>
          <p:cNvSpPr>
            <a:spLocks noGrp="1"/>
          </p:cNvSpPr>
          <p:nvPr>
            <p:ph idx="17"/>
          </p:nvPr>
        </p:nvSpPr>
        <p:spPr>
          <a:xfrm>
            <a:off x="324000" y="1124744"/>
            <a:ext cx="8427398" cy="288032"/>
          </a:xfrm>
        </p:spPr>
        <p:txBody>
          <a:bodyPr/>
          <a:lstStyle/>
          <a:p>
            <a:endParaRPr lang="en-US"/>
          </a:p>
        </p:txBody>
      </p:sp>
      <p:graphicFrame>
        <p:nvGraphicFramePr>
          <p:cNvPr id="23557" name="Rectangle 3">
            <a:extLst>
              <a:ext uri="{FF2B5EF4-FFF2-40B4-BE49-F238E27FC236}">
                <a16:creationId xmlns:a16="http://schemas.microsoft.com/office/drawing/2014/main" id="{6910D1F9-1B3B-49CA-8EC5-C5F1D8928A26}"/>
              </a:ext>
            </a:extLst>
          </p:cNvPr>
          <p:cNvGraphicFramePr/>
          <p:nvPr>
            <p:extLst>
              <p:ext uri="{D42A27DB-BD31-4B8C-83A1-F6EECF244321}">
                <p14:modId xmlns:p14="http://schemas.microsoft.com/office/powerpoint/2010/main" val="3216974716"/>
              </p:ext>
            </p:extLst>
          </p:nvPr>
        </p:nvGraphicFramePr>
        <p:xfrm>
          <a:off x="324000" y="1514224"/>
          <a:ext cx="8496472" cy="501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703959"/>
      </p:ext>
    </p:extLst>
  </p:cSld>
  <p:clrMapOvr>
    <a:masterClrMapping/>
  </p:clrMapOvr>
</p:sld>
</file>

<file path=ppt/theme/theme1.xml><?xml version="1.0" encoding="utf-8"?>
<a:theme xmlns:a="http://schemas.openxmlformats.org/drawingml/2006/main" name="Folien_DZLM_2017">
  <a:themeElements>
    <a:clrScheme name="Benutzerdefiniert 2">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6"/>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2.xml><?xml version="1.0" encoding="utf-8"?>
<a:theme xmlns:a="http://schemas.openxmlformats.org/drawingml/2006/main" name="FortbildnerFolien_DZLM 2017">
  <a:themeElements>
    <a:clrScheme name="Benutzerdefiniert ">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a:defRPr sz="2000" dirty="0">
            <a:latin typeface="Calibri" panose="020F0502020204030204" pitchFamily="34"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TotalTime>
  <Words>2777</Words>
  <Application>Microsoft Macintosh PowerPoint</Application>
  <PresentationFormat>Diavoorstelling (4:3)</PresentationFormat>
  <Paragraphs>316</Paragraphs>
  <Slides>41</Slides>
  <Notes>31</Notes>
  <HiddenSlides>0</HiddenSlides>
  <MMClips>1</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41</vt:i4>
      </vt:variant>
    </vt:vector>
  </HeadingPairs>
  <TitlesOfParts>
    <vt:vector size="51" baseType="lpstr">
      <vt:lpstr>Arial</vt:lpstr>
      <vt:lpstr>Calibri</vt:lpstr>
      <vt:lpstr>Calibri Normal</vt:lpstr>
      <vt:lpstr>Cambria</vt:lpstr>
      <vt:lpstr>Times</vt:lpstr>
      <vt:lpstr>Times New Roman</vt:lpstr>
      <vt:lpstr>Verdana</vt:lpstr>
      <vt:lpstr>Wingdings</vt:lpstr>
      <vt:lpstr>Folien_DZLM_2017</vt:lpstr>
      <vt:lpstr>FortbildnerFolien_DZLM 2017</vt:lpstr>
      <vt:lpstr> Nascholing De taal van grafieken en tabellen Sessie 1 (van 3)</vt:lpstr>
      <vt:lpstr>Starter ....... uit het nieuws</vt:lpstr>
      <vt:lpstr>programma van de cursus</vt:lpstr>
      <vt:lpstr>Programma sessie 1
</vt:lpstr>
      <vt:lpstr>Programma sessie 1
</vt:lpstr>
      <vt:lpstr>Twee functies van taal</vt:lpstr>
      <vt:lpstr>Waarom moeten studenten taal leren in de vaklessen?
</vt:lpstr>
      <vt:lpstr>Problemen voor studenten </vt:lpstr>
      <vt:lpstr>De taal van rekenen-wiskunde</vt:lpstr>
      <vt:lpstr>Multi-semiotische aard van de reken-wiskundetaal
</vt:lpstr>
      <vt:lpstr>Overzicht van kenmerken van reken-wiskundetaal
</vt:lpstr>
      <vt:lpstr>Soorten taal in rekenen-wiskunde</vt:lpstr>
      <vt:lpstr>Analyse van een schoolboekopdracht</vt:lpstr>
      <vt:lpstr>Bespreking van de analyse</vt:lpstr>
      <vt:lpstr>School- en vaktaal</vt:lpstr>
      <vt:lpstr>Wat is relevant in taalgerichte reken-wiskundelessen?</vt:lpstr>
      <vt:lpstr>Een voorbeeld van de moeilijkheden van studenten
</vt:lpstr>
      <vt:lpstr>Gesprek met Jouad over de opdracht </vt:lpstr>
      <vt:lpstr>Brug slaan tussen BICS en CALP -&gt; Lerarentaak!
</vt:lpstr>
      <vt:lpstr>Docenten in taalgerichte lessen</vt:lpstr>
      <vt:lpstr>Programma sessie 1
</vt:lpstr>
      <vt:lpstr>De taal van tabellen en grafieken
</vt:lpstr>
      <vt:lpstr>Structuur van de module: 2 delen</vt:lpstr>
      <vt:lpstr>Enkele ontwerpprincipes</vt:lpstr>
      <vt:lpstr>Conceptueel en taalleren</vt:lpstr>
      <vt:lpstr>Deel 1: Drie communicatieve activiteiten</vt:lpstr>
      <vt:lpstr>Deel 2: drie 'fasen'</vt:lpstr>
      <vt:lpstr>Leerlingen aan het werk</vt:lpstr>
      <vt:lpstr>Programma sessie 1
</vt:lpstr>
      <vt:lpstr> Werkblad uit de eenheid - fase 1 (zie hand-out)</vt:lpstr>
      <vt:lpstr>Werk van studenten op werkblad </vt:lpstr>
      <vt:lpstr>Programma sessie 1
</vt:lpstr>
      <vt:lpstr>Taalsteun door 'scaffolden'</vt:lpstr>
      <vt:lpstr>Wat is scaffolden?</vt:lpstr>
      <vt:lpstr>Repertoire van strategieën om te scaffolden</vt:lpstr>
      <vt:lpstr>Programma sessie 1
</vt:lpstr>
      <vt:lpstr>Beantwoord onderstaande vragen</vt:lpstr>
      <vt:lpstr>Een taalgerichte activiteit voorbereiden bij een grafiek/diagram</vt:lpstr>
      <vt:lpstr>Programma sessie 1
</vt:lpstr>
      <vt:lpstr>Reflecteren over de sessie</vt:lpstr>
      <vt:lpstr>Voor de volgende sessie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Language of tables and graphs Session 1 (of 3)</dc:title>
  <dc:creator>Wijers, M.M. (Monica)</dc:creator>
  <cp:lastModifiedBy>Wijers, M.M. (Monica)</cp:lastModifiedBy>
  <cp:revision>33</cp:revision>
  <dcterms:created xsi:type="dcterms:W3CDTF">2020-08-14T12:12:50Z</dcterms:created>
  <dcterms:modified xsi:type="dcterms:W3CDTF">2020-09-30T10:19:48Z</dcterms:modified>
</cp:coreProperties>
</file>