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3" r:id="rId1"/>
    <p:sldMasterId id="2147483743" r:id="rId2"/>
  </p:sldMasterIdLst>
  <p:notesMasterIdLst>
    <p:notesMasterId r:id="rId56"/>
  </p:notesMasterIdLst>
  <p:handoutMasterIdLst>
    <p:handoutMasterId r:id="rId57"/>
  </p:handoutMasterIdLst>
  <p:sldIdLst>
    <p:sldId id="1184" r:id="rId3"/>
    <p:sldId id="343" r:id="rId4"/>
    <p:sldId id="1185" r:id="rId5"/>
    <p:sldId id="1152" r:id="rId6"/>
    <p:sldId id="1186" r:id="rId7"/>
    <p:sldId id="1187" r:id="rId8"/>
    <p:sldId id="1167" r:id="rId9"/>
    <p:sldId id="1188" r:id="rId10"/>
    <p:sldId id="1169" r:id="rId11"/>
    <p:sldId id="365" r:id="rId12"/>
    <p:sldId id="1170" r:id="rId13"/>
    <p:sldId id="1172" r:id="rId14"/>
    <p:sldId id="1171" r:id="rId15"/>
    <p:sldId id="1173" r:id="rId16"/>
    <p:sldId id="265" r:id="rId17"/>
    <p:sldId id="1175" r:id="rId18"/>
    <p:sldId id="1189" r:id="rId19"/>
    <p:sldId id="1190" r:id="rId20"/>
    <p:sldId id="1176" r:id="rId21"/>
    <p:sldId id="1158" r:id="rId22"/>
    <p:sldId id="1191" r:id="rId23"/>
    <p:sldId id="1192" r:id="rId24"/>
    <p:sldId id="1193" r:id="rId25"/>
    <p:sldId id="1194" r:id="rId26"/>
    <p:sldId id="351" r:id="rId27"/>
    <p:sldId id="408" r:id="rId28"/>
    <p:sldId id="353" r:id="rId29"/>
    <p:sldId id="354" r:id="rId30"/>
    <p:sldId id="1161" r:id="rId31"/>
    <p:sldId id="1160" r:id="rId32"/>
    <p:sldId id="355" r:id="rId33"/>
    <p:sldId id="1195" r:id="rId34"/>
    <p:sldId id="1197" r:id="rId35"/>
    <p:sldId id="1162" r:id="rId36"/>
    <p:sldId id="345" r:id="rId37"/>
    <p:sldId id="328" r:id="rId38"/>
    <p:sldId id="329" r:id="rId39"/>
    <p:sldId id="1178" r:id="rId40"/>
    <p:sldId id="373" r:id="rId41"/>
    <p:sldId id="391" r:id="rId42"/>
    <p:sldId id="378" r:id="rId43"/>
    <p:sldId id="1196" r:id="rId44"/>
    <p:sldId id="341" r:id="rId45"/>
    <p:sldId id="338" r:id="rId46"/>
    <p:sldId id="1164" r:id="rId47"/>
    <p:sldId id="376" r:id="rId48"/>
    <p:sldId id="339" r:id="rId49"/>
    <p:sldId id="1166" r:id="rId50"/>
    <p:sldId id="1198" r:id="rId51"/>
    <p:sldId id="412" r:id="rId52"/>
    <p:sldId id="1199" r:id="rId53"/>
    <p:sldId id="1183" r:id="rId54"/>
    <p:sldId id="1181" r:id="rId55"/>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391" userDrawn="1">
          <p15:clr>
            <a:srgbClr val="A4A3A4"/>
          </p15:clr>
        </p15:guide>
        <p15:guide id="2" pos="2880">
          <p15:clr>
            <a:srgbClr val="A4A3A4"/>
          </p15:clr>
        </p15:guide>
        <p15:guide id="3" orient="horz" pos="743">
          <p15:clr>
            <a:srgbClr val="A4A3A4"/>
          </p15:clr>
        </p15:guide>
        <p15:guide id="4" pos="5602" userDrawn="1">
          <p15:clr>
            <a:srgbClr val="A4A3A4"/>
          </p15:clr>
        </p15:guide>
        <p15:guide id="5" orient="horz" pos="451">
          <p15:clr>
            <a:srgbClr val="A4A3A4"/>
          </p15:clr>
        </p15:guide>
        <p15:guide id="6" pos="385" userDrawn="1">
          <p15:clr>
            <a:srgbClr val="A4A3A4"/>
          </p15:clr>
        </p15:guide>
        <p15:guide id="7" orient="horz">
          <p15:clr>
            <a:srgbClr val="A4A3A4"/>
          </p15:clr>
        </p15:guide>
        <p15:guide id="8" pos="575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Pancakes" initials="PP" lastIdx="1" clrIdx="0"/>
  <p:cmAuthor id="2" name="Regine Brandtner" initials="RB" lastIdx="2" clrIdx="1"/>
  <p:cmAuthor id="3" name="Birte Pöhler" initials="BP"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A86"/>
    <a:srgbClr val="FFFFFF"/>
    <a:srgbClr val="FF40FF"/>
    <a:srgbClr val="BBE0E3"/>
    <a:srgbClr val="FFFF00"/>
    <a:srgbClr val="000000"/>
    <a:srgbClr val="F8B44F"/>
    <a:srgbClr val="9F9FFF"/>
    <a:srgbClr val="51BED1"/>
    <a:srgbClr val="005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37" autoAdjust="0"/>
    <p:restoredTop sz="70703" autoAdjust="0"/>
  </p:normalViewPr>
  <p:slideViewPr>
    <p:cSldViewPr>
      <p:cViewPr varScale="1">
        <p:scale>
          <a:sx n="75" d="100"/>
          <a:sy n="75" d="100"/>
        </p:scale>
        <p:origin x="2344" y="184"/>
      </p:cViewPr>
      <p:guideLst>
        <p:guide orient="horz" pos="391"/>
        <p:guide pos="2880"/>
        <p:guide orient="horz" pos="743"/>
        <p:guide pos="5602"/>
        <p:guide orient="horz" pos="451"/>
        <p:guide pos="385"/>
        <p:guide orient="horz"/>
        <p:guide pos="5759"/>
      </p:guideLst>
    </p:cSldViewPr>
  </p:slideViewPr>
  <p:outlineViewPr>
    <p:cViewPr>
      <p:scale>
        <a:sx n="33" d="100"/>
        <a:sy n="33" d="100"/>
      </p:scale>
      <p:origin x="0" y="0"/>
    </p:cViewPr>
  </p:outlineViewPr>
  <p:notesTextViewPr>
    <p:cViewPr>
      <p:scale>
        <a:sx n="120" d="100"/>
        <a:sy n="120" d="100"/>
      </p:scale>
      <p:origin x="0" y="0"/>
    </p:cViewPr>
  </p:notesTextViewPr>
  <p:sorterViewPr>
    <p:cViewPr>
      <p:scale>
        <a:sx n="66" d="100"/>
        <a:sy n="66" d="100"/>
      </p:scale>
      <p:origin x="0" y="0"/>
    </p:cViewPr>
  </p:sorterViewPr>
  <p:notesViewPr>
    <p:cSldViewPr>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A834A8-454F-4A38-B1E6-CD22AD12EDE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84AD44E-90BC-4A07-BB04-E5B8513EEF89}">
      <dgm:prSet/>
      <dgm:spPr/>
      <dgm:t>
        <a:bodyPr/>
        <a:lstStyle/>
        <a:p>
          <a:r>
            <a:rPr lang="nl-NL" dirty="0"/>
            <a:t>Een geschikte grafiek/diagram selecteren</a:t>
          </a:r>
          <a:endParaRPr lang="en-US" dirty="0"/>
        </a:p>
      </dgm:t>
    </dgm:pt>
    <dgm:pt modelId="{C952DC1B-793E-4917-B659-7B0EA5335FE1}" type="parTrans" cxnId="{27347FFC-4EE3-49BC-B8AA-00E522C4439D}">
      <dgm:prSet/>
      <dgm:spPr/>
      <dgm:t>
        <a:bodyPr/>
        <a:lstStyle/>
        <a:p>
          <a:endParaRPr lang="en-US"/>
        </a:p>
      </dgm:t>
    </dgm:pt>
    <dgm:pt modelId="{2F6A8CF5-34CE-4FDA-90F3-4563B5B24000}" type="sibTrans" cxnId="{27347FFC-4EE3-49BC-B8AA-00E522C4439D}">
      <dgm:prSet/>
      <dgm:spPr/>
      <dgm:t>
        <a:bodyPr/>
        <a:lstStyle/>
        <a:p>
          <a:endParaRPr lang="en-US"/>
        </a:p>
      </dgm:t>
    </dgm:pt>
    <dgm:pt modelId="{CE3C7C22-1C85-4DF8-82CE-188486A2EDFA}">
      <dgm:prSet custT="1"/>
      <dgm:spPr/>
      <dgm:t>
        <a:bodyPr/>
        <a:lstStyle/>
        <a:p>
          <a:r>
            <a:rPr lang="nl-NL" sz="1800" dirty="0"/>
            <a:t>Wat is de reken-wiskundige inhoud en het doel voor de activiteit met deze grafiek/tabel/diagram? Welke opdracht(en) geef je studenten?</a:t>
          </a:r>
          <a:r>
            <a:rPr lang="nl-NL" sz="1400" dirty="0"/>
            <a:t>
</a:t>
          </a:r>
          <a:endParaRPr lang="en-US" sz="1400" dirty="0"/>
        </a:p>
      </dgm:t>
    </dgm:pt>
    <dgm:pt modelId="{9DA4F8FF-7237-426C-8551-1E3FA293EED9}" type="parTrans" cxnId="{BD6FA9D4-31F2-4B5D-8311-4CF375DD5FBB}">
      <dgm:prSet/>
      <dgm:spPr/>
      <dgm:t>
        <a:bodyPr/>
        <a:lstStyle/>
        <a:p>
          <a:endParaRPr lang="en-US"/>
        </a:p>
      </dgm:t>
    </dgm:pt>
    <dgm:pt modelId="{2FD5FE8E-3153-48D5-9A14-3274346DEFB1}" type="sibTrans" cxnId="{BD6FA9D4-31F2-4B5D-8311-4CF375DD5FBB}">
      <dgm:prSet/>
      <dgm:spPr/>
      <dgm:t>
        <a:bodyPr/>
        <a:lstStyle/>
        <a:p>
          <a:endParaRPr lang="en-US"/>
        </a:p>
      </dgm:t>
    </dgm:pt>
    <dgm:pt modelId="{F2969C86-12CD-4F78-959A-1B438C87A361}">
      <dgm:prSet custT="1"/>
      <dgm:spPr/>
      <dgm:t>
        <a:bodyPr/>
        <a:lstStyle/>
        <a:p>
          <a:r>
            <a:rPr lang="nl-NL" sz="1800" noProof="0" dirty="0"/>
            <a:t>Wat zijn de taaleisen in deze activiteit en welk doel(en) stel je in met betrekking tot het gebruik van (rekenwiskundige) taal?</a:t>
          </a:r>
        </a:p>
      </dgm:t>
    </dgm:pt>
    <dgm:pt modelId="{90EFC912-6162-4EC6-8414-70B497C58123}" type="parTrans" cxnId="{8446BCE5-B9BD-4352-A53C-DF1B76620410}">
      <dgm:prSet/>
      <dgm:spPr/>
      <dgm:t>
        <a:bodyPr/>
        <a:lstStyle/>
        <a:p>
          <a:endParaRPr lang="en-US"/>
        </a:p>
      </dgm:t>
    </dgm:pt>
    <dgm:pt modelId="{531BDF42-AC2E-4B1B-93C6-85390E947462}" type="sibTrans" cxnId="{8446BCE5-B9BD-4352-A53C-DF1B76620410}">
      <dgm:prSet/>
      <dgm:spPr/>
      <dgm:t>
        <a:bodyPr/>
        <a:lstStyle/>
        <a:p>
          <a:endParaRPr lang="en-US"/>
        </a:p>
      </dgm:t>
    </dgm:pt>
    <dgm:pt modelId="{735C232D-5D08-4F89-9B98-CBC675334F9F}">
      <dgm:prSet custT="1"/>
      <dgm:spPr/>
      <dgm:t>
        <a:bodyPr/>
        <a:lstStyle/>
        <a:p>
          <a:r>
            <a:rPr lang="nl-NL" sz="1800" dirty="0"/>
            <a:t>Hoe bent u van plan om uw studenten te activeren tot het produceren van taal in deze activiteit?
</a:t>
          </a:r>
          <a:endParaRPr lang="en-US" sz="1400" dirty="0"/>
        </a:p>
      </dgm:t>
    </dgm:pt>
    <dgm:pt modelId="{FDBBE31F-E1DE-4F2C-B6E6-2256F0DC0ACC}" type="parTrans" cxnId="{B1D5C099-622A-4B41-8535-D61479CE3F26}">
      <dgm:prSet/>
      <dgm:spPr/>
      <dgm:t>
        <a:bodyPr/>
        <a:lstStyle/>
        <a:p>
          <a:endParaRPr lang="en-US"/>
        </a:p>
      </dgm:t>
    </dgm:pt>
    <dgm:pt modelId="{DA156F5F-D1AD-4745-8E57-545A5D10E57F}" type="sibTrans" cxnId="{B1D5C099-622A-4B41-8535-D61479CE3F26}">
      <dgm:prSet/>
      <dgm:spPr/>
      <dgm:t>
        <a:bodyPr/>
        <a:lstStyle/>
        <a:p>
          <a:endParaRPr lang="en-US"/>
        </a:p>
      </dgm:t>
    </dgm:pt>
    <dgm:pt modelId="{A0DC30A3-E8C8-4AA7-9DD8-479CB4D759F9}">
      <dgm:prSet/>
      <dgm:spPr/>
      <dgm:t>
        <a:bodyPr/>
        <a:lstStyle/>
        <a:p>
          <a:r>
            <a:rPr lang="nl-NL" dirty="0"/>
            <a:t>Welke taalondersteuning biedt u?
</a:t>
          </a:r>
          <a:endParaRPr lang="en-US" dirty="0"/>
        </a:p>
      </dgm:t>
    </dgm:pt>
    <dgm:pt modelId="{69D169FA-7055-4054-B6D6-0D0A3770CFA2}" type="parTrans" cxnId="{CA1EFF69-F712-4015-B66C-EAECB98E3458}">
      <dgm:prSet/>
      <dgm:spPr/>
      <dgm:t>
        <a:bodyPr/>
        <a:lstStyle/>
        <a:p>
          <a:endParaRPr lang="en-US"/>
        </a:p>
      </dgm:t>
    </dgm:pt>
    <dgm:pt modelId="{64A2515E-79AA-4543-8751-0F3E85466F68}" type="sibTrans" cxnId="{CA1EFF69-F712-4015-B66C-EAECB98E3458}">
      <dgm:prSet/>
      <dgm:spPr/>
      <dgm:t>
        <a:bodyPr/>
        <a:lstStyle/>
        <a:p>
          <a:endParaRPr lang="en-US"/>
        </a:p>
      </dgm:t>
    </dgm:pt>
    <dgm:pt modelId="{2EF87FD5-A014-454B-9399-DE5145F4D77C}" type="pres">
      <dgm:prSet presAssocID="{32A834A8-454F-4A38-B1E6-CD22AD12EDE1}" presName="root" presStyleCnt="0">
        <dgm:presLayoutVars>
          <dgm:dir/>
          <dgm:resizeHandles val="exact"/>
        </dgm:presLayoutVars>
      </dgm:prSet>
      <dgm:spPr/>
    </dgm:pt>
    <dgm:pt modelId="{B81599DD-C284-4D14-B87C-6666CDA30D8D}" type="pres">
      <dgm:prSet presAssocID="{F84AD44E-90BC-4A07-BB04-E5B8513EEF89}" presName="compNode" presStyleCnt="0"/>
      <dgm:spPr/>
    </dgm:pt>
    <dgm:pt modelId="{9197BA3E-FC67-42B6-AD42-81BE0DAAED44}" type="pres">
      <dgm:prSet presAssocID="{F84AD44E-90BC-4A07-BB04-E5B8513EEF89}" presName="bgRect" presStyleLbl="bgShp" presStyleIdx="0" presStyleCnt="5"/>
      <dgm:spPr/>
    </dgm:pt>
    <dgm:pt modelId="{A4508AD1-F434-4F57-99AA-3FDE8BBE8B5E}" type="pres">
      <dgm:prSet presAssocID="{F84AD44E-90BC-4A07-BB04-E5B8513EEF89}" presName="iconRect" presStyleLbl="nod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atistieken"/>
        </a:ext>
      </dgm:extLst>
    </dgm:pt>
    <dgm:pt modelId="{98DCB3D9-9BFB-42BC-B020-06443F735251}" type="pres">
      <dgm:prSet presAssocID="{F84AD44E-90BC-4A07-BB04-E5B8513EEF89}" presName="spaceRect" presStyleCnt="0"/>
      <dgm:spPr/>
    </dgm:pt>
    <dgm:pt modelId="{98ED8A61-9FBD-445E-AC6C-930CEEA6E731}" type="pres">
      <dgm:prSet presAssocID="{F84AD44E-90BC-4A07-BB04-E5B8513EEF89}" presName="parTx" presStyleLbl="revTx" presStyleIdx="0" presStyleCnt="5">
        <dgm:presLayoutVars>
          <dgm:chMax val="0"/>
          <dgm:chPref val="0"/>
        </dgm:presLayoutVars>
      </dgm:prSet>
      <dgm:spPr/>
    </dgm:pt>
    <dgm:pt modelId="{4F15FBB6-BE51-4B4C-83FA-CCFFF5423C70}" type="pres">
      <dgm:prSet presAssocID="{2F6A8CF5-34CE-4FDA-90F3-4563B5B24000}" presName="sibTrans" presStyleCnt="0"/>
      <dgm:spPr/>
    </dgm:pt>
    <dgm:pt modelId="{E6F8A64B-48AD-45A3-BDD5-B196BBE66F3D}" type="pres">
      <dgm:prSet presAssocID="{CE3C7C22-1C85-4DF8-82CE-188486A2EDFA}" presName="compNode" presStyleCnt="0"/>
      <dgm:spPr/>
    </dgm:pt>
    <dgm:pt modelId="{8358B1C9-9F43-4351-8CC4-807303B3EBFF}" type="pres">
      <dgm:prSet presAssocID="{CE3C7C22-1C85-4DF8-82CE-188486A2EDFA}" presName="bgRect" presStyleLbl="bgShp" presStyleIdx="1" presStyleCnt="5"/>
      <dgm:spPr/>
    </dgm:pt>
    <dgm:pt modelId="{B7CCDF8C-2F8C-43FD-B767-10F30CA44156}" type="pres">
      <dgm:prSet presAssocID="{CE3C7C22-1C85-4DF8-82CE-188486A2EDFA}" presName="iconRect" presStyleLbl="node1" presStyleIdx="1"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11A00990-0DCA-4F51-BC59-9267DA28DF67}" type="pres">
      <dgm:prSet presAssocID="{CE3C7C22-1C85-4DF8-82CE-188486A2EDFA}" presName="spaceRect" presStyleCnt="0"/>
      <dgm:spPr/>
    </dgm:pt>
    <dgm:pt modelId="{13BB4071-F1D6-46E0-B590-3FF550E91B2E}" type="pres">
      <dgm:prSet presAssocID="{CE3C7C22-1C85-4DF8-82CE-188486A2EDFA}" presName="parTx" presStyleLbl="revTx" presStyleIdx="1" presStyleCnt="5">
        <dgm:presLayoutVars>
          <dgm:chMax val="0"/>
          <dgm:chPref val="0"/>
        </dgm:presLayoutVars>
      </dgm:prSet>
      <dgm:spPr/>
    </dgm:pt>
    <dgm:pt modelId="{AFAB0628-207C-4165-8BD3-B29036269ACF}" type="pres">
      <dgm:prSet presAssocID="{2FD5FE8E-3153-48D5-9A14-3274346DEFB1}" presName="sibTrans" presStyleCnt="0"/>
      <dgm:spPr/>
    </dgm:pt>
    <dgm:pt modelId="{9E14174E-3708-453B-81D0-995AE660CAFF}" type="pres">
      <dgm:prSet presAssocID="{F2969C86-12CD-4F78-959A-1B438C87A361}" presName="compNode" presStyleCnt="0"/>
      <dgm:spPr/>
    </dgm:pt>
    <dgm:pt modelId="{14501ECF-C291-4FCB-92E4-E973490B9400}" type="pres">
      <dgm:prSet presAssocID="{F2969C86-12CD-4F78-959A-1B438C87A361}" presName="bgRect" presStyleLbl="bgShp" presStyleIdx="2" presStyleCnt="5"/>
      <dgm:spPr/>
    </dgm:pt>
    <dgm:pt modelId="{980E5851-5728-4620-917C-A393E86CCBD5}" type="pres">
      <dgm:prSet presAssocID="{F2969C86-12CD-4F78-959A-1B438C87A361}" presName="iconRect" presStyleLbl="node1" presStyleIdx="2" presStyleCnt="5"/>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ng"/>
        </a:ext>
      </dgm:extLst>
    </dgm:pt>
    <dgm:pt modelId="{56FB3739-F2A2-4D03-A60E-4AF278ED8D21}" type="pres">
      <dgm:prSet presAssocID="{F2969C86-12CD-4F78-959A-1B438C87A361}" presName="spaceRect" presStyleCnt="0"/>
      <dgm:spPr/>
    </dgm:pt>
    <dgm:pt modelId="{F22AA739-2EAC-477A-BA44-A1F19BCBF2E2}" type="pres">
      <dgm:prSet presAssocID="{F2969C86-12CD-4F78-959A-1B438C87A361}" presName="parTx" presStyleLbl="revTx" presStyleIdx="2" presStyleCnt="5">
        <dgm:presLayoutVars>
          <dgm:chMax val="0"/>
          <dgm:chPref val="0"/>
        </dgm:presLayoutVars>
      </dgm:prSet>
      <dgm:spPr/>
    </dgm:pt>
    <dgm:pt modelId="{E8507C09-5F97-4DFC-B592-0B6974E729C7}" type="pres">
      <dgm:prSet presAssocID="{531BDF42-AC2E-4B1B-93C6-85390E947462}" presName="sibTrans" presStyleCnt="0"/>
      <dgm:spPr/>
    </dgm:pt>
    <dgm:pt modelId="{5C77390D-7C3B-43F6-9176-5043C7F48225}" type="pres">
      <dgm:prSet presAssocID="{735C232D-5D08-4F89-9B98-CBC675334F9F}" presName="compNode" presStyleCnt="0"/>
      <dgm:spPr/>
    </dgm:pt>
    <dgm:pt modelId="{DE0E5679-25CD-48BF-878A-F1E58C574150}" type="pres">
      <dgm:prSet presAssocID="{735C232D-5D08-4F89-9B98-CBC675334F9F}" presName="bgRect" presStyleLbl="bgShp" presStyleIdx="3" presStyleCnt="5"/>
      <dgm:spPr/>
    </dgm:pt>
    <dgm:pt modelId="{60FF89DB-4B7D-4F3E-9D1D-3D97947A4AD1}" type="pres">
      <dgm:prSet presAssocID="{735C232D-5D08-4F89-9B98-CBC675334F9F}" presName="iconRect" presStyleLbl="node1" presStyleIdx="3" presStyleCnt="5"/>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laslokaal"/>
        </a:ext>
      </dgm:extLst>
    </dgm:pt>
    <dgm:pt modelId="{D06B8C40-715A-4E1D-B407-1CFBCFD452C4}" type="pres">
      <dgm:prSet presAssocID="{735C232D-5D08-4F89-9B98-CBC675334F9F}" presName="spaceRect" presStyleCnt="0"/>
      <dgm:spPr/>
    </dgm:pt>
    <dgm:pt modelId="{9AC41CC5-0833-4922-9F02-4961FB20D039}" type="pres">
      <dgm:prSet presAssocID="{735C232D-5D08-4F89-9B98-CBC675334F9F}" presName="parTx" presStyleLbl="revTx" presStyleIdx="3" presStyleCnt="5">
        <dgm:presLayoutVars>
          <dgm:chMax val="0"/>
          <dgm:chPref val="0"/>
        </dgm:presLayoutVars>
      </dgm:prSet>
      <dgm:spPr/>
    </dgm:pt>
    <dgm:pt modelId="{2A817070-8611-4D54-B2FC-AAD55E8D8A84}" type="pres">
      <dgm:prSet presAssocID="{DA156F5F-D1AD-4745-8E57-545A5D10E57F}" presName="sibTrans" presStyleCnt="0"/>
      <dgm:spPr/>
    </dgm:pt>
    <dgm:pt modelId="{089C8F24-77A5-4ED6-ADD6-4C8640186620}" type="pres">
      <dgm:prSet presAssocID="{A0DC30A3-E8C8-4AA7-9DD8-479CB4D759F9}" presName="compNode" presStyleCnt="0"/>
      <dgm:spPr/>
    </dgm:pt>
    <dgm:pt modelId="{841F3E54-996D-4E03-8DAF-E2A79F2B2852}" type="pres">
      <dgm:prSet presAssocID="{A0DC30A3-E8C8-4AA7-9DD8-479CB4D759F9}" presName="bgRect" presStyleLbl="bgShp" presStyleIdx="4" presStyleCnt="5"/>
      <dgm:spPr/>
    </dgm:pt>
    <dgm:pt modelId="{FBDEEEFC-347A-429A-AB6E-0BF8DC0CD9CA}" type="pres">
      <dgm:prSet presAssocID="{A0DC30A3-E8C8-4AA7-9DD8-479CB4D759F9}" presName="iconRect" presStyleLbl="node1" presStyleIdx="4" presStyleCnt="5"/>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Bubble"/>
        </a:ext>
      </dgm:extLst>
    </dgm:pt>
    <dgm:pt modelId="{1B8B05D6-A755-4888-899A-9D5C36D8FF92}" type="pres">
      <dgm:prSet presAssocID="{A0DC30A3-E8C8-4AA7-9DD8-479CB4D759F9}" presName="spaceRect" presStyleCnt="0"/>
      <dgm:spPr/>
    </dgm:pt>
    <dgm:pt modelId="{4A4B008A-8A99-4CED-B4D9-3E87BB4C52FF}" type="pres">
      <dgm:prSet presAssocID="{A0DC30A3-E8C8-4AA7-9DD8-479CB4D759F9}" presName="parTx" presStyleLbl="revTx" presStyleIdx="4" presStyleCnt="5">
        <dgm:presLayoutVars>
          <dgm:chMax val="0"/>
          <dgm:chPref val="0"/>
        </dgm:presLayoutVars>
      </dgm:prSet>
      <dgm:spPr/>
    </dgm:pt>
  </dgm:ptLst>
  <dgm:cxnLst>
    <dgm:cxn modelId="{E1BA493C-05AF-4BFB-813A-AF483A5DF277}" type="presOf" srcId="{F2969C86-12CD-4F78-959A-1B438C87A361}" destId="{F22AA739-2EAC-477A-BA44-A1F19BCBF2E2}" srcOrd="0" destOrd="0" presId="urn:microsoft.com/office/officeart/2018/2/layout/IconVerticalSolidList"/>
    <dgm:cxn modelId="{CA1EFF69-F712-4015-B66C-EAECB98E3458}" srcId="{32A834A8-454F-4A38-B1E6-CD22AD12EDE1}" destId="{A0DC30A3-E8C8-4AA7-9DD8-479CB4D759F9}" srcOrd="4" destOrd="0" parTransId="{69D169FA-7055-4054-B6D6-0D0A3770CFA2}" sibTransId="{64A2515E-79AA-4543-8751-0F3E85466F68}"/>
    <dgm:cxn modelId="{17E0FC7B-A8F6-4B11-AC5B-63E465D919F9}" type="presOf" srcId="{735C232D-5D08-4F89-9B98-CBC675334F9F}" destId="{9AC41CC5-0833-4922-9F02-4961FB20D039}" srcOrd="0" destOrd="0" presId="urn:microsoft.com/office/officeart/2018/2/layout/IconVerticalSolidList"/>
    <dgm:cxn modelId="{9E8AD692-9AD1-45A7-9A97-A563F752B7B0}" type="presOf" srcId="{CE3C7C22-1C85-4DF8-82CE-188486A2EDFA}" destId="{13BB4071-F1D6-46E0-B590-3FF550E91B2E}" srcOrd="0" destOrd="0" presId="urn:microsoft.com/office/officeart/2018/2/layout/IconVerticalSolidList"/>
    <dgm:cxn modelId="{B1D5C099-622A-4B41-8535-D61479CE3F26}" srcId="{32A834A8-454F-4A38-B1E6-CD22AD12EDE1}" destId="{735C232D-5D08-4F89-9B98-CBC675334F9F}" srcOrd="3" destOrd="0" parTransId="{FDBBE31F-E1DE-4F2C-B6E6-2256F0DC0ACC}" sibTransId="{DA156F5F-D1AD-4745-8E57-545A5D10E57F}"/>
    <dgm:cxn modelId="{24C13BB2-7031-4484-AA10-5091FB5B962F}" type="presOf" srcId="{32A834A8-454F-4A38-B1E6-CD22AD12EDE1}" destId="{2EF87FD5-A014-454B-9399-DE5145F4D77C}" srcOrd="0" destOrd="0" presId="urn:microsoft.com/office/officeart/2018/2/layout/IconVerticalSolidList"/>
    <dgm:cxn modelId="{D3E5F4BA-CA2C-4FC6-BD92-9B9672FC8BE8}" type="presOf" srcId="{A0DC30A3-E8C8-4AA7-9DD8-479CB4D759F9}" destId="{4A4B008A-8A99-4CED-B4D9-3E87BB4C52FF}" srcOrd="0" destOrd="0" presId="urn:microsoft.com/office/officeart/2018/2/layout/IconVerticalSolidList"/>
    <dgm:cxn modelId="{BD6FA9D4-31F2-4B5D-8311-4CF375DD5FBB}" srcId="{32A834A8-454F-4A38-B1E6-CD22AD12EDE1}" destId="{CE3C7C22-1C85-4DF8-82CE-188486A2EDFA}" srcOrd="1" destOrd="0" parTransId="{9DA4F8FF-7237-426C-8551-1E3FA293EED9}" sibTransId="{2FD5FE8E-3153-48D5-9A14-3274346DEFB1}"/>
    <dgm:cxn modelId="{8446BCE5-B9BD-4352-A53C-DF1B76620410}" srcId="{32A834A8-454F-4A38-B1E6-CD22AD12EDE1}" destId="{F2969C86-12CD-4F78-959A-1B438C87A361}" srcOrd="2" destOrd="0" parTransId="{90EFC912-6162-4EC6-8414-70B497C58123}" sibTransId="{531BDF42-AC2E-4B1B-93C6-85390E947462}"/>
    <dgm:cxn modelId="{4CE1C5E5-FDD4-4801-908E-38D10D749D8D}" type="presOf" srcId="{F84AD44E-90BC-4A07-BB04-E5B8513EEF89}" destId="{98ED8A61-9FBD-445E-AC6C-930CEEA6E731}" srcOrd="0" destOrd="0" presId="urn:microsoft.com/office/officeart/2018/2/layout/IconVerticalSolidList"/>
    <dgm:cxn modelId="{27347FFC-4EE3-49BC-B8AA-00E522C4439D}" srcId="{32A834A8-454F-4A38-B1E6-CD22AD12EDE1}" destId="{F84AD44E-90BC-4A07-BB04-E5B8513EEF89}" srcOrd="0" destOrd="0" parTransId="{C952DC1B-793E-4917-B659-7B0EA5335FE1}" sibTransId="{2F6A8CF5-34CE-4FDA-90F3-4563B5B24000}"/>
    <dgm:cxn modelId="{BDBBAEC2-A24E-4B95-B5EB-A1F4A5A62925}" type="presParOf" srcId="{2EF87FD5-A014-454B-9399-DE5145F4D77C}" destId="{B81599DD-C284-4D14-B87C-6666CDA30D8D}" srcOrd="0" destOrd="0" presId="urn:microsoft.com/office/officeart/2018/2/layout/IconVerticalSolidList"/>
    <dgm:cxn modelId="{FCDC7906-4B90-4292-ABDF-EB92C154E390}" type="presParOf" srcId="{B81599DD-C284-4D14-B87C-6666CDA30D8D}" destId="{9197BA3E-FC67-42B6-AD42-81BE0DAAED44}" srcOrd="0" destOrd="0" presId="urn:microsoft.com/office/officeart/2018/2/layout/IconVerticalSolidList"/>
    <dgm:cxn modelId="{AFCB7379-EEFA-4C16-AD08-2DA04762454F}" type="presParOf" srcId="{B81599DD-C284-4D14-B87C-6666CDA30D8D}" destId="{A4508AD1-F434-4F57-99AA-3FDE8BBE8B5E}" srcOrd="1" destOrd="0" presId="urn:microsoft.com/office/officeart/2018/2/layout/IconVerticalSolidList"/>
    <dgm:cxn modelId="{3EB053AA-054D-44CB-877B-5966B77947F0}" type="presParOf" srcId="{B81599DD-C284-4D14-B87C-6666CDA30D8D}" destId="{98DCB3D9-9BFB-42BC-B020-06443F735251}" srcOrd="2" destOrd="0" presId="urn:microsoft.com/office/officeart/2018/2/layout/IconVerticalSolidList"/>
    <dgm:cxn modelId="{34AA2EB5-6371-4587-9922-A8C5BD6FD525}" type="presParOf" srcId="{B81599DD-C284-4D14-B87C-6666CDA30D8D}" destId="{98ED8A61-9FBD-445E-AC6C-930CEEA6E731}" srcOrd="3" destOrd="0" presId="urn:microsoft.com/office/officeart/2018/2/layout/IconVerticalSolidList"/>
    <dgm:cxn modelId="{AF6942E2-63CE-478C-B74E-5D93857EBEAC}" type="presParOf" srcId="{2EF87FD5-A014-454B-9399-DE5145F4D77C}" destId="{4F15FBB6-BE51-4B4C-83FA-CCFFF5423C70}" srcOrd="1" destOrd="0" presId="urn:microsoft.com/office/officeart/2018/2/layout/IconVerticalSolidList"/>
    <dgm:cxn modelId="{935CA282-F4D9-4F52-BC68-A4C003575E46}" type="presParOf" srcId="{2EF87FD5-A014-454B-9399-DE5145F4D77C}" destId="{E6F8A64B-48AD-45A3-BDD5-B196BBE66F3D}" srcOrd="2" destOrd="0" presId="urn:microsoft.com/office/officeart/2018/2/layout/IconVerticalSolidList"/>
    <dgm:cxn modelId="{F632D6FD-FE95-4BA3-AE69-A3261BD10055}" type="presParOf" srcId="{E6F8A64B-48AD-45A3-BDD5-B196BBE66F3D}" destId="{8358B1C9-9F43-4351-8CC4-807303B3EBFF}" srcOrd="0" destOrd="0" presId="urn:microsoft.com/office/officeart/2018/2/layout/IconVerticalSolidList"/>
    <dgm:cxn modelId="{1532D954-20FD-43DF-AEE9-BDEAB214C6F5}" type="presParOf" srcId="{E6F8A64B-48AD-45A3-BDD5-B196BBE66F3D}" destId="{B7CCDF8C-2F8C-43FD-B767-10F30CA44156}" srcOrd="1" destOrd="0" presId="urn:microsoft.com/office/officeart/2018/2/layout/IconVerticalSolidList"/>
    <dgm:cxn modelId="{A4660114-7F1B-456E-9527-60BAABEFCA76}" type="presParOf" srcId="{E6F8A64B-48AD-45A3-BDD5-B196BBE66F3D}" destId="{11A00990-0DCA-4F51-BC59-9267DA28DF67}" srcOrd="2" destOrd="0" presId="urn:microsoft.com/office/officeart/2018/2/layout/IconVerticalSolidList"/>
    <dgm:cxn modelId="{4BA565B0-9197-4847-AC87-771A1BFD62D9}" type="presParOf" srcId="{E6F8A64B-48AD-45A3-BDD5-B196BBE66F3D}" destId="{13BB4071-F1D6-46E0-B590-3FF550E91B2E}" srcOrd="3" destOrd="0" presId="urn:microsoft.com/office/officeart/2018/2/layout/IconVerticalSolidList"/>
    <dgm:cxn modelId="{D46D9CE7-3FC7-49B8-8FE6-27E3CD4A3420}" type="presParOf" srcId="{2EF87FD5-A014-454B-9399-DE5145F4D77C}" destId="{AFAB0628-207C-4165-8BD3-B29036269ACF}" srcOrd="3" destOrd="0" presId="urn:microsoft.com/office/officeart/2018/2/layout/IconVerticalSolidList"/>
    <dgm:cxn modelId="{183683E3-BAF9-4D8F-9B42-BA9B338FB976}" type="presParOf" srcId="{2EF87FD5-A014-454B-9399-DE5145F4D77C}" destId="{9E14174E-3708-453B-81D0-995AE660CAFF}" srcOrd="4" destOrd="0" presId="urn:microsoft.com/office/officeart/2018/2/layout/IconVerticalSolidList"/>
    <dgm:cxn modelId="{857A4CD3-AB05-47D7-B8AB-F541E854B816}" type="presParOf" srcId="{9E14174E-3708-453B-81D0-995AE660CAFF}" destId="{14501ECF-C291-4FCB-92E4-E973490B9400}" srcOrd="0" destOrd="0" presId="urn:microsoft.com/office/officeart/2018/2/layout/IconVerticalSolidList"/>
    <dgm:cxn modelId="{EE6AC594-5056-4FFA-B62E-3D3BCD6950F7}" type="presParOf" srcId="{9E14174E-3708-453B-81D0-995AE660CAFF}" destId="{980E5851-5728-4620-917C-A393E86CCBD5}" srcOrd="1" destOrd="0" presId="urn:microsoft.com/office/officeart/2018/2/layout/IconVerticalSolidList"/>
    <dgm:cxn modelId="{6416967D-3CEA-4BC9-8634-1F7B004A526C}" type="presParOf" srcId="{9E14174E-3708-453B-81D0-995AE660CAFF}" destId="{56FB3739-F2A2-4D03-A60E-4AF278ED8D21}" srcOrd="2" destOrd="0" presId="urn:microsoft.com/office/officeart/2018/2/layout/IconVerticalSolidList"/>
    <dgm:cxn modelId="{61EBB346-9BE1-492C-A66A-E18834288BBF}" type="presParOf" srcId="{9E14174E-3708-453B-81D0-995AE660CAFF}" destId="{F22AA739-2EAC-477A-BA44-A1F19BCBF2E2}" srcOrd="3" destOrd="0" presId="urn:microsoft.com/office/officeart/2018/2/layout/IconVerticalSolidList"/>
    <dgm:cxn modelId="{C95FE34E-49F9-456E-8E72-D513931BC87D}" type="presParOf" srcId="{2EF87FD5-A014-454B-9399-DE5145F4D77C}" destId="{E8507C09-5F97-4DFC-B592-0B6974E729C7}" srcOrd="5" destOrd="0" presId="urn:microsoft.com/office/officeart/2018/2/layout/IconVerticalSolidList"/>
    <dgm:cxn modelId="{1138FEA8-A69E-41AD-BAAE-176B14ED4F60}" type="presParOf" srcId="{2EF87FD5-A014-454B-9399-DE5145F4D77C}" destId="{5C77390D-7C3B-43F6-9176-5043C7F48225}" srcOrd="6" destOrd="0" presId="urn:microsoft.com/office/officeart/2018/2/layout/IconVerticalSolidList"/>
    <dgm:cxn modelId="{1BDF9BA7-61C3-4C01-A125-E310AE79BA9C}" type="presParOf" srcId="{5C77390D-7C3B-43F6-9176-5043C7F48225}" destId="{DE0E5679-25CD-48BF-878A-F1E58C574150}" srcOrd="0" destOrd="0" presId="urn:microsoft.com/office/officeart/2018/2/layout/IconVerticalSolidList"/>
    <dgm:cxn modelId="{63F7F183-A1A8-43D6-9F97-C7E1BDE576FA}" type="presParOf" srcId="{5C77390D-7C3B-43F6-9176-5043C7F48225}" destId="{60FF89DB-4B7D-4F3E-9D1D-3D97947A4AD1}" srcOrd="1" destOrd="0" presId="urn:microsoft.com/office/officeart/2018/2/layout/IconVerticalSolidList"/>
    <dgm:cxn modelId="{5CCD28AD-779C-451B-AA56-9E2BFB861CF2}" type="presParOf" srcId="{5C77390D-7C3B-43F6-9176-5043C7F48225}" destId="{D06B8C40-715A-4E1D-B407-1CFBCFD452C4}" srcOrd="2" destOrd="0" presId="urn:microsoft.com/office/officeart/2018/2/layout/IconVerticalSolidList"/>
    <dgm:cxn modelId="{0FD702FB-3354-435B-9CAF-FF521469785C}" type="presParOf" srcId="{5C77390D-7C3B-43F6-9176-5043C7F48225}" destId="{9AC41CC5-0833-4922-9F02-4961FB20D039}" srcOrd="3" destOrd="0" presId="urn:microsoft.com/office/officeart/2018/2/layout/IconVerticalSolidList"/>
    <dgm:cxn modelId="{ABA4E139-DAB2-4B45-93BC-F1649A653976}" type="presParOf" srcId="{2EF87FD5-A014-454B-9399-DE5145F4D77C}" destId="{2A817070-8611-4D54-B2FC-AAD55E8D8A84}" srcOrd="7" destOrd="0" presId="urn:microsoft.com/office/officeart/2018/2/layout/IconVerticalSolidList"/>
    <dgm:cxn modelId="{6DAD4B98-D298-4E59-B480-66A410B59FF7}" type="presParOf" srcId="{2EF87FD5-A014-454B-9399-DE5145F4D77C}" destId="{089C8F24-77A5-4ED6-ADD6-4C8640186620}" srcOrd="8" destOrd="0" presId="urn:microsoft.com/office/officeart/2018/2/layout/IconVerticalSolidList"/>
    <dgm:cxn modelId="{A888E6C9-BEF0-4759-BD98-18F5838F8BE9}" type="presParOf" srcId="{089C8F24-77A5-4ED6-ADD6-4C8640186620}" destId="{841F3E54-996D-4E03-8DAF-E2A79F2B2852}" srcOrd="0" destOrd="0" presId="urn:microsoft.com/office/officeart/2018/2/layout/IconVerticalSolidList"/>
    <dgm:cxn modelId="{15FD943D-8253-49E0-A298-884797C22EA7}" type="presParOf" srcId="{089C8F24-77A5-4ED6-ADD6-4C8640186620}" destId="{FBDEEEFC-347A-429A-AB6E-0BF8DC0CD9CA}" srcOrd="1" destOrd="0" presId="urn:microsoft.com/office/officeart/2018/2/layout/IconVerticalSolidList"/>
    <dgm:cxn modelId="{24FB5148-FD08-4D09-BFB6-9DDF4CF720E2}" type="presParOf" srcId="{089C8F24-77A5-4ED6-ADD6-4C8640186620}" destId="{1B8B05D6-A755-4888-899A-9D5C36D8FF92}" srcOrd="2" destOrd="0" presId="urn:microsoft.com/office/officeart/2018/2/layout/IconVerticalSolidList"/>
    <dgm:cxn modelId="{20CF0DFC-EE4E-4B76-9E25-BD82133715A9}" type="presParOf" srcId="{089C8F24-77A5-4ED6-ADD6-4C8640186620}" destId="{4A4B008A-8A99-4CED-B4D9-3E87BB4C52F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7BA3E-FC67-42B6-AD42-81BE0DAAED44}">
      <dsp:nvSpPr>
        <dsp:cNvPr id="0" name=""/>
        <dsp:cNvSpPr/>
      </dsp:nvSpPr>
      <dsp:spPr>
        <a:xfrm>
          <a:off x="0" y="6357"/>
          <a:ext cx="8496472" cy="7204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508AD1-F434-4F57-99AA-3FDE8BBE8B5E}">
      <dsp:nvSpPr>
        <dsp:cNvPr id="0" name=""/>
        <dsp:cNvSpPr/>
      </dsp:nvSpPr>
      <dsp:spPr>
        <a:xfrm>
          <a:off x="217948" y="168468"/>
          <a:ext cx="396657" cy="396269"/>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ED8A61-9FBD-445E-AC6C-930CEEA6E731}">
      <dsp:nvSpPr>
        <dsp:cNvPr id="0" name=""/>
        <dsp:cNvSpPr/>
      </dsp:nvSpPr>
      <dsp:spPr>
        <a:xfrm>
          <a:off x="832554" y="6357"/>
          <a:ext cx="7601514" cy="83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66" tIns="88166" rIns="88166" bIns="88166" numCol="1" spcCol="1270" anchor="ctr" anchorCtr="0">
          <a:noAutofit/>
        </a:bodyPr>
        <a:lstStyle/>
        <a:p>
          <a:pPr marL="0" lvl="0" indent="0" algn="l" defTabSz="844550">
            <a:lnSpc>
              <a:spcPct val="90000"/>
            </a:lnSpc>
            <a:spcBef>
              <a:spcPct val="0"/>
            </a:spcBef>
            <a:spcAft>
              <a:spcPct val="35000"/>
            </a:spcAft>
            <a:buNone/>
          </a:pPr>
          <a:r>
            <a:rPr lang="nl-NL" sz="1900" kern="1200" dirty="0"/>
            <a:t>Een geschikte grafiek/diagram selecteren</a:t>
          </a:r>
          <a:endParaRPr lang="en-US" sz="1900" kern="1200" dirty="0"/>
        </a:p>
      </dsp:txBody>
      <dsp:txXfrm>
        <a:off x="832554" y="6357"/>
        <a:ext cx="7601514" cy="833067"/>
      </dsp:txXfrm>
    </dsp:sp>
    <dsp:sp modelId="{8358B1C9-9F43-4351-8CC4-807303B3EBFF}">
      <dsp:nvSpPr>
        <dsp:cNvPr id="0" name=""/>
        <dsp:cNvSpPr/>
      </dsp:nvSpPr>
      <dsp:spPr>
        <a:xfrm>
          <a:off x="0" y="1047692"/>
          <a:ext cx="8496472" cy="7204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CCDF8C-2F8C-43FD-B767-10F30CA44156}">
      <dsp:nvSpPr>
        <dsp:cNvPr id="0" name=""/>
        <dsp:cNvSpPr/>
      </dsp:nvSpPr>
      <dsp:spPr>
        <a:xfrm>
          <a:off x="217948" y="1209802"/>
          <a:ext cx="396657" cy="396269"/>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BB4071-F1D6-46E0-B590-3FF550E91B2E}">
      <dsp:nvSpPr>
        <dsp:cNvPr id="0" name=""/>
        <dsp:cNvSpPr/>
      </dsp:nvSpPr>
      <dsp:spPr>
        <a:xfrm>
          <a:off x="832554" y="1047692"/>
          <a:ext cx="7601514" cy="83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66" tIns="88166" rIns="88166" bIns="88166" numCol="1" spcCol="1270" anchor="ctr" anchorCtr="0">
          <a:noAutofit/>
        </a:bodyPr>
        <a:lstStyle/>
        <a:p>
          <a:pPr marL="0" lvl="0" indent="0" algn="l" defTabSz="800100">
            <a:lnSpc>
              <a:spcPct val="90000"/>
            </a:lnSpc>
            <a:spcBef>
              <a:spcPct val="0"/>
            </a:spcBef>
            <a:spcAft>
              <a:spcPct val="35000"/>
            </a:spcAft>
            <a:buNone/>
          </a:pPr>
          <a:r>
            <a:rPr lang="nl-NL" sz="1800" kern="1200" dirty="0"/>
            <a:t>Wat is de reken-wiskundige inhoud en het doel voor de activiteit met deze grafiek/tabel/diagram? Welke opdracht(en) geef je studenten?</a:t>
          </a:r>
          <a:r>
            <a:rPr lang="nl-NL" sz="1400" kern="1200" dirty="0"/>
            <a:t>
</a:t>
          </a:r>
          <a:endParaRPr lang="en-US" sz="1400" kern="1200" dirty="0"/>
        </a:p>
      </dsp:txBody>
      <dsp:txXfrm>
        <a:off x="832554" y="1047692"/>
        <a:ext cx="7601514" cy="833067"/>
      </dsp:txXfrm>
    </dsp:sp>
    <dsp:sp modelId="{14501ECF-C291-4FCB-92E4-E973490B9400}">
      <dsp:nvSpPr>
        <dsp:cNvPr id="0" name=""/>
        <dsp:cNvSpPr/>
      </dsp:nvSpPr>
      <dsp:spPr>
        <a:xfrm>
          <a:off x="0" y="2089026"/>
          <a:ext cx="8496472" cy="7204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0E5851-5728-4620-917C-A393E86CCBD5}">
      <dsp:nvSpPr>
        <dsp:cNvPr id="0" name=""/>
        <dsp:cNvSpPr/>
      </dsp:nvSpPr>
      <dsp:spPr>
        <a:xfrm>
          <a:off x="217948" y="2251136"/>
          <a:ext cx="396657" cy="396269"/>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2AA739-2EAC-477A-BA44-A1F19BCBF2E2}">
      <dsp:nvSpPr>
        <dsp:cNvPr id="0" name=""/>
        <dsp:cNvSpPr/>
      </dsp:nvSpPr>
      <dsp:spPr>
        <a:xfrm>
          <a:off x="832554" y="2089026"/>
          <a:ext cx="7601514" cy="83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66" tIns="88166" rIns="88166" bIns="88166" numCol="1" spcCol="1270" anchor="ctr" anchorCtr="0">
          <a:noAutofit/>
        </a:bodyPr>
        <a:lstStyle/>
        <a:p>
          <a:pPr marL="0" lvl="0" indent="0" algn="l" defTabSz="800100">
            <a:lnSpc>
              <a:spcPct val="90000"/>
            </a:lnSpc>
            <a:spcBef>
              <a:spcPct val="0"/>
            </a:spcBef>
            <a:spcAft>
              <a:spcPct val="35000"/>
            </a:spcAft>
            <a:buNone/>
          </a:pPr>
          <a:r>
            <a:rPr lang="nl-NL" sz="1800" kern="1200" noProof="0" dirty="0"/>
            <a:t>Wat zijn de taaleisen in deze activiteit en welk doel(en) stel je in met betrekking tot het gebruik van (rekenwiskundige) taal?</a:t>
          </a:r>
        </a:p>
      </dsp:txBody>
      <dsp:txXfrm>
        <a:off x="832554" y="2089026"/>
        <a:ext cx="7601514" cy="833067"/>
      </dsp:txXfrm>
    </dsp:sp>
    <dsp:sp modelId="{DE0E5679-25CD-48BF-878A-F1E58C574150}">
      <dsp:nvSpPr>
        <dsp:cNvPr id="0" name=""/>
        <dsp:cNvSpPr/>
      </dsp:nvSpPr>
      <dsp:spPr>
        <a:xfrm>
          <a:off x="0" y="3130360"/>
          <a:ext cx="8496472" cy="7204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FF89DB-4B7D-4F3E-9D1D-3D97947A4AD1}">
      <dsp:nvSpPr>
        <dsp:cNvPr id="0" name=""/>
        <dsp:cNvSpPr/>
      </dsp:nvSpPr>
      <dsp:spPr>
        <a:xfrm>
          <a:off x="217948" y="3292470"/>
          <a:ext cx="396657" cy="396269"/>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C41CC5-0833-4922-9F02-4961FB20D039}">
      <dsp:nvSpPr>
        <dsp:cNvPr id="0" name=""/>
        <dsp:cNvSpPr/>
      </dsp:nvSpPr>
      <dsp:spPr>
        <a:xfrm>
          <a:off x="832554" y="3130360"/>
          <a:ext cx="7601514" cy="83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66" tIns="88166" rIns="88166" bIns="88166" numCol="1" spcCol="1270" anchor="ctr" anchorCtr="0">
          <a:noAutofit/>
        </a:bodyPr>
        <a:lstStyle/>
        <a:p>
          <a:pPr marL="0" lvl="0" indent="0" algn="l" defTabSz="800100">
            <a:lnSpc>
              <a:spcPct val="90000"/>
            </a:lnSpc>
            <a:spcBef>
              <a:spcPct val="0"/>
            </a:spcBef>
            <a:spcAft>
              <a:spcPct val="35000"/>
            </a:spcAft>
            <a:buNone/>
          </a:pPr>
          <a:r>
            <a:rPr lang="nl-NL" sz="1800" kern="1200" dirty="0"/>
            <a:t>Hoe bent u van plan om uw studenten te activeren tot het produceren van taal in deze activiteit?
</a:t>
          </a:r>
          <a:endParaRPr lang="en-US" sz="1400" kern="1200" dirty="0"/>
        </a:p>
      </dsp:txBody>
      <dsp:txXfrm>
        <a:off x="832554" y="3130360"/>
        <a:ext cx="7601514" cy="833067"/>
      </dsp:txXfrm>
    </dsp:sp>
    <dsp:sp modelId="{841F3E54-996D-4E03-8DAF-E2A79F2B2852}">
      <dsp:nvSpPr>
        <dsp:cNvPr id="0" name=""/>
        <dsp:cNvSpPr/>
      </dsp:nvSpPr>
      <dsp:spPr>
        <a:xfrm>
          <a:off x="0" y="4171694"/>
          <a:ext cx="8496472" cy="7204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DEEEFC-347A-429A-AB6E-0BF8DC0CD9CA}">
      <dsp:nvSpPr>
        <dsp:cNvPr id="0" name=""/>
        <dsp:cNvSpPr/>
      </dsp:nvSpPr>
      <dsp:spPr>
        <a:xfrm>
          <a:off x="217948" y="4333805"/>
          <a:ext cx="396657" cy="396269"/>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4B008A-8A99-4CED-B4D9-3E87BB4C52FF}">
      <dsp:nvSpPr>
        <dsp:cNvPr id="0" name=""/>
        <dsp:cNvSpPr/>
      </dsp:nvSpPr>
      <dsp:spPr>
        <a:xfrm>
          <a:off x="832554" y="4171694"/>
          <a:ext cx="7601514" cy="83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66" tIns="88166" rIns="88166" bIns="88166" numCol="1" spcCol="1270" anchor="ctr" anchorCtr="0">
          <a:noAutofit/>
        </a:bodyPr>
        <a:lstStyle/>
        <a:p>
          <a:pPr marL="0" lvl="0" indent="0" algn="l" defTabSz="844550">
            <a:lnSpc>
              <a:spcPct val="90000"/>
            </a:lnSpc>
            <a:spcBef>
              <a:spcPct val="0"/>
            </a:spcBef>
            <a:spcAft>
              <a:spcPct val="35000"/>
            </a:spcAft>
            <a:buNone/>
          </a:pPr>
          <a:r>
            <a:rPr lang="nl-NL" sz="1900" kern="1200" dirty="0"/>
            <a:t>Welke taalondersteuning biedt u?
</a:t>
          </a:r>
          <a:endParaRPr lang="en-US" sz="1900" kern="1200" dirty="0"/>
        </a:p>
      </dsp:txBody>
      <dsp:txXfrm>
        <a:off x="832554" y="4171694"/>
        <a:ext cx="7601514" cy="83306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latin typeface="Calibri Normal"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C42287-BBCD-194E-8FCC-4BC0753B332B}" type="datetimeFigureOut">
              <a:rPr lang="de-DE" smtClean="0">
                <a:latin typeface="Calibri Normal" charset="0"/>
              </a:rPr>
              <a:pPr/>
              <a:t>30.09.20</a:t>
            </a:fld>
            <a:endParaRPr lang="de-DE">
              <a:latin typeface="Calibri Normal"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latin typeface="Calibri Normal"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F6D5D-152F-9C4D-8D9D-F0D4C7E2218B}" type="slidenum">
              <a:rPr lang="de-DE" smtClean="0">
                <a:latin typeface="Calibri Normal" charset="0"/>
              </a:rPr>
              <a:pPr/>
              <a:t>‹nr.›</a:t>
            </a:fld>
            <a:endParaRPr lang="de-DE">
              <a:latin typeface="Calibri Normal" charset="0"/>
            </a:endParaRPr>
          </a:p>
        </p:txBody>
      </p:sp>
    </p:spTree>
    <p:extLst>
      <p:ext uri="{BB962C8B-B14F-4D97-AF65-F5344CB8AC3E}">
        <p14:creationId xmlns:p14="http://schemas.microsoft.com/office/powerpoint/2010/main" val="46940265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7T10:11:03.551"/>
    </inkml:context>
    <inkml:brush xml:id="br0">
      <inkml:brushProperty name="width" value="0.1" units="cm"/>
      <inkml:brushProperty name="height" value="0.1" units="cm"/>
      <inkml:brushProperty name="color" value="#008C3A"/>
    </inkml:brush>
  </inkml:definitions>
  <inkml:trace contextRef="#ctx0" brushRef="#br0">1 1689 24575,'48'-64'0,"1"12"0,10-4 0,8 0-1863,-10 20 1,0 0 1862,11-23 0,2-2-958,10 15 1,1-1 957,-10-14 0,2-2 0,-12 24 0,4 3 0,-3 0 0,14-15 0,-3 3 64,-5 10 1,-2 3-65,-7 3 0,-3 2-322,-11 5 1,0-1 321,6-4 0,1-1 0,-4-1 0,-2 2 1354,30-19-1354,-1 2 0,-24 14 2378,9-1-2378,-1 0 0,14-13 0,-9 9 0,6-1 1346,-22 9-1346,1 5 870,-1 0-870,-9 3 206,7-1-206,-16 7 0,0 0 0,-4 4 0,-13 5 0,6 0 0,-8 2 0,1 0 0,-6-2 0,-1 1 0,-5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7T10:11:06.236"/>
    </inkml:context>
    <inkml:brush xml:id="br0">
      <inkml:brushProperty name="width" value="0.1" units="cm"/>
      <inkml:brushProperty name="height" value="0.1" units="cm"/>
      <inkml:brushProperty name="color" value="#008C3A"/>
    </inkml:brush>
  </inkml:definitions>
  <inkml:trace contextRef="#ctx0" brushRef="#br0">1 1 24575,'23'48'0,"24"7"0,4 19-896,-16-37 0,1 2 896,-4 7 0,-2 0 0,26 14 0,4 17 0,-4-17 0,-25-19 0,0 1 0,28 28 551,-4-12-551,-13-18 303,-5-16-303,-10 2 0,1-11 0,-8 4 915,-1-6-915,-7-1 23,-1 0-23,1-1 0,6 2 0,-4-1 0,4 1 0,1-1 0,2 7 0,6-3 0,1 10 0,0-4 0,-1 6 0,10 1 0,-7 0 0,9 10 0,-11-9 0,1 7 0,-1-10 0,2 10 0,-2-7 0,5 28 0,11-1 0,-2 31-776,-13-42 0,1 2 776,-2 10 0,0 3 0,12 11 0,4 2-1322,-1 0 0,1 2 1322,-8-14 0,0 3 0,1-4 0,13 11 0,-2-5-392,-12-5 0,1-4 392,4-9 0,-1-5 0,8 11 0,9 10 0,-17-23 1271,-17-12-1271,-5-11 2723,-6-8-2723,0-4 986,-1-2-986,-4 0 0,-2 2 0,-5-1 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7T10:11:08.261"/>
    </inkml:context>
    <inkml:brush xml:id="br0">
      <inkml:brushProperty name="width" value="0.1" units="cm"/>
      <inkml:brushProperty name="height" value="0.1" units="cm"/>
      <inkml:brushProperty name="color" value="#008C3A"/>
    </inkml:brush>
  </inkml:definitions>
  <inkml:trace contextRef="#ctx0" brushRef="#br0">2466 0 24575,'-59'17'0,"-8"14"0,-11 20 0,17 5-898,-2-15 1,0 0 897,15 5 0,-9-1 0,-2-1 0,7-6 0,15 6 0,-2 3 0,-1-14 0,0 0 0,1 15 0,1 1 0,-3-8 0,1 1 0,6 10 0,1 3 0,-8-4 0,-3 1-955,-4 12 1,-1 2 954,-6-6 0,-1 1 0,-1 7 0,-1 1 0,-5-4 0,3-1 0,24-12 0,-1-2-46,-18 3 1,-1-3 45,-7 18 0,15-29 0,-1 0 0,-22 29 0,7-20 0,22-8 783,5-10-783,9-8 1910,7-3-1910,2-7 1102,7 7-1102,-7-4 0,3 11 0,-10-4 0,10 5 0,-10-5 0,5 4 0,-7-4 0,0 6 0,6-1 0,-4-5 0,12-3 0,-5-6 0,7-1 0,0-1 0,1-4 0,4-2 0,2-5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7T10:11:10.176"/>
    </inkml:context>
    <inkml:brush xml:id="br0">
      <inkml:brushProperty name="width" value="0.1" units="cm"/>
      <inkml:brushProperty name="height" value="0.1" units="cm"/>
      <inkml:brushProperty name="color" value="#008C3A"/>
    </inkml:brush>
  </inkml:definitions>
  <inkml:trace contextRef="#ctx0" brushRef="#br0">2920 431 24575,'-73'0'0,"-21"0"0,25 0 0,-2 0-1385,15 0 0,-1 0 1385,-26 1 0,1-2 0,25-3 0,0-2 0,-12 1 0,-1-2 95,9-3 0,3-1-95,-32-1 0,3-5 0,14 7 613,10 0-613,-7-7 0,-6-3 0,19 7 0,-24-13 1395,39 17-1395,-29-9 572,20 1-572,-9 0 0,11 1 0,1 7 0,0-5 0,-12 4 0,9-6 0,-20-2 0,8 9 0,-10-8 0,-1 7 0,12 0 0,-9-6 0,9 13 0,-1-12 0,4 13 0,10-12 0,10 12 0,-7-5 0,16 7 0,-7-6 0,16 5 0,2-5 0,7 6 0,1 0 0,-1 0 0,5 0 0,2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7T10:11:12.067"/>
    </inkml:context>
    <inkml:brush xml:id="br0">
      <inkml:brushProperty name="width" value="0.1" units="cm"/>
      <inkml:brushProperty name="height" value="0.1" units="cm"/>
      <inkml:brushProperty name="color" value="#008C3A"/>
    </inkml:brush>
  </inkml:definitions>
  <inkml:trace contextRef="#ctx0" brushRef="#br0">2807 3181 24575,'-24'-40'0,"-7"-3"0,-7 8 0,-6-1-1088,1-2 1,-2 0 1087,-9 0 0,-2-2-828,-2-12 1,-2 0 827,-3 10 0,-1-2 0,-5-16 0,-2-3-722,-4 6 0,-1-1 722,0-4 0,1-1 0,-1 0 0,1 0 0,22 16 0,0-1 0,1 0 0,-19-22 0,1-2 0,20 16 0,0-3 0,1-1-882,3-4 0,0-1 0,1 0 882,-2 0 0,1-1 0,0 0 0,2-5 0,1 0 0,0 0-445,2 6 1,0 2-1,1-1 445,2-1 0,2-1 0,0 5 16,-7-6 0,0 3-16,-7-19 0,0 7 0,19 36 0,-1 2 722,-8-19 1,1 1-723,-10-11 2676,-4 10-2676,21 20 2821,2 8-2821,10 8 1841,8 2-1841,0 8 109,5-1 1,2 6 0,5 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7T10:11:14.561"/>
    </inkml:context>
    <inkml:brush xml:id="br0">
      <inkml:brushProperty name="width" value="0.1" units="cm"/>
      <inkml:brushProperty name="height" value="0.1" units="cm"/>
      <inkml:brushProperty name="color" value="#008C3A"/>
    </inkml:brush>
  </inkml:definitions>
  <inkml:trace contextRef="#ctx0" brushRef="#br0">1 3250 24575,'14'-37'0,"20"-41"0,3 33 0,4-3-3559,2-28 1,7-8 3558,11 12 0,9-3 0,-3-2-745,-24 16 0,-4-1 0,1-1 1,5-1 744,4 5 0,6 0 0,2-1 0,0-1 0,-2 0-431,0-4 0,-2-1 0,0-1 0,2 0 0,1 0 431,6-1 0,2 0 0,2 1 0,-2-1 0,-4 1 0,4-9 0,-3 0 0,-1 1 0,-2 1-437,-2 7 1,-1 1 0,-2 2 0,-4 0 436,3-11 0,-5 2 0,-1 5 304,8-6 1,-1 1-305,-11 11 0,2-4 0,-4 7 0,1 5 0,-6 5 1221,-12 1 1,-2 4-1222,15-10 4724,-23 24-4724,-5 12 3838,-3 6-3838,0 6 2382,-4-5-2382,5 15 0,-6 3 0,0 6 0,0 4 0,0-5 0,0-1 0,-6 1 0,5 0 0,-4 0 0,5-1 0,0 1 0,0 0 0,-5-6 0,3-1 0,-3-5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7T10:11:16.503"/>
    </inkml:context>
    <inkml:brush xml:id="br0">
      <inkml:brushProperty name="width" value="0.1" units="cm"/>
      <inkml:brushProperty name="height" value="0.1" units="cm"/>
      <inkml:brushProperty name="color" value="#008C3A"/>
    </inkml:brush>
  </inkml:definitions>
  <inkml:trace contextRef="#ctx0" brushRef="#br0">0 2 24575,'37'0'0,"27"0"0,-10 0 0,1 0 0,2 0-1261,13 0 1261,-7-1 0,4 2-517,-13 3 1,1 2 516,12-1 0,3 3-660,7 8 0,1 3 660,1-6 0,1 1 0,-1 9 0,1-1 0,6-8 0,0 0 0,-6 14 0,-1 1 0,2-14 0,-3 0-526,-14 11 0,-2 0 526,5-8 0,-3-1 0,-17 3 0,-1 0 337,48 12-337,-10 5 0,-22-10 0,1 1 952,-4-3-952,-20-9 1895,7 0-1895,-16-2 1264,16 2-1264,-7-8 218,0 5-218,-2-11 0,-9 4 0,-1 0 0,1-5 0,-8 6 0,-1-7 0,-7 0 0,-1 0 0,-4 0 0,-2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7T10:11:18.478"/>
    </inkml:context>
    <inkml:brush xml:id="br0">
      <inkml:brushProperty name="width" value="0.1" units="cm"/>
      <inkml:brushProperty name="height" value="0.1" units="cm"/>
      <inkml:brushProperty name="color" value="#008C3A"/>
    </inkml:brush>
  </inkml:definitions>
  <inkml:trace contextRef="#ctx0" brushRef="#br0">2041 1 24575,'-48'8'0,"-34"14"0,27 11 0,-5 4-1427,-19-10 1,2 3 1426,22 12 0,-2 2 0,-10-15 0,-7-3 0,12 0 0,-5 24 0,-17-7 0,0-2 0,14 6 88,30-18 0,-2 1-88,-42 20 0,26 3 635,-2-23-635,9 10 0,11-16 0,-6 7 1436,7 0-1436,-21 3 606,9-1-606,-9 1 0,12-2 0,9-8 0,-8 7 0,17-16 0,1 7 0,10-10 0,7 0 0,0-5 0,6 3 0,-5-9 0,5 10 0,-6-10 0,5 9 0,-3-8 0,4 8 0,-6-9 0,0 5 0,0-1 0,1-4 0,-1 4 0,0-5 0,6 6 0,-5-5 0,10 4 0,-4-5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i="0">
                <a:latin typeface="Calibri Normal" charset="0"/>
              </a:defRPr>
            </a:lvl1pPr>
          </a:lstStyle>
          <a:p>
            <a:endParaRPr lang="de-DE"/>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i="0">
                <a:latin typeface="Calibri Normal" charset="0"/>
              </a:defRPr>
            </a:lvl1pPr>
          </a:lstStyle>
          <a:p>
            <a:endParaRPr lang="de-DE"/>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i="0">
                <a:latin typeface="Calibri Normal" charset="0"/>
              </a:defRPr>
            </a:lvl1pPr>
          </a:lstStyle>
          <a:p>
            <a:endParaRPr lang="de-DE"/>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i="0">
                <a:latin typeface="Calibri Normal" charset="0"/>
              </a:defRPr>
            </a:lvl1pPr>
          </a:lstStyle>
          <a:p>
            <a:fld id="{FAF12454-57A3-5346-8AD1-8A7E704F94A5}" type="slidenum">
              <a:rPr lang="de-DE" smtClean="0"/>
              <a:pPr/>
              <a:t>‹nr.›</a:t>
            </a:fld>
            <a:endParaRPr lang="de-DE"/>
          </a:p>
        </p:txBody>
      </p:sp>
    </p:spTree>
    <p:extLst>
      <p:ext uri="{BB962C8B-B14F-4D97-AF65-F5344CB8AC3E}">
        <p14:creationId xmlns:p14="http://schemas.microsoft.com/office/powerpoint/2010/main" val="2294540302"/>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b="0" i="0" kern="1200">
        <a:solidFill>
          <a:schemeClr val="tx1"/>
        </a:solidFill>
        <a:latin typeface="Calibri Normal" charset="0"/>
        <a:ea typeface="ＭＳ Ｐゴシック" charset="-128"/>
        <a:cs typeface="ＭＳ Ｐゴシック" charset="-128"/>
      </a:defRPr>
    </a:lvl1pPr>
    <a:lvl2pPr marL="457200" algn="l" rtl="0" fontAlgn="base">
      <a:spcBef>
        <a:spcPct val="30000"/>
      </a:spcBef>
      <a:spcAft>
        <a:spcPct val="0"/>
      </a:spcAft>
      <a:defRPr sz="1200" b="0" i="0" kern="1200">
        <a:solidFill>
          <a:schemeClr val="tx1"/>
        </a:solidFill>
        <a:latin typeface="Calibri Normal" charset="0"/>
        <a:ea typeface="ＭＳ Ｐゴシック" charset="-128"/>
        <a:cs typeface="+mn-cs"/>
      </a:defRPr>
    </a:lvl2pPr>
    <a:lvl3pPr marL="914400" algn="l" rtl="0" fontAlgn="base">
      <a:spcBef>
        <a:spcPct val="30000"/>
      </a:spcBef>
      <a:spcAft>
        <a:spcPct val="0"/>
      </a:spcAft>
      <a:defRPr sz="1200" b="0" i="0" kern="1200">
        <a:solidFill>
          <a:schemeClr val="tx1"/>
        </a:solidFill>
        <a:latin typeface="Calibri Normal" charset="0"/>
        <a:ea typeface="ＭＳ Ｐゴシック" charset="-128"/>
        <a:cs typeface="+mn-cs"/>
      </a:defRPr>
    </a:lvl3pPr>
    <a:lvl4pPr marL="1371600" algn="l" rtl="0" fontAlgn="base">
      <a:spcBef>
        <a:spcPct val="30000"/>
      </a:spcBef>
      <a:spcAft>
        <a:spcPct val="0"/>
      </a:spcAft>
      <a:defRPr sz="1200" b="0" i="0" kern="1200">
        <a:solidFill>
          <a:schemeClr val="tx1"/>
        </a:solidFill>
        <a:latin typeface="Calibri Normal" charset="0"/>
        <a:ea typeface="ＭＳ Ｐゴシック" charset="-128"/>
        <a:cs typeface="+mn-cs"/>
      </a:defRPr>
    </a:lvl4pPr>
    <a:lvl5pPr marL="1828800" algn="l" rtl="0" fontAlgn="base">
      <a:spcBef>
        <a:spcPct val="30000"/>
      </a:spcBef>
      <a:spcAft>
        <a:spcPct val="0"/>
      </a:spcAft>
      <a:defRPr sz="1200" b="0" i="0" kern="1200">
        <a:solidFill>
          <a:schemeClr val="tx1"/>
        </a:solidFill>
        <a:latin typeface="Calibri Norm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urworldindata.org/coronaviru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tem.org.uk/elibrary/resource/25495#:~:text=The%20Language%20of%20Functions%20and%20Graphs%20focuses%20on%20developing%20fluency,and%20with%20the%20whole%20clas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AF12454-57A3-5346-8AD1-8A7E704F94A5}" type="slidenum">
              <a:rPr lang="de-DE" smtClean="0"/>
              <a:pPr/>
              <a:t>1</a:t>
            </a:fld>
            <a:endParaRPr lang="de-DE"/>
          </a:p>
        </p:txBody>
      </p:sp>
    </p:spTree>
    <p:extLst>
      <p:ext uri="{BB962C8B-B14F-4D97-AF65-F5344CB8AC3E}">
        <p14:creationId xmlns:p14="http://schemas.microsoft.com/office/powerpoint/2010/main" val="198915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Verzamel op een centraal bord alle woorden en uitdrukkingen in een </a:t>
            </a:r>
            <a:r>
              <a:rPr lang="nl-NL" dirty="0" err="1"/>
              <a:t>mindmap</a:t>
            </a:r>
            <a:r>
              <a:rPr lang="nl-NL" dirty="0"/>
              <a:t>. 
U kunt deelnemers ook op plaknotities laten schrijven en deze verzamelen of een digitale tool gebruiken die een </a:t>
            </a:r>
            <a:r>
              <a:rPr lang="nl-NL" dirty="0" err="1"/>
              <a:t>mindmap</a:t>
            </a:r>
            <a:r>
              <a:rPr lang="nl-NL" dirty="0"/>
              <a:t> of </a:t>
            </a:r>
            <a:r>
              <a:rPr lang="nl-NL" dirty="0" err="1"/>
              <a:t>wordcloud</a:t>
            </a:r>
            <a:r>
              <a:rPr lang="nl-NL" dirty="0"/>
              <a:t> produceert.</a:t>
            </a:r>
          </a:p>
          <a:p>
            <a:r>
              <a:rPr lang="nl-NL" dirty="0"/>
              <a:t>Benadruk dat het niet gaat om 'functiegrafieken
</a:t>
            </a:r>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11</a:t>
            </a:fld>
            <a:endParaRPr lang="de-DE"/>
          </a:p>
        </p:txBody>
      </p:sp>
    </p:spTree>
    <p:extLst>
      <p:ext uri="{BB962C8B-B14F-4D97-AF65-F5344CB8AC3E}">
        <p14:creationId xmlns:p14="http://schemas.microsoft.com/office/powerpoint/2010/main" val="1245732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12</a:t>
            </a:fld>
            <a:endParaRPr lang="de-DE"/>
          </a:p>
        </p:txBody>
      </p:sp>
    </p:spTree>
    <p:extLst>
      <p:ext uri="{BB962C8B-B14F-4D97-AF65-F5344CB8AC3E}">
        <p14:creationId xmlns:p14="http://schemas.microsoft.com/office/powerpoint/2010/main" val="4046130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Ga terug naar dia 11 en onderscheid in het </a:t>
            </a:r>
            <a:r>
              <a:rPr lang="nl-NL" dirty="0" err="1"/>
              <a:t>woordweb</a:t>
            </a:r>
            <a:r>
              <a:rPr lang="nl-NL" dirty="0"/>
              <a:t> de verschillende soorten taal met behulp van verschillende kleuren
</a:t>
            </a:r>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13</a:t>
            </a:fld>
            <a:endParaRPr lang="de-DE"/>
          </a:p>
        </p:txBody>
      </p:sp>
    </p:spTree>
    <p:extLst>
      <p:ext uri="{BB962C8B-B14F-4D97-AF65-F5344CB8AC3E}">
        <p14:creationId xmlns:p14="http://schemas.microsoft.com/office/powerpoint/2010/main" val="2935234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 kunt  de module (lesmateriaal) hierbij gebruiken.  Vraag de docenten er doorheen te bladeren en deze activiteiten te identificeren op de </a:t>
            </a:r>
            <a:r>
              <a:rPr lang="nl-NL" dirty="0" err="1"/>
              <a:t>werkblade</a:t>
            </a:r>
            <a:r>
              <a:rPr lang="nl-NL" dirty="0"/>
              <a:t>.
</a:t>
            </a:r>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14</a:t>
            </a:fld>
            <a:endParaRPr lang="de-DE"/>
          </a:p>
        </p:txBody>
      </p:sp>
    </p:spTree>
    <p:extLst>
      <p:ext uri="{BB962C8B-B14F-4D97-AF65-F5344CB8AC3E}">
        <p14:creationId xmlns:p14="http://schemas.microsoft.com/office/powerpoint/2010/main" val="1007207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5FE28A6-3A3B-B84F-A3DC-A0DC91794B66}" type="slidenum">
              <a:rPr lang="nl-NL" smtClean="0"/>
              <a:t>16</a:t>
            </a:fld>
            <a:endParaRPr lang="nl-NL"/>
          </a:p>
        </p:txBody>
      </p:sp>
    </p:spTree>
    <p:extLst>
      <p:ext uri="{BB962C8B-B14F-4D97-AF65-F5344CB8AC3E}">
        <p14:creationId xmlns:p14="http://schemas.microsoft.com/office/powerpoint/2010/main" val="4290329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samen de vragen. Vraag door naar het doel/de bedoeling van elke vraag. </a:t>
            </a:r>
            <a:r>
              <a:rPr lang="nl-NL" dirty="0" err="1"/>
              <a:t>Onderschied</a:t>
            </a:r>
            <a:r>
              <a:rPr lang="nl-NL" dirty="0"/>
              <a:t> daarbij taal en inhoud: Wat kan de leerling hiermee laten zien?</a:t>
            </a:r>
          </a:p>
          <a:p>
            <a:r>
              <a:rPr lang="nl-NL" dirty="0"/>
              <a:t> Bekijk samen het werkblad in de module om te zien welke vragen er gesteld worden. Zie ook hieronder.</a:t>
            </a:r>
          </a:p>
          <a:p>
            <a:endParaRPr lang="nl-NL" dirty="0"/>
          </a:p>
          <a:p>
            <a:r>
              <a:rPr lang="en-GB" sz="1200" b="0" i="0" kern="1200" dirty="0" err="1">
                <a:solidFill>
                  <a:schemeClr val="tx1"/>
                </a:solidFill>
                <a:effectLst/>
                <a:latin typeface="Calibri Normal" charset="0"/>
                <a:ea typeface="ＭＳ Ｐゴシック" charset="-128"/>
                <a:cs typeface="ＭＳ Ｐゴシック" charset="-128"/>
              </a:rPr>
              <a:t>Beschrijf</a:t>
            </a:r>
            <a:r>
              <a:rPr lang="en-GB" sz="1200" b="0" i="0" kern="1200" dirty="0">
                <a:solidFill>
                  <a:schemeClr val="tx1"/>
                </a:solidFill>
                <a:effectLst/>
                <a:latin typeface="Calibri Normal" charset="0"/>
                <a:ea typeface="ＭＳ Ｐゴシック" charset="-128"/>
                <a:cs typeface="ＭＳ Ｐゴシック" charset="-128"/>
              </a:rPr>
              <a:t> hoe de </a:t>
            </a:r>
            <a:r>
              <a:rPr lang="en-GB" sz="1200" b="0" i="0" kern="1200" dirty="0" err="1">
                <a:solidFill>
                  <a:schemeClr val="tx1"/>
                </a:solidFill>
                <a:effectLst/>
                <a:latin typeface="Calibri Normal" charset="0"/>
                <a:ea typeface="ＭＳ Ｐゴシック" charset="-128"/>
                <a:cs typeface="ＭＳ Ｐゴシック" charset="-128"/>
              </a:rPr>
              <a:t>grafiek</a:t>
            </a:r>
            <a:r>
              <a:rPr lang="en-GB" sz="1200" b="0" i="0" kern="1200" dirty="0">
                <a:solidFill>
                  <a:schemeClr val="tx1"/>
                </a:solidFill>
                <a:effectLst/>
                <a:latin typeface="Calibri Normal" charset="0"/>
                <a:ea typeface="ＭＳ Ｐゴシック" charset="-128"/>
                <a:cs typeface="ＭＳ Ｐゴシック" charset="-128"/>
              </a:rPr>
              <a:t> </a:t>
            </a:r>
            <a:r>
              <a:rPr lang="en-GB" sz="1200" b="0" i="0" kern="1200" dirty="0" err="1">
                <a:solidFill>
                  <a:schemeClr val="tx1"/>
                </a:solidFill>
                <a:effectLst/>
                <a:latin typeface="Calibri Normal" charset="0"/>
                <a:ea typeface="ＭＳ Ｐゴシック" charset="-128"/>
                <a:cs typeface="ＭＳ Ｐゴシック" charset="-128"/>
              </a:rPr>
              <a:t>eruit</a:t>
            </a:r>
            <a:r>
              <a:rPr lang="en-GB" sz="1200" b="0" i="0" kern="1200" dirty="0">
                <a:solidFill>
                  <a:schemeClr val="tx1"/>
                </a:solidFill>
                <a:effectLst/>
                <a:latin typeface="Calibri Normal" charset="0"/>
                <a:ea typeface="ＭＳ Ｐゴシック" charset="-128"/>
                <a:cs typeface="ＭＳ Ｐゴシック" charset="-128"/>
              </a:rPr>
              <a:t> </a:t>
            </a:r>
            <a:r>
              <a:rPr lang="en-GB" sz="1200" b="0" i="0" kern="1200" dirty="0" err="1">
                <a:solidFill>
                  <a:schemeClr val="tx1"/>
                </a:solidFill>
                <a:effectLst/>
                <a:latin typeface="Calibri Normal" charset="0"/>
                <a:ea typeface="ＭＳ Ｐゴシック" charset="-128"/>
                <a:cs typeface="ＭＳ Ｐゴシック" charset="-128"/>
              </a:rPr>
              <a:t>ziet</a:t>
            </a:r>
            <a:r>
              <a:rPr lang="en-GB" sz="1200" b="0" i="0" kern="1200" dirty="0">
                <a:solidFill>
                  <a:schemeClr val="tx1"/>
                </a:solidFill>
                <a:effectLst/>
                <a:latin typeface="Calibri Normal" charset="0"/>
                <a:ea typeface="ＭＳ Ｐゴシック" charset="-128"/>
                <a:cs typeface="ＭＳ Ｐゴシック" charset="-128"/>
              </a:rPr>
              <a:t>. </a:t>
            </a:r>
            <a:r>
              <a:rPr lang="en-GB" sz="1200" b="0" i="0" kern="1200" dirty="0" err="1">
                <a:solidFill>
                  <a:schemeClr val="tx1"/>
                </a:solidFill>
                <a:effectLst/>
                <a:latin typeface="Calibri Normal" charset="0"/>
                <a:ea typeface="ＭＳ Ｐゴシック" charset="-128"/>
                <a:cs typeface="ＭＳ Ｐゴシック" charset="-128"/>
              </a:rPr>
              <a:t>Gebruik</a:t>
            </a:r>
            <a:r>
              <a:rPr lang="en-GB" sz="1200" b="0" i="0" kern="1200" dirty="0">
                <a:solidFill>
                  <a:schemeClr val="tx1"/>
                </a:solidFill>
                <a:effectLst/>
                <a:latin typeface="Calibri Normal" charset="0"/>
                <a:ea typeface="ＭＳ Ｐゴシック" charset="-128"/>
                <a:cs typeface="ＭＳ Ｐゴシック" charset="-128"/>
              </a:rPr>
              <a:t> </a:t>
            </a:r>
            <a:r>
              <a:rPr lang="en-GB" sz="1200" b="0" i="0" kern="1200" dirty="0" err="1">
                <a:solidFill>
                  <a:schemeClr val="tx1"/>
                </a:solidFill>
                <a:effectLst/>
                <a:latin typeface="Calibri Normal" charset="0"/>
                <a:ea typeface="ＭＳ Ｐゴシック" charset="-128"/>
                <a:cs typeface="ＭＳ Ｐゴシック" charset="-128"/>
              </a:rPr>
              <a:t>woorden</a:t>
            </a:r>
            <a:r>
              <a:rPr lang="en-GB" sz="1200" b="0" i="0" kern="1200" dirty="0">
                <a:solidFill>
                  <a:schemeClr val="tx1"/>
                </a:solidFill>
                <a:effectLst/>
                <a:latin typeface="Calibri Normal" charset="0"/>
                <a:ea typeface="ＭＳ Ｐゴシック" charset="-128"/>
                <a:cs typeface="ＭＳ Ｐゴシック" charset="-128"/>
              </a:rPr>
              <a:t> </a:t>
            </a:r>
            <a:r>
              <a:rPr lang="en-GB" sz="1200" b="0" i="0" kern="1200" dirty="0" err="1">
                <a:solidFill>
                  <a:schemeClr val="tx1"/>
                </a:solidFill>
                <a:effectLst/>
                <a:latin typeface="Calibri Normal" charset="0"/>
                <a:ea typeface="ＭＳ Ｐゴシック" charset="-128"/>
                <a:cs typeface="ＭＳ Ｐゴシック" charset="-128"/>
              </a:rPr>
              <a:t>zoals</a:t>
            </a:r>
            <a:r>
              <a:rPr lang="en-GB" sz="1200" b="0" i="0" kern="1200" dirty="0">
                <a:solidFill>
                  <a:schemeClr val="tx1"/>
                </a:solidFill>
                <a:effectLst/>
                <a:latin typeface="Calibri Normal" charset="0"/>
                <a:ea typeface="ＭＳ Ｐゴシック" charset="-128"/>
                <a:cs typeface="ＭＳ Ｐゴシック" charset="-128"/>
              </a:rPr>
              <a:t> die </a:t>
            </a:r>
            <a:r>
              <a:rPr lang="en-GB" sz="1200" b="0" i="0" kern="1200" dirty="0" err="1">
                <a:solidFill>
                  <a:schemeClr val="tx1"/>
                </a:solidFill>
                <a:effectLst/>
                <a:latin typeface="Calibri Normal" charset="0"/>
                <a:ea typeface="ＭＳ Ｐゴシック" charset="-128"/>
                <a:cs typeface="ＭＳ Ｐゴシック" charset="-128"/>
              </a:rPr>
              <a:t>hieronder</a:t>
            </a:r>
            <a:r>
              <a:rPr lang="en-GB" sz="1200" b="0" i="0" kern="1200" dirty="0">
                <a:solidFill>
                  <a:schemeClr val="tx1"/>
                </a:solidFill>
                <a:effectLst/>
                <a:latin typeface="Calibri Normal" charset="0"/>
                <a:ea typeface="ＭＳ Ｐゴシック" charset="-128"/>
                <a:cs typeface="ＭＳ Ｐゴシック" charset="-128"/>
              </a:rPr>
              <a:t>.
</a:t>
            </a:r>
            <a:r>
              <a:rPr lang="en-GB" sz="1200" b="0" i="1" kern="1200" dirty="0">
                <a:solidFill>
                  <a:schemeClr val="tx1"/>
                </a:solidFill>
                <a:effectLst/>
                <a:latin typeface="Calibri Normal" charset="0"/>
                <a:ea typeface="ＭＳ Ｐゴシック" charset="-128"/>
                <a:cs typeface="ＭＳ Ｐゴシック" charset="-128"/>
              </a:rPr>
              <a:t>Dalen </a:t>
            </a:r>
            <a:r>
              <a:rPr lang="en-GB" sz="1200" b="0" i="1" kern="1200" dirty="0" err="1">
                <a:solidFill>
                  <a:schemeClr val="tx1"/>
                </a:solidFill>
                <a:effectLst/>
                <a:latin typeface="Calibri Normal" charset="0"/>
                <a:ea typeface="ＭＳ Ｐゴシック" charset="-128"/>
                <a:cs typeface="ＭＳ Ｐゴシック" charset="-128"/>
              </a:rPr>
              <a:t>stijgen</a:t>
            </a:r>
            <a:r>
              <a:rPr lang="en-GB" sz="1200" b="0" i="1" kern="1200" dirty="0">
                <a:solidFill>
                  <a:schemeClr val="tx1"/>
                </a:solidFill>
                <a:effectLst/>
                <a:latin typeface="Calibri Normal" charset="0"/>
                <a:ea typeface="ＭＳ Ｐゴシック" charset="-128"/>
                <a:cs typeface="ＭＳ Ｐゴシック" charset="-128"/>
              </a:rPr>
              <a:t>, </a:t>
            </a:r>
            <a:r>
              <a:rPr lang="en-GB" sz="1200" b="0" i="1" kern="1200" dirty="0" err="1">
                <a:solidFill>
                  <a:schemeClr val="tx1"/>
                </a:solidFill>
                <a:effectLst/>
                <a:latin typeface="Calibri Normal" charset="0"/>
                <a:ea typeface="ＭＳ Ｐゴシック" charset="-128"/>
                <a:cs typeface="ＭＳ Ｐゴシック" charset="-128"/>
              </a:rPr>
              <a:t>langzaam</a:t>
            </a:r>
            <a:r>
              <a:rPr lang="en-GB" sz="1200" b="0" i="1" kern="1200" dirty="0">
                <a:solidFill>
                  <a:schemeClr val="tx1"/>
                </a:solidFill>
                <a:effectLst/>
                <a:latin typeface="Calibri Normal" charset="0"/>
                <a:ea typeface="ＭＳ Ｐゴシック" charset="-128"/>
                <a:cs typeface="ＭＳ Ｐゴシック" charset="-128"/>
              </a:rPr>
              <a:t>, </a:t>
            </a:r>
            <a:r>
              <a:rPr lang="en-GB" sz="1200" b="0" i="1" kern="1200" dirty="0" err="1">
                <a:solidFill>
                  <a:schemeClr val="tx1"/>
                </a:solidFill>
                <a:effectLst/>
                <a:latin typeface="Calibri Normal" charset="0"/>
                <a:ea typeface="ＭＳ Ｐゴシック" charset="-128"/>
                <a:cs typeface="ＭＳ Ｐゴシック" charset="-128"/>
              </a:rPr>
              <a:t>toename</a:t>
            </a:r>
            <a:r>
              <a:rPr lang="en-GB" sz="1200" b="0" i="1" kern="1200" dirty="0">
                <a:solidFill>
                  <a:schemeClr val="tx1"/>
                </a:solidFill>
                <a:effectLst/>
                <a:latin typeface="Calibri Normal" charset="0"/>
                <a:ea typeface="ＭＳ Ｐゴシック" charset="-128"/>
                <a:cs typeface="ＭＳ Ｐゴシック" charset="-128"/>
              </a:rPr>
              <a:t>, </a:t>
            </a:r>
            <a:r>
              <a:rPr lang="en-GB" sz="1200" b="0" i="1" kern="1200" dirty="0" err="1">
                <a:solidFill>
                  <a:schemeClr val="tx1"/>
                </a:solidFill>
                <a:effectLst/>
                <a:latin typeface="Calibri Normal" charset="0"/>
                <a:ea typeface="ＭＳ Ｐゴシック" charset="-128"/>
                <a:cs typeface="ＭＳ Ｐゴシック" charset="-128"/>
              </a:rPr>
              <a:t>snel</a:t>
            </a:r>
            <a:r>
              <a:rPr lang="en-GB" sz="1200" b="0" i="1" kern="1200" dirty="0">
                <a:solidFill>
                  <a:schemeClr val="tx1"/>
                </a:solidFill>
                <a:effectLst/>
                <a:latin typeface="Calibri Normal" charset="0"/>
                <a:ea typeface="ＭＳ Ｐゴシック" charset="-128"/>
                <a:cs typeface="ＭＳ Ｐゴシック" charset="-128"/>
              </a:rPr>
              <a:t>, constant, </a:t>
            </a:r>
            <a:r>
              <a:rPr lang="en-GB" sz="1200" b="0" i="1" kern="1200" dirty="0" err="1">
                <a:solidFill>
                  <a:schemeClr val="tx1"/>
                </a:solidFill>
                <a:effectLst/>
                <a:latin typeface="Calibri Normal" charset="0"/>
                <a:ea typeface="ＭＳ Ｐゴシック" charset="-128"/>
                <a:cs typeface="ＭＳ Ｐゴシック" charset="-128"/>
              </a:rPr>
              <a:t>fluctueren</a:t>
            </a:r>
            <a:r>
              <a:rPr lang="en-GB" sz="1200" b="0" i="1" kern="1200" dirty="0">
                <a:solidFill>
                  <a:schemeClr val="tx1"/>
                </a:solidFill>
                <a:effectLst/>
                <a:latin typeface="Calibri Normal" charset="0"/>
                <a:ea typeface="ＭＳ Ｐゴシック" charset="-128"/>
                <a:cs typeface="ＭＳ Ｐゴシック" charset="-128"/>
              </a:rPr>
              <a:t>, </a:t>
            </a:r>
            <a:r>
              <a:rPr lang="en-GB" sz="1200" b="0" i="1" kern="1200" dirty="0" err="1">
                <a:solidFill>
                  <a:schemeClr val="tx1"/>
                </a:solidFill>
                <a:effectLst/>
                <a:latin typeface="Calibri Normal" charset="0"/>
                <a:ea typeface="ＭＳ Ｐゴシック" charset="-128"/>
                <a:cs typeface="ＭＳ Ｐゴシック" charset="-128"/>
              </a:rPr>
              <a:t>steil</a:t>
            </a:r>
            <a:r>
              <a:rPr lang="en-GB" sz="1200" b="0" i="1" kern="1200" dirty="0">
                <a:solidFill>
                  <a:schemeClr val="tx1"/>
                </a:solidFill>
                <a:effectLst/>
                <a:latin typeface="Calibri Normal" charset="0"/>
                <a:ea typeface="ＭＳ Ｐゴシック" charset="-128"/>
                <a:cs typeface="ＭＳ Ｐゴシック" charset="-128"/>
              </a:rPr>
              <a:t>, </a:t>
            </a:r>
            <a:r>
              <a:rPr lang="en-GB" sz="1200" b="0" i="1" kern="1200" dirty="0" err="1">
                <a:solidFill>
                  <a:schemeClr val="tx1"/>
                </a:solidFill>
                <a:effectLst/>
                <a:latin typeface="Calibri Normal" charset="0"/>
                <a:ea typeface="ＭＳ Ｐゴシック" charset="-128"/>
                <a:cs typeface="ＭＳ Ｐゴシック" charset="-128"/>
              </a:rPr>
              <a:t>geleidelijk</a:t>
            </a:r>
            <a:r>
              <a:rPr lang="en-GB" sz="1200" b="0" i="1" kern="1200" dirty="0">
                <a:solidFill>
                  <a:schemeClr val="tx1"/>
                </a:solidFill>
                <a:effectLst/>
                <a:latin typeface="Calibri Normal" charset="0"/>
                <a:ea typeface="ＭＳ Ｐゴシック" charset="-128"/>
                <a:cs typeface="ＭＳ Ｐゴシック" charset="-128"/>
              </a:rPr>
              <a:t>, </a:t>
            </a:r>
            <a:r>
              <a:rPr lang="en-GB" sz="1200" b="0" i="1" kern="1200" dirty="0" err="1">
                <a:solidFill>
                  <a:schemeClr val="tx1"/>
                </a:solidFill>
                <a:effectLst/>
                <a:latin typeface="Calibri Normal" charset="0"/>
                <a:ea typeface="ＭＳ Ｐゴシック" charset="-128"/>
                <a:cs typeface="ＭＳ Ｐゴシック" charset="-128"/>
              </a:rPr>
              <a:t>hoogste</a:t>
            </a:r>
            <a:r>
              <a:rPr lang="en-GB" sz="1200" b="0" i="1" kern="1200" dirty="0">
                <a:solidFill>
                  <a:schemeClr val="tx1"/>
                </a:solidFill>
                <a:effectLst/>
                <a:latin typeface="Calibri Normal" charset="0"/>
                <a:ea typeface="ＭＳ Ｐゴシック" charset="-128"/>
                <a:cs typeface="ＭＳ Ｐゴシック" charset="-128"/>
              </a:rPr>
              <a:t> punt (</a:t>
            </a:r>
            <a:r>
              <a:rPr lang="en-GB" sz="1200" b="0" i="1" kern="1200" dirty="0" err="1">
                <a:solidFill>
                  <a:schemeClr val="tx1"/>
                </a:solidFill>
                <a:effectLst/>
                <a:latin typeface="Calibri Normal" charset="0"/>
                <a:ea typeface="ＭＳ Ｐゴシック" charset="-128"/>
                <a:cs typeface="ＭＳ Ｐゴシック" charset="-128"/>
              </a:rPr>
              <a:t>boven</a:t>
            </a:r>
            <a:r>
              <a:rPr lang="en-GB" sz="1200" b="0" i="1" kern="1200" dirty="0">
                <a:solidFill>
                  <a:schemeClr val="tx1"/>
                </a:solidFill>
                <a:effectLst/>
                <a:latin typeface="Calibri Normal" charset="0"/>
                <a:ea typeface="ＭＳ Ｐゴシック" charset="-128"/>
                <a:cs typeface="ＭＳ Ｐゴシック" charset="-128"/>
              </a:rPr>
              <a:t>), </a:t>
            </a:r>
            <a:r>
              <a:rPr lang="en-GB" sz="1200" b="0" i="1" kern="1200" dirty="0" err="1">
                <a:solidFill>
                  <a:schemeClr val="tx1"/>
                </a:solidFill>
                <a:effectLst/>
                <a:latin typeface="Calibri Normal" charset="0"/>
                <a:ea typeface="ＭＳ Ｐゴシック" charset="-128"/>
                <a:cs typeface="ＭＳ Ｐゴシック" charset="-128"/>
              </a:rPr>
              <a:t>laagste</a:t>
            </a:r>
            <a:r>
              <a:rPr lang="en-GB" sz="1200" b="0" i="1" kern="1200" dirty="0">
                <a:solidFill>
                  <a:schemeClr val="tx1"/>
                </a:solidFill>
                <a:effectLst/>
                <a:latin typeface="Calibri Normal" charset="0"/>
                <a:ea typeface="ＭＳ Ｐゴシック" charset="-128"/>
                <a:cs typeface="ＭＳ Ｐゴシック" charset="-128"/>
              </a:rPr>
              <a:t> punt, dip, </a:t>
            </a:r>
            <a:r>
              <a:rPr lang="en-GB" sz="1200" b="0" i="1" kern="1200" dirty="0" err="1">
                <a:solidFill>
                  <a:schemeClr val="tx1"/>
                </a:solidFill>
                <a:effectLst/>
                <a:latin typeface="Calibri Normal" charset="0"/>
                <a:ea typeface="ＭＳ Ｐゴシック" charset="-128"/>
                <a:cs typeface="ＭＳ Ｐゴシック" charset="-128"/>
              </a:rPr>
              <a:t>plotselinge</a:t>
            </a:r>
            <a:r>
              <a:rPr lang="en-GB" sz="1200" b="0" i="1" kern="1200" dirty="0">
                <a:solidFill>
                  <a:schemeClr val="tx1"/>
                </a:solidFill>
                <a:effectLst/>
                <a:latin typeface="Calibri Normal" charset="0"/>
                <a:ea typeface="ＭＳ Ｐゴシック" charset="-128"/>
                <a:cs typeface="ＭＳ Ｐゴシック" charset="-128"/>
              </a:rPr>
              <a:t> </a:t>
            </a:r>
            <a:r>
              <a:rPr lang="en-GB" sz="1200" b="0" i="1" kern="1200" dirty="0" err="1">
                <a:solidFill>
                  <a:schemeClr val="tx1"/>
                </a:solidFill>
                <a:effectLst/>
                <a:latin typeface="Calibri Normal" charset="0"/>
                <a:ea typeface="ＭＳ Ｐゴシック" charset="-128"/>
                <a:cs typeface="ＭＳ Ｐゴシック" charset="-128"/>
              </a:rPr>
              <a:t>verandering</a:t>
            </a:r>
            <a:r>
              <a:rPr lang="en-GB" sz="1200" b="0" i="1" kern="1200" dirty="0">
                <a:solidFill>
                  <a:schemeClr val="tx1"/>
                </a:solidFill>
                <a:effectLst/>
                <a:latin typeface="Calibri Normal" charset="0"/>
                <a:ea typeface="ＭＳ Ｐゴシック" charset="-128"/>
                <a:cs typeface="ＭＳ Ｐゴシック" charset="-128"/>
              </a:rPr>
              <a:t>, </a:t>
            </a:r>
            <a:r>
              <a:rPr lang="en-GB" sz="1200" b="0" i="1" kern="1200" dirty="0" err="1">
                <a:solidFill>
                  <a:schemeClr val="tx1"/>
                </a:solidFill>
                <a:effectLst/>
                <a:latin typeface="Calibri Normal" charset="0"/>
                <a:ea typeface="ＭＳ Ｐゴシック" charset="-128"/>
                <a:cs typeface="ＭＳ Ｐゴシック" charset="-128"/>
              </a:rPr>
              <a:t>horizontaal</a:t>
            </a:r>
            <a:r>
              <a:rPr lang="en-GB" sz="1200" b="0" i="1" kern="1200" dirty="0">
                <a:solidFill>
                  <a:schemeClr val="tx1"/>
                </a:solidFill>
                <a:effectLst/>
                <a:latin typeface="Calibri Normal" charset="0"/>
                <a:ea typeface="ＭＳ Ｐゴシック" charset="-128"/>
                <a:cs typeface="ＭＳ Ｐゴシック" charset="-128"/>
              </a:rPr>
              <a:t>, </a:t>
            </a:r>
            <a:r>
              <a:rPr lang="en-GB" sz="1200" b="0" i="1" kern="1200" dirty="0" err="1">
                <a:solidFill>
                  <a:schemeClr val="tx1"/>
                </a:solidFill>
                <a:effectLst/>
                <a:latin typeface="Calibri Normal" charset="0"/>
                <a:ea typeface="ＭＳ Ｐゴシック" charset="-128"/>
                <a:cs typeface="ＭＳ Ｐゴシック" charset="-128"/>
              </a:rPr>
              <a:t>geleidelijk</a:t>
            </a:r>
            <a:r>
              <a:rPr lang="en-GB" sz="1200" b="0" i="0" kern="1200" dirty="0">
                <a:solidFill>
                  <a:schemeClr val="tx1"/>
                </a:solidFill>
                <a:effectLst/>
                <a:latin typeface="Calibri Normal" charset="0"/>
                <a:ea typeface="ＭＳ Ｐゴシック" charset="-128"/>
                <a:cs typeface="ＭＳ Ｐゴシック" charset="-128"/>
              </a:rPr>
              <a:t>
</a:t>
            </a:r>
          </a:p>
          <a:p>
            <a:r>
              <a:rPr lang="nl-NL" sz="1200" b="1" i="0" kern="1200" noProof="0" dirty="0">
                <a:solidFill>
                  <a:schemeClr val="tx1"/>
                </a:solidFill>
                <a:effectLst/>
                <a:latin typeface="Calibri Normal" charset="0"/>
                <a:ea typeface="ＭＳ Ｐゴシック" charset="-128"/>
                <a:cs typeface="ＭＳ Ｐゴシック" charset="-128"/>
              </a:rPr>
              <a:t>D</a:t>
            </a:r>
            <a:r>
              <a:rPr lang="nl-NL" sz="1200" b="0" i="0" kern="1200" noProof="0" dirty="0">
                <a:solidFill>
                  <a:schemeClr val="tx1"/>
                </a:solidFill>
                <a:effectLst/>
                <a:latin typeface="Calibri Normal" charset="0"/>
                <a:ea typeface="ＭＳ Ｐゴシック" charset="-128"/>
                <a:cs typeface="ＭＳ Ｐゴシック" charset="-128"/>
              </a:rPr>
              <a:t>
Vul de onderstaande zinnen in:
Het zeewater warmt geleidelijk op in de maanden ........... , ................ en...............  Ik zie dat aan de grafiek die ....................... ...........................
Vanaf maand ........................ koelt het zeewater snel af. Dat zie ik aan de grafiek die dan ...................................................................... Het afkoelen duurt tot maand ................... . Dat zie ik aan de grafiek die dan ......................................................................
</a:t>
            </a:r>
          </a:p>
          <a:p>
            <a:r>
              <a:rPr lang="nl-NL" sz="1200" b="1" i="0" kern="1200" noProof="0" dirty="0">
                <a:solidFill>
                  <a:schemeClr val="tx1"/>
                </a:solidFill>
                <a:effectLst/>
                <a:latin typeface="Calibri Normal" charset="0"/>
                <a:ea typeface="ＭＳ Ｐゴシック" charset="-128"/>
                <a:cs typeface="ＭＳ Ｐゴシック" charset="-128"/>
              </a:rPr>
              <a:t>E</a:t>
            </a:r>
            <a:r>
              <a:rPr lang="nl-NL" sz="1200" b="0" i="0" kern="1200" noProof="0" dirty="0">
                <a:solidFill>
                  <a:schemeClr val="tx1"/>
                </a:solidFill>
                <a:effectLst/>
                <a:latin typeface="Calibri Normal" charset="0"/>
                <a:ea typeface="ＭＳ Ｐゴシック" charset="-128"/>
                <a:cs typeface="ＭＳ Ｐゴシック" charset="-128"/>
              </a:rPr>
              <a:t>
Maak samen met de klas een </a:t>
            </a:r>
            <a:r>
              <a:rPr lang="nl-NL" sz="1200" b="0" i="0" kern="1200" noProof="0" dirty="0" err="1">
                <a:solidFill>
                  <a:schemeClr val="tx1"/>
                </a:solidFill>
                <a:effectLst/>
                <a:latin typeface="Calibri Normal" charset="0"/>
                <a:ea typeface="ＭＳ Ｐゴシック" charset="-128"/>
                <a:cs typeface="ＭＳ Ｐゴシック" charset="-128"/>
              </a:rPr>
              <a:t>woordweb</a:t>
            </a:r>
            <a:r>
              <a:rPr lang="nl-NL" sz="1200" b="0" i="0" kern="1200" noProof="0" dirty="0">
                <a:solidFill>
                  <a:schemeClr val="tx1"/>
                </a:solidFill>
                <a:effectLst/>
                <a:latin typeface="Calibri Normal" charset="0"/>
                <a:ea typeface="ＭＳ Ｐゴシック" charset="-128"/>
                <a:cs typeface="ＭＳ Ｐゴシック" charset="-128"/>
              </a:rPr>
              <a:t> met de reken-wiskundige woorden die passen bij lijngrafieken.
</a:t>
            </a:r>
            <a:endParaRPr lang="nl-NL" noProof="0" dirty="0"/>
          </a:p>
          <a:p>
            <a:endParaRPr lang="nl-NL" dirty="0"/>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17</a:t>
            </a:fld>
            <a:endParaRPr lang="de-DE"/>
          </a:p>
        </p:txBody>
      </p:sp>
    </p:spTree>
    <p:extLst>
      <p:ext uri="{BB962C8B-B14F-4D97-AF65-F5344CB8AC3E}">
        <p14:creationId xmlns:p14="http://schemas.microsoft.com/office/powerpoint/2010/main" val="4245142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18</a:t>
            </a:fld>
            <a:endParaRPr lang="de-DE"/>
          </a:p>
        </p:txBody>
      </p:sp>
    </p:spTree>
    <p:extLst>
      <p:ext uri="{BB962C8B-B14F-4D97-AF65-F5344CB8AC3E}">
        <p14:creationId xmlns:p14="http://schemas.microsoft.com/office/powerpoint/2010/main" val="2578660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19</a:t>
            </a:fld>
            <a:endParaRPr lang="de-DE"/>
          </a:p>
        </p:txBody>
      </p:sp>
    </p:spTree>
    <p:extLst>
      <p:ext uri="{BB962C8B-B14F-4D97-AF65-F5344CB8AC3E}">
        <p14:creationId xmlns:p14="http://schemas.microsoft.com/office/powerpoint/2010/main" val="1422813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Leerlingwerk</a:t>
            </a:r>
            <a:r>
              <a:rPr lang="nl-NL" dirty="0"/>
              <a:t> van 35, 45 en 50</a:t>
            </a:r>
          </a:p>
        </p:txBody>
      </p:sp>
      <p:sp>
        <p:nvSpPr>
          <p:cNvPr id="4" name="Tijdelijke aanduiding voor dianummer 3"/>
          <p:cNvSpPr>
            <a:spLocks noGrp="1"/>
          </p:cNvSpPr>
          <p:nvPr>
            <p:ph type="sldNum" sz="quarter" idx="5"/>
          </p:nvPr>
        </p:nvSpPr>
        <p:spPr/>
        <p:txBody>
          <a:bodyPr/>
          <a:lstStyle/>
          <a:p>
            <a:fld id="{078C6A53-A09B-A84C-B2A2-372639274C46}" type="slidenum">
              <a:rPr lang="nl-NL" smtClean="0"/>
              <a:t>20</a:t>
            </a:fld>
            <a:endParaRPr lang="nl-NL"/>
          </a:p>
        </p:txBody>
      </p:sp>
    </p:spTree>
    <p:extLst>
      <p:ext uri="{BB962C8B-B14F-4D97-AF65-F5344CB8AC3E}">
        <p14:creationId xmlns:p14="http://schemas.microsoft.com/office/powerpoint/2010/main" val="3430878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25</a:t>
            </a:fld>
            <a:endParaRPr lang="de-DE"/>
          </a:p>
        </p:txBody>
      </p:sp>
    </p:spTree>
    <p:extLst>
      <p:ext uri="{BB962C8B-B14F-4D97-AF65-F5344CB8AC3E}">
        <p14:creationId xmlns:p14="http://schemas.microsoft.com/office/powerpoint/2010/main" val="2769832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Opmerking:
Vervang dit voorbeeld door een recente actuele lijngrafiek of tabel (uit de media). 
Het voorbeeld moet wiskundig interessant zijn ('er moet iets zijn om over te praten') en niet te moeilijk te interpreteren. </a:t>
            </a:r>
          </a:p>
          <a:p>
            <a:r>
              <a:rPr lang="nl-NL" dirty="0"/>
              <a:t>Vraag de deelnemers om zich duidelijk te uiten. Gebruik hiervoor technieken als </a:t>
            </a:r>
            <a:r>
              <a:rPr lang="nl-NL" dirty="0" err="1"/>
              <a:t>scaffolding</a:t>
            </a:r>
            <a:r>
              <a:rPr lang="nl-NL" dirty="0"/>
              <a:t>. Bijv.:
- vraag hen te verduidelijken wat ze bedoelen met woorden als 'het', 'deze/dit' enz.
- vraag hen om onderscheid te maken tussen de taal van de grafiek ('hij gaat omhoog') en de taal van de situatie (het aantal gevallen neemt toe)
bron: </a:t>
            </a:r>
            <a:r>
              <a:rPr lang="nl-NL" dirty="0">
                <a:hlinkClick r:id="rId3"/>
              </a:rPr>
              <a:t>https://ourworldindata.org/coronavirus</a:t>
            </a:r>
            <a:endParaRPr lang="nl-NL" dirty="0"/>
          </a:p>
          <a:p>
            <a:endParaRPr lang="nl-NL" dirty="0"/>
          </a:p>
          <a:p>
            <a:r>
              <a:rPr lang="nl-NL" dirty="0"/>
              <a:t> </a:t>
            </a:r>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2</a:t>
            </a:fld>
            <a:endParaRPr lang="de-DE"/>
          </a:p>
        </p:txBody>
      </p:sp>
    </p:spTree>
    <p:extLst>
      <p:ext uri="{BB962C8B-B14F-4D97-AF65-F5344CB8AC3E}">
        <p14:creationId xmlns:p14="http://schemas.microsoft.com/office/powerpoint/2010/main" val="3717523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41D1BE8-FAB6-409D-ACF9-9B5ECAAAC076}"/>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4F09FA82-F80E-406C-BA6D-91BB6DF0BF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latin typeface="Arial" panose="020B0604020202020204" pitchFamily="34" charset="0"/>
              </a:rPr>
              <a:t>om studenten te helpen een grafiek te beschrijven die u een schrijfkader geven
</a:t>
            </a:r>
          </a:p>
        </p:txBody>
      </p:sp>
    </p:spTree>
    <p:extLst>
      <p:ext uri="{BB962C8B-B14F-4D97-AF65-F5344CB8AC3E}">
        <p14:creationId xmlns:p14="http://schemas.microsoft.com/office/powerpoint/2010/main" val="1211685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6B7C39F2-37CC-450D-8DC9-293B0CB2D4CF}"/>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A2E79F79-F472-4CD1-A323-54797FA0EC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latin typeface="Arial" panose="020B0604020202020204" pitchFamily="34" charset="0"/>
              </a:rPr>
              <a:t>Merk op dat in dit schrijfkader zowel beide taalsystemen: van de situatie en van de grafiek zijn onderscheiden, maar wel verbonden worden
</a:t>
            </a:r>
          </a:p>
        </p:txBody>
      </p:sp>
    </p:spTree>
    <p:extLst>
      <p:ext uri="{BB962C8B-B14F-4D97-AF65-F5344CB8AC3E}">
        <p14:creationId xmlns:p14="http://schemas.microsoft.com/office/powerpoint/2010/main" val="3030622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6B7C39F2-37CC-450D-8DC9-293B0CB2D4CF}"/>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A2E79F79-F472-4CD1-A323-54797FA0EC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latin typeface="Arial" panose="020B0604020202020204" pitchFamily="34" charset="0"/>
              </a:rPr>
              <a:t>Merk op dat in dit schrijfkader zowel beide taalsystemen: van de situatie en van de grafiek zijn onderscheiden, maar wel verbonden worden
</a:t>
            </a:r>
          </a:p>
        </p:txBody>
      </p:sp>
    </p:spTree>
    <p:extLst>
      <p:ext uri="{BB962C8B-B14F-4D97-AF65-F5344CB8AC3E}">
        <p14:creationId xmlns:p14="http://schemas.microsoft.com/office/powerpoint/2010/main" val="1542776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33</a:t>
            </a:fld>
            <a:endParaRPr lang="de-DE"/>
          </a:p>
        </p:txBody>
      </p:sp>
    </p:spTree>
    <p:extLst>
      <p:ext uri="{BB962C8B-B14F-4D97-AF65-F5344CB8AC3E}">
        <p14:creationId xmlns:p14="http://schemas.microsoft.com/office/powerpoint/2010/main" val="3448649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onderzoek van Jantien Smit (zie referenties)</a:t>
            </a:r>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34</a:t>
            </a:fld>
            <a:endParaRPr lang="de-DE"/>
          </a:p>
        </p:txBody>
      </p:sp>
    </p:spTree>
    <p:extLst>
      <p:ext uri="{BB962C8B-B14F-4D97-AF65-F5344CB8AC3E}">
        <p14:creationId xmlns:p14="http://schemas.microsoft.com/office/powerpoint/2010/main" val="1879423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7D86F81F-FB54-45D8-8C0F-8771484D80C5}"/>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C9167210-C748-46A5-8D10-23A74DEAE5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latin typeface="Arial" panose="020B0604020202020204" pitchFamily="34" charset="0"/>
              </a:rPr>
              <a:t>Onderscheid de taal van de context (werkelijkheid) en de rekenwiskundige taal van de grafieken
Dit schema en het schema op de volgende dia kunnen worden gebruikt om beschrijvingen van grafieken te analyseren en beoordelen
</a:t>
            </a:r>
          </a:p>
        </p:txBody>
      </p:sp>
    </p:spTree>
    <p:extLst>
      <p:ext uri="{BB962C8B-B14F-4D97-AF65-F5344CB8AC3E}">
        <p14:creationId xmlns:p14="http://schemas.microsoft.com/office/powerpoint/2010/main" val="3339739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37</a:t>
            </a:fld>
            <a:endParaRPr lang="de-DE"/>
          </a:p>
        </p:txBody>
      </p:sp>
    </p:spTree>
    <p:extLst>
      <p:ext uri="{BB962C8B-B14F-4D97-AF65-F5344CB8AC3E}">
        <p14:creationId xmlns:p14="http://schemas.microsoft.com/office/powerpoint/2010/main" val="2929985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een voorbeeld van een goede interpretatieve beschrijving die voldoet aan de kenmerken. Vraag de deelnemers om na te gaan waar zij elk van de kenmerken S1 t/m S3 en L1 t/m L3 herkennen.</a:t>
            </a:r>
          </a:p>
          <a:p>
            <a:r>
              <a:rPr lang="nl-NL" dirty="0"/>
              <a:t>Vraag ook om hun eigen beschrijving te beoordelen aan de hand van die kenmerken</a:t>
            </a:r>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38</a:t>
            </a:fld>
            <a:endParaRPr lang="de-DE"/>
          </a:p>
        </p:txBody>
      </p:sp>
    </p:spTree>
    <p:extLst>
      <p:ext uri="{BB962C8B-B14F-4D97-AF65-F5344CB8AC3E}">
        <p14:creationId xmlns:p14="http://schemas.microsoft.com/office/powerpoint/2010/main" val="2655745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9158232F-C36E-4D57-B7E0-487D764FC9EE}"/>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4F73433F-AC83-4D0E-BF2F-A192829749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latin typeface="Arial" panose="020B0604020202020204" pitchFamily="34" charset="0"/>
            </a:endParaRPr>
          </a:p>
        </p:txBody>
      </p:sp>
    </p:spTree>
    <p:extLst>
      <p:ext uri="{BB962C8B-B14F-4D97-AF65-F5344CB8AC3E}">
        <p14:creationId xmlns:p14="http://schemas.microsoft.com/office/powerpoint/2010/main" val="2248914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AF9ACA76-06C2-4350-A20A-5BC19F99A918}"/>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6C0B0407-5EF8-495E-BD5F-6628F8300A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latin typeface="Arial" panose="020B0604020202020204" pitchFamily="34" charset="0"/>
            </a:endParaRPr>
          </a:p>
        </p:txBody>
      </p:sp>
    </p:spTree>
    <p:extLst>
      <p:ext uri="{BB962C8B-B14F-4D97-AF65-F5344CB8AC3E}">
        <p14:creationId xmlns:p14="http://schemas.microsoft.com/office/powerpoint/2010/main" val="4219309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3</a:t>
            </a:fld>
            <a:endParaRPr lang="de-DE"/>
          </a:p>
        </p:txBody>
      </p:sp>
    </p:spTree>
    <p:extLst>
      <p:ext uri="{BB962C8B-B14F-4D97-AF65-F5344CB8AC3E}">
        <p14:creationId xmlns:p14="http://schemas.microsoft.com/office/powerpoint/2010/main" val="2031224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link naar video (niet open):Hoe ondersteunt de leraar de taal?  Probeer een aantal </a:t>
            </a:r>
            <a:r>
              <a:rPr lang="nl-NL" dirty="0" err="1"/>
              <a:t>scafollding</a:t>
            </a:r>
            <a:r>
              <a:rPr lang="nl-NL" dirty="0"/>
              <a:t> strategieën te identificeren en te benoemen die de leraar gebruikt.
</a:t>
            </a:r>
          </a:p>
          <a:p>
            <a:r>
              <a:rPr lang="nl-NL" dirty="0"/>
              <a:t>Zie ook: </a:t>
            </a:r>
            <a:r>
              <a:rPr lang="nl-NL" dirty="0" err="1"/>
              <a:t>https</a:t>
            </a:r>
            <a:r>
              <a:rPr lang="nl-NL" dirty="0"/>
              <a:t>://</a:t>
            </a:r>
            <a:r>
              <a:rPr lang="nl-NL" dirty="0" err="1"/>
              <a:t>www.fisme.science.uu.nl</a:t>
            </a:r>
            <a:r>
              <a:rPr lang="nl-NL" dirty="0"/>
              <a:t>/publicaties/literatuur/2014_smit_nu_in_rekentaal.pdf</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41</a:t>
            </a:fld>
            <a:endParaRPr lang="de-DE"/>
          </a:p>
        </p:txBody>
      </p:sp>
    </p:spTree>
    <p:extLst>
      <p:ext uri="{BB962C8B-B14F-4D97-AF65-F5344CB8AC3E}">
        <p14:creationId xmlns:p14="http://schemas.microsoft.com/office/powerpoint/2010/main" val="35478276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42</a:t>
            </a:fld>
            <a:endParaRPr lang="de-DE"/>
          </a:p>
        </p:txBody>
      </p:sp>
    </p:spTree>
    <p:extLst>
      <p:ext uri="{BB962C8B-B14F-4D97-AF65-F5344CB8AC3E}">
        <p14:creationId xmlns:p14="http://schemas.microsoft.com/office/powerpoint/2010/main" val="5161842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88B3E80C-2EEF-437B-9725-2843653225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DFE3E8A-1ED0-4ABF-8144-00E62F7F1666}" type="slidenum">
              <a:rPr lang="nl-NL" altLang="nl-NL" sz="1200"/>
              <a:pPr/>
              <a:t>44</a:t>
            </a:fld>
            <a:endParaRPr lang="nl-NL" altLang="nl-NL" sz="1200"/>
          </a:p>
        </p:txBody>
      </p:sp>
      <p:sp>
        <p:nvSpPr>
          <p:cNvPr id="84995" name="Rectangle 2">
            <a:extLst>
              <a:ext uri="{FF2B5EF4-FFF2-40B4-BE49-F238E27FC236}">
                <a16:creationId xmlns:a16="http://schemas.microsoft.com/office/drawing/2014/main" id="{EA91412A-E9DC-46FA-A912-4895D199E174}"/>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0DB4D90F-0B6F-44B0-89EA-D549B1A984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latin typeface="Arial" panose="020B0604020202020204" pitchFamily="34" charset="0"/>
            </a:endParaRPr>
          </a:p>
        </p:txBody>
      </p:sp>
    </p:spTree>
    <p:extLst>
      <p:ext uri="{BB962C8B-B14F-4D97-AF65-F5344CB8AC3E}">
        <p14:creationId xmlns:p14="http://schemas.microsoft.com/office/powerpoint/2010/main" val="6318986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216B6B7C-7D11-46F4-B73D-6F0016D8BA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00205E-C704-4217-B4C7-EFBC9A60EB21}" type="slidenum">
              <a:rPr lang="nl-NL" altLang="nl-NL" sz="1200"/>
              <a:pPr/>
              <a:t>46</a:t>
            </a:fld>
            <a:endParaRPr lang="nl-NL" altLang="nl-NL" sz="1200"/>
          </a:p>
        </p:txBody>
      </p:sp>
      <p:sp>
        <p:nvSpPr>
          <p:cNvPr id="87043" name="Rectangle 2">
            <a:extLst>
              <a:ext uri="{FF2B5EF4-FFF2-40B4-BE49-F238E27FC236}">
                <a16:creationId xmlns:a16="http://schemas.microsoft.com/office/drawing/2014/main" id="{130A8499-25E3-446D-A1F4-6FB2AC2DD2FF}"/>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5A0218A0-493B-4DF1-BE76-49BB1D7AFF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latin typeface="Arial" panose="020B0604020202020204" pitchFamily="34" charset="0"/>
            </a:endParaRPr>
          </a:p>
        </p:txBody>
      </p:sp>
    </p:spTree>
    <p:extLst>
      <p:ext uri="{BB962C8B-B14F-4D97-AF65-F5344CB8AC3E}">
        <p14:creationId xmlns:p14="http://schemas.microsoft.com/office/powerpoint/2010/main" val="736734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5CD44F8A-2DA9-4CD9-9B71-3B5EC17C01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8BED88D-2353-4ACC-8063-D0FBA804C1C6}" type="slidenum">
              <a:rPr lang="nl-NL" altLang="nl-NL" sz="1200"/>
              <a:pPr/>
              <a:t>47</a:t>
            </a:fld>
            <a:endParaRPr lang="nl-NL" altLang="nl-NL" sz="1200"/>
          </a:p>
        </p:txBody>
      </p:sp>
      <p:sp>
        <p:nvSpPr>
          <p:cNvPr id="89091" name="Rectangle 2">
            <a:extLst>
              <a:ext uri="{FF2B5EF4-FFF2-40B4-BE49-F238E27FC236}">
                <a16:creationId xmlns:a16="http://schemas.microsoft.com/office/drawing/2014/main" id="{4A9084B1-DACC-4265-B07B-175FD4D7D7FE}"/>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E7BAEB5E-32F9-4B7C-92E8-9C4DEFF180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latin typeface="Arial" panose="020B0604020202020204" pitchFamily="34" charset="0"/>
            </a:endParaRPr>
          </a:p>
        </p:txBody>
      </p:sp>
    </p:spTree>
    <p:extLst>
      <p:ext uri="{BB962C8B-B14F-4D97-AF65-F5344CB8AC3E}">
        <p14:creationId xmlns:p14="http://schemas.microsoft.com/office/powerpoint/2010/main" val="13478684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49</a:t>
            </a:fld>
            <a:endParaRPr lang="de-DE"/>
          </a:p>
        </p:txBody>
      </p:sp>
    </p:spTree>
    <p:extLst>
      <p:ext uri="{BB962C8B-B14F-4D97-AF65-F5344CB8AC3E}">
        <p14:creationId xmlns:p14="http://schemas.microsoft.com/office/powerpoint/2010/main" val="2341673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leerkrachten om dit in de praktijk te gebruiken
</a:t>
            </a:r>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50</a:t>
            </a:fld>
            <a:endParaRPr lang="de-DE"/>
          </a:p>
        </p:txBody>
      </p:sp>
    </p:spTree>
    <p:extLst>
      <p:ext uri="{BB962C8B-B14F-4D97-AF65-F5344CB8AC3E}">
        <p14:creationId xmlns:p14="http://schemas.microsoft.com/office/powerpoint/2010/main" val="26762674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51</a:t>
            </a:fld>
            <a:endParaRPr lang="de-DE"/>
          </a:p>
        </p:txBody>
      </p:sp>
    </p:spTree>
    <p:extLst>
      <p:ext uri="{BB962C8B-B14F-4D97-AF65-F5344CB8AC3E}">
        <p14:creationId xmlns:p14="http://schemas.microsoft.com/office/powerpoint/2010/main" val="15294147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52</a:t>
            </a:fld>
            <a:endParaRPr lang="de-DE"/>
          </a:p>
        </p:txBody>
      </p:sp>
    </p:spTree>
    <p:extLst>
      <p:ext uri="{BB962C8B-B14F-4D97-AF65-F5344CB8AC3E}">
        <p14:creationId xmlns:p14="http://schemas.microsoft.com/office/powerpoint/2010/main" val="19362676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53</a:t>
            </a:fld>
            <a:endParaRPr lang="de-DE"/>
          </a:p>
        </p:txBody>
      </p:sp>
    </p:spTree>
    <p:extLst>
      <p:ext uri="{BB962C8B-B14F-4D97-AF65-F5344CB8AC3E}">
        <p14:creationId xmlns:p14="http://schemas.microsoft.com/office/powerpoint/2010/main" val="2766355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AF12454-57A3-5346-8AD1-8A7E704F94A5}" type="slidenum">
              <a:rPr lang="de-DE" smtClean="0"/>
              <a:pPr/>
              <a:t>4</a:t>
            </a:fld>
            <a:endParaRPr lang="de-DE"/>
          </a:p>
        </p:txBody>
      </p:sp>
    </p:spTree>
    <p:extLst>
      <p:ext uri="{BB962C8B-B14F-4D97-AF65-F5344CB8AC3E}">
        <p14:creationId xmlns:p14="http://schemas.microsoft.com/office/powerpoint/2010/main" val="2653101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5</a:t>
            </a:fld>
            <a:endParaRPr lang="de-DE"/>
          </a:p>
        </p:txBody>
      </p:sp>
    </p:spTree>
    <p:extLst>
      <p:ext uri="{BB962C8B-B14F-4D97-AF65-F5344CB8AC3E}">
        <p14:creationId xmlns:p14="http://schemas.microsoft.com/office/powerpoint/2010/main" val="1955506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BBC9ED7A-60CD-41A9-A8EF-05A85E405795}" type="slidenum">
              <a:rPr lang="de-DE" smtClean="0"/>
              <a:pPr/>
              <a:t>6</a:t>
            </a:fld>
            <a:endParaRPr lang="de-DE"/>
          </a:p>
        </p:txBody>
      </p:sp>
    </p:spTree>
    <p:extLst>
      <p:ext uri="{BB962C8B-B14F-4D97-AF65-F5344CB8AC3E}">
        <p14:creationId xmlns:p14="http://schemas.microsoft.com/office/powerpoint/2010/main" val="1231744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8</a:t>
            </a:fld>
            <a:endParaRPr lang="de-DE"/>
          </a:p>
        </p:txBody>
      </p:sp>
    </p:spTree>
    <p:extLst>
      <p:ext uri="{BB962C8B-B14F-4D97-AF65-F5344CB8AC3E}">
        <p14:creationId xmlns:p14="http://schemas.microsoft.com/office/powerpoint/2010/main" val="1829695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U deelnemers deze activiteit eerst zelf laten doen en hen laten bedenken welke fouten studenten zouden kunnen maken. Verzamel deze 'fouten:
Voorbeelden van fouten:
- de grafiek interpreteren als een beeld van de situatie -&gt; op en neer lopen op een heuvel
- de verticale as interpreteren als snelheid (dus horizontaal deel betekent "stilstaan")
- moeite met het combineren van beide variabelen: "ze liepen 5 uur" (verwaarlozen afstand); 'ze liepen 5 km' (tijd verwaarlozen en afstand verkeerd interpreteren)</a:t>
            </a:r>
            <a:r>
              <a:rPr lang="en-GB" noProof="0" dirty="0"/>
              <a:t>
</a:t>
            </a:r>
          </a:p>
          <a:p>
            <a:r>
              <a:rPr lang="en-GB" noProof="0" dirty="0" err="1"/>
              <a:t>Bron</a:t>
            </a:r>
            <a:r>
              <a:rPr lang="en-GB" noProof="0" dirty="0"/>
              <a:t>: The language of functions and graphs, Shell </a:t>
            </a:r>
            <a:r>
              <a:rPr lang="en-GB" noProof="0" dirty="0" err="1"/>
              <a:t>Center</a:t>
            </a:r>
            <a:r>
              <a:rPr lang="en-GB" noProof="0" dirty="0"/>
              <a:t> </a:t>
            </a:r>
          </a:p>
          <a:p>
            <a:r>
              <a:rPr lang="nl-NL" dirty="0">
                <a:hlinkClick r:id="rId3"/>
              </a:rPr>
              <a:t>https://www.stem.org.uk/elibrary/resource/25495#:~:text=The%20Language%20of%20Functions%20and%20Graphs%20focuses%20on%20developing%20fluency,and%20with%20the%20whole%20class.</a:t>
            </a:r>
            <a:endParaRPr lang="nl-NL" dirty="0"/>
          </a:p>
          <a:p>
            <a:endParaRPr lang="nl-NL" dirty="0"/>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9</a:t>
            </a:fld>
            <a:endParaRPr lang="de-DE"/>
          </a:p>
        </p:txBody>
      </p:sp>
    </p:spTree>
    <p:extLst>
      <p:ext uri="{BB962C8B-B14F-4D97-AF65-F5344CB8AC3E}">
        <p14:creationId xmlns:p14="http://schemas.microsoft.com/office/powerpoint/2010/main" val="3956297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5FE28A6-3A3B-B84F-A3DC-A0DC91794B66}" type="slidenum">
              <a:rPr lang="nl-NL" smtClean="0"/>
              <a:t>10</a:t>
            </a:fld>
            <a:endParaRPr lang="nl-NL"/>
          </a:p>
        </p:txBody>
      </p:sp>
    </p:spTree>
    <p:extLst>
      <p:ext uri="{BB962C8B-B14F-4D97-AF65-F5344CB8AC3E}">
        <p14:creationId xmlns:p14="http://schemas.microsoft.com/office/powerpoint/2010/main" val="2064805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Ü | ZÜ | Text/Aufz.">
    <p:spTree>
      <p:nvGrpSpPr>
        <p:cNvPr id="1" name=""/>
        <p:cNvGrpSpPr/>
        <p:nvPr/>
      </p:nvGrpSpPr>
      <p:grpSpPr>
        <a:xfrm>
          <a:off x="0" y="0"/>
          <a:ext cx="0" cy="0"/>
          <a:chOff x="0" y="0"/>
          <a:chExt cx="0" cy="0"/>
        </a:xfrm>
      </p:grpSpPr>
      <p:sp>
        <p:nvSpPr>
          <p:cNvPr id="9" name="Titelplatzhalter 2"/>
          <p:cNvSpPr>
            <a:spLocks noGrp="1"/>
          </p:cNvSpPr>
          <p:nvPr>
            <p:ph type="title"/>
          </p:nvPr>
        </p:nvSpPr>
        <p:spPr>
          <a:xfrm>
            <a:off x="107504" y="332656"/>
            <a:ext cx="8856984" cy="490861"/>
          </a:xfrm>
          <a:prstGeom prst="rect">
            <a:avLst/>
          </a:prstGeom>
        </p:spPr>
        <p:txBody>
          <a:bodyPr vert="horz" lIns="91440" tIns="45720" rIns="91440" bIns="45720" rtlCol="0" anchor="ctr">
            <a:normAutofit/>
          </a:bodyPr>
          <a:lstStyle>
            <a:lvl1pPr>
              <a:defRPr b="1"/>
            </a:lvl1pPr>
          </a:lstStyle>
          <a:p>
            <a:r>
              <a:rPr lang="de-DE" dirty="0"/>
              <a:t>Titelmasterformat durch Klicken bearbeiten</a:t>
            </a:r>
          </a:p>
        </p:txBody>
      </p:sp>
      <p:sp>
        <p:nvSpPr>
          <p:cNvPr id="11" name="Rectangle 8"/>
          <p:cNvSpPr>
            <a:spLocks noGrp="1" noChangeArrowheads="1"/>
          </p:cNvSpPr>
          <p:nvPr>
            <p:ph idx="1" hasCustomPrompt="1"/>
          </p:nvPr>
        </p:nvSpPr>
        <p:spPr bwMode="auto">
          <a:xfrm>
            <a:off x="324000" y="1514224"/>
            <a:ext cx="8496472" cy="5011120"/>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lvl1pPr>
              <a:defRPr/>
            </a:lvl1pPr>
            <a:lvl2pPr>
              <a:defRPr/>
            </a:lvl2pPr>
            <a:lvl3pPr>
              <a:defRPr/>
            </a:lvl3pPr>
          </a:lstStyle>
          <a:p>
            <a:pPr lvl="0"/>
            <a:r>
              <a:rPr lang="de-DE" dirty="0"/>
              <a:t>Erste Ebene</a:t>
            </a:r>
          </a:p>
          <a:p>
            <a:pPr lvl="1"/>
            <a:r>
              <a:rPr lang="de-DE" dirty="0"/>
              <a:t>Zweite Ebene</a:t>
            </a:r>
          </a:p>
          <a:p>
            <a:pPr lvl="2"/>
            <a:r>
              <a:rPr lang="de-DE" dirty="0"/>
              <a:t>Dritte Ebene</a:t>
            </a:r>
          </a:p>
        </p:txBody>
      </p:sp>
      <p:sp>
        <p:nvSpPr>
          <p:cNvPr id="5" name="Inhaltsplatzhalter 2"/>
          <p:cNvSpPr>
            <a:spLocks noGrp="1"/>
          </p:cNvSpPr>
          <p:nvPr>
            <p:ph idx="17" hasCustomPrompt="1"/>
          </p:nvPr>
        </p:nvSpPr>
        <p:spPr>
          <a:xfrm>
            <a:off x="324000" y="1124744"/>
            <a:ext cx="8427398" cy="288032"/>
          </a:xfrm>
        </p:spPr>
        <p:txBody>
          <a:bodyPr lIns="90000"/>
          <a:lstStyle>
            <a:lvl1pPr marL="0" indent="0">
              <a:spcAft>
                <a:spcPts val="1200"/>
              </a:spcAft>
              <a:buClr>
                <a:srgbClr val="CBB98A"/>
              </a:buClr>
              <a:buNone/>
              <a:defRPr b="0">
                <a:solidFill>
                  <a:srgbClr val="327A86"/>
                </a:solidFill>
              </a:defRPr>
            </a:lvl1pPr>
            <a:lvl2pPr>
              <a:spcAft>
                <a:spcPts val="1200"/>
              </a:spcAft>
              <a:buClr>
                <a:srgbClr val="CBB98A"/>
              </a:buClr>
              <a:defRPr/>
            </a:lvl2pPr>
            <a:lvl3pPr>
              <a:spcAft>
                <a:spcPts val="1200"/>
              </a:spcAft>
              <a:buClr>
                <a:srgbClr val="CBB98A"/>
              </a:buClr>
              <a:defRPr/>
            </a:lvl3pPr>
            <a:lvl4pPr>
              <a:spcAft>
                <a:spcPts val="1200"/>
              </a:spcAft>
              <a:buClr>
                <a:srgbClr val="CBB98A"/>
              </a:buClr>
              <a:defRPr/>
            </a:lvl4pPr>
            <a:lvl5pPr>
              <a:spcAft>
                <a:spcPts val="1200"/>
              </a:spcAft>
              <a:buClr>
                <a:srgbClr val="CBB98A"/>
              </a:buClr>
              <a:defRPr/>
            </a:lvl5pPr>
          </a:lstStyle>
          <a:p>
            <a:pPr lvl="0"/>
            <a:r>
              <a:rPr lang="de-DE" dirty="0"/>
              <a:t>Zwischenüberschrift bearbeiten</a:t>
            </a:r>
          </a:p>
        </p:txBody>
      </p:sp>
    </p:spTree>
    <p:extLst>
      <p:ext uri="{BB962C8B-B14F-4D97-AF65-F5344CB8AC3E}">
        <p14:creationId xmlns:p14="http://schemas.microsoft.com/office/powerpoint/2010/main" val="12931972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614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1BF4B7-7C07-8A4D-AF94-F1C5F39671CC}"/>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694CCC9A-EC20-D54E-948B-ABE25EE58C3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B4869E7-DF49-C340-8258-B9168BD3B8C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3187455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C630B-1979-1E49-B577-4C0E9D1A77FA}"/>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4162306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5ED040-E3B5-0444-A7EC-412A2677B68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22E1D8F-DD0F-0443-9908-C915468DFDA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149971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Alleen tekst">
    <p:bg bwMode="gray">
      <p:bgPr>
        <a:solidFill>
          <a:schemeClr val="bg1"/>
        </a:solidFill>
        <a:effectLst/>
      </p:bgPr>
    </p:b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C1824C1D-4906-3A4A-B5A7-7CF6C4EB7B5A}"/>
              </a:ext>
            </a:extLst>
          </p:cNvPr>
          <p:cNvSpPr>
            <a:spLocks noGrp="1"/>
          </p:cNvSpPr>
          <p:nvPr>
            <p:ph type="ctrTitle" hasCustomPrompt="1"/>
          </p:nvPr>
        </p:nvSpPr>
        <p:spPr>
          <a:xfrm>
            <a:off x="1737860" y="1196975"/>
            <a:ext cx="5668280" cy="1253617"/>
          </a:xfrm>
          <a:prstGeom prst="rect">
            <a:avLst/>
          </a:prstGeom>
        </p:spPr>
        <p:txBody>
          <a:bodyPr anchor="t" anchorCtr="0"/>
          <a:lstStyle>
            <a:lvl1pPr marL="0" marR="0" indent="0" algn="l" defTabSz="685617" rtl="0" eaLnBrk="1" fontAlgn="auto" latinLnBrk="0" hangingPunct="1">
              <a:lnSpc>
                <a:spcPct val="100000"/>
              </a:lnSpc>
              <a:spcBef>
                <a:spcPct val="0"/>
              </a:spcBef>
              <a:spcAft>
                <a:spcPts val="0"/>
              </a:spcAft>
              <a:buClrTx/>
              <a:buSzTx/>
              <a:buFontTx/>
              <a:buNone/>
              <a:tabLst/>
              <a:defRPr lang="nl-NL" sz="1725" b="1" i="0" smtClean="0">
                <a:effectLst/>
                <a:latin typeface="Open Sans" panose="020B0606030504020204" pitchFamily="34" charset="0"/>
                <a:ea typeface="Open Sans" panose="020B0606030504020204" pitchFamily="34" charset="0"/>
                <a:cs typeface="Open Sans" panose="020B0606030504020204" pitchFamily="34" charset="0"/>
              </a:defRPr>
            </a:lvl1pPr>
          </a:lstStyle>
          <a:p>
            <a:r>
              <a:rPr lang="nl-NL" noProof="0" dirty="0"/>
              <a:t>Titel</a:t>
            </a:r>
          </a:p>
        </p:txBody>
      </p:sp>
      <p:sp>
        <p:nvSpPr>
          <p:cNvPr id="10" name="Tijdelijke aanduiding voor tekst 2">
            <a:extLst>
              <a:ext uri="{FF2B5EF4-FFF2-40B4-BE49-F238E27FC236}">
                <a16:creationId xmlns:a16="http://schemas.microsoft.com/office/drawing/2014/main" id="{5E1B5542-E518-FB47-95E8-2B71A026A2A9}"/>
              </a:ext>
            </a:extLst>
          </p:cNvPr>
          <p:cNvSpPr>
            <a:spLocks noGrp="1"/>
          </p:cNvSpPr>
          <p:nvPr>
            <p:ph type="body" sz="quarter" idx="10" hasCustomPrompt="1"/>
          </p:nvPr>
        </p:nvSpPr>
        <p:spPr>
          <a:xfrm>
            <a:off x="1737860" y="2450593"/>
            <a:ext cx="5668280" cy="3443316"/>
          </a:xfrm>
          <a:prstGeom prst="rect">
            <a:avLst/>
          </a:prstGeom>
        </p:spPr>
        <p:txBody>
          <a:bodyPr/>
          <a:lstStyle>
            <a:lvl1pPr marL="0" marR="0" indent="0" algn="l" defTabSz="685617" rtl="0" eaLnBrk="1" fontAlgn="auto" latinLnBrk="0" hangingPunct="1">
              <a:lnSpc>
                <a:spcPct val="110000"/>
              </a:lnSpc>
              <a:spcBef>
                <a:spcPts val="0"/>
              </a:spcBef>
              <a:spcAft>
                <a:spcPts val="0"/>
              </a:spcAft>
              <a:buClrTx/>
              <a:buSzTx/>
              <a:buFont typeface="Arial" pitchFamily="34" charset="0"/>
              <a:buNone/>
              <a:tabLst/>
              <a:defRPr lang="nl-NL" sz="1650" b="0" i="0" smtClean="0">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err="1"/>
              <a:t>Molorepudit</a:t>
            </a:r>
            <a:r>
              <a:rPr lang="nl-NL" noProof="0" dirty="0"/>
              <a:t> </a:t>
            </a:r>
            <a:r>
              <a:rPr lang="nl-NL" noProof="0" dirty="0" err="1"/>
              <a:t>ressimus</a:t>
            </a:r>
            <a:r>
              <a:rPr lang="nl-NL" noProof="0" dirty="0"/>
              <a:t> </a:t>
            </a:r>
            <a:r>
              <a:rPr lang="nl-NL" noProof="0" dirty="0" err="1"/>
              <a:t>exeri</a:t>
            </a:r>
            <a:r>
              <a:rPr lang="nl-NL" noProof="0" dirty="0"/>
              <a:t> </a:t>
            </a:r>
            <a:r>
              <a:rPr lang="nl-NL" noProof="0" dirty="0" err="1"/>
              <a:t>nus</a:t>
            </a:r>
            <a:r>
              <a:rPr lang="nl-NL" noProof="0" dirty="0"/>
              <a:t> et </a:t>
            </a:r>
            <a:r>
              <a:rPr lang="nl-NL" noProof="0" dirty="0" err="1"/>
              <a:t>ipienda</a:t>
            </a:r>
            <a:r>
              <a:rPr lang="nl-NL" noProof="0" dirty="0"/>
              <a:t> et </a:t>
            </a:r>
            <a:r>
              <a:rPr lang="nl-NL" noProof="0" dirty="0" err="1"/>
              <a:t>adiantot</a:t>
            </a:r>
            <a:r>
              <a:rPr lang="nl-NL" noProof="0" dirty="0"/>
              <a:t> </a:t>
            </a:r>
            <a:r>
              <a:rPr lang="nl-NL" noProof="0" dirty="0" err="1"/>
              <a:t>Ique</a:t>
            </a:r>
            <a:r>
              <a:rPr lang="nl-NL" noProof="0" dirty="0"/>
              <a:t> </a:t>
            </a:r>
            <a:r>
              <a:rPr lang="nl-NL" noProof="0" dirty="0" err="1"/>
              <a:t>niminti</a:t>
            </a:r>
            <a:r>
              <a:rPr lang="nl-NL" noProof="0" dirty="0"/>
              <a:t> </a:t>
            </a:r>
            <a:r>
              <a:rPr lang="nl-NL" noProof="0" dirty="0" err="1"/>
              <a:t>nonsendaecae</a:t>
            </a:r>
            <a:r>
              <a:rPr lang="nl-NL" noProof="0" dirty="0"/>
              <a:t> </a:t>
            </a:r>
            <a:r>
              <a:rPr lang="nl-NL" noProof="0" dirty="0" err="1"/>
              <a:t>volor</a:t>
            </a:r>
            <a:r>
              <a:rPr lang="nl-NL" noProof="0" dirty="0"/>
              <a:t> a ad et ut </a:t>
            </a:r>
            <a:r>
              <a:rPr lang="nl-NL" noProof="0" dirty="0" err="1"/>
              <a:t>eum</a:t>
            </a:r>
            <a:r>
              <a:rPr lang="nl-NL" noProof="0" dirty="0"/>
              <a:t> se pos mos </a:t>
            </a:r>
            <a:r>
              <a:rPr lang="nl-NL" noProof="0" dirty="0" err="1"/>
              <a:t>sed</a:t>
            </a:r>
            <a:r>
              <a:rPr lang="nl-NL" noProof="0" dirty="0"/>
              <a:t> </a:t>
            </a:r>
            <a:r>
              <a:rPr lang="nl-NL" noProof="0" dirty="0" err="1"/>
              <a:t>ulpa</a:t>
            </a:r>
            <a:r>
              <a:rPr lang="nl-NL" noProof="0" dirty="0"/>
              <a:t> </a:t>
            </a:r>
            <a:r>
              <a:rPr lang="nl-NL" noProof="0" dirty="0" err="1"/>
              <a:t>vitas</a:t>
            </a:r>
            <a:r>
              <a:rPr lang="nl-NL" noProof="0" dirty="0"/>
              <a:t> </a:t>
            </a:r>
            <a:r>
              <a:rPr lang="nl-NL" noProof="0" dirty="0" err="1"/>
              <a:t>aut</a:t>
            </a:r>
            <a:r>
              <a:rPr lang="nl-NL" noProof="0" dirty="0"/>
              <a:t> </a:t>
            </a:r>
            <a:r>
              <a:rPr lang="nl-NL" noProof="0" dirty="0" err="1"/>
              <a:t>quia</a:t>
            </a:r>
            <a:r>
              <a:rPr lang="nl-NL" noProof="0" dirty="0"/>
              <a:t> </a:t>
            </a:r>
            <a:r>
              <a:rPr lang="nl-NL" noProof="0" dirty="0" err="1"/>
              <a:t>doluptio</a:t>
            </a:r>
            <a:r>
              <a:rPr lang="nl-NL" noProof="0" dirty="0"/>
              <a:t> </a:t>
            </a:r>
            <a:r>
              <a:rPr lang="nl-NL" noProof="0" dirty="0" err="1"/>
              <a:t>iduciis</a:t>
            </a:r>
            <a:r>
              <a:rPr lang="nl-NL" noProof="0" dirty="0"/>
              <a:t> </a:t>
            </a:r>
            <a:r>
              <a:rPr lang="nl-NL" noProof="0" dirty="0" err="1"/>
              <a:t>sedis</a:t>
            </a:r>
            <a:r>
              <a:rPr lang="nl-NL" noProof="0" dirty="0"/>
              <a:t> </a:t>
            </a:r>
            <a:r>
              <a:rPr lang="nl-NL" noProof="0" dirty="0" err="1"/>
              <a:t>sitat</a:t>
            </a:r>
            <a:r>
              <a:rPr lang="nl-NL" noProof="0" dirty="0"/>
              <a:t> es </a:t>
            </a:r>
            <a:r>
              <a:rPr lang="nl-NL" noProof="0" dirty="0" err="1"/>
              <a:t>nihition</a:t>
            </a:r>
            <a:r>
              <a:rPr lang="nl-NL" noProof="0" dirty="0"/>
              <a:t> </a:t>
            </a:r>
            <a:r>
              <a:rPr lang="nl-NL" noProof="0" dirty="0" err="1"/>
              <a:t>nonsecturi</a:t>
            </a:r>
            <a:r>
              <a:rPr lang="nl-NL" noProof="0" dirty="0"/>
              <a:t> </a:t>
            </a:r>
            <a:r>
              <a:rPr lang="nl-NL" noProof="0" dirty="0" err="1"/>
              <a:t>officidis</a:t>
            </a:r>
            <a:r>
              <a:rPr lang="nl-NL" noProof="0" dirty="0"/>
              <a:t> ex et que </a:t>
            </a:r>
            <a:r>
              <a:rPr lang="nl-NL" noProof="0" dirty="0" err="1"/>
              <a:t>esecto</a:t>
            </a:r>
            <a:r>
              <a:rPr lang="nl-NL" noProof="0" dirty="0"/>
              <a:t> </a:t>
            </a:r>
            <a:r>
              <a:rPr lang="nl-NL" noProof="0" dirty="0" err="1"/>
              <a:t>dolorumenis</a:t>
            </a:r>
            <a:r>
              <a:rPr lang="nl-NL" noProof="0" dirty="0"/>
              <a:t> </a:t>
            </a:r>
            <a:r>
              <a:rPr lang="nl-NL" noProof="0" dirty="0" err="1"/>
              <a:t>aritat</a:t>
            </a:r>
            <a:r>
              <a:rPr lang="nl-NL" noProof="0" dirty="0"/>
              <a:t> et des </a:t>
            </a:r>
            <a:r>
              <a:rPr lang="nl-NL" noProof="0" dirty="0" err="1"/>
              <a:t>earcit</a:t>
            </a:r>
            <a:r>
              <a:rPr lang="nl-NL" noProof="0" dirty="0"/>
              <a:t>, </a:t>
            </a:r>
            <a:r>
              <a:rPr lang="nl-NL" noProof="0" dirty="0" err="1"/>
              <a:t>ium</a:t>
            </a:r>
            <a:r>
              <a:rPr lang="nl-NL" noProof="0" dirty="0"/>
              <a:t> ad </a:t>
            </a:r>
            <a:r>
              <a:rPr lang="nl-NL" noProof="0" dirty="0" err="1"/>
              <a:t>quam</a:t>
            </a:r>
            <a:r>
              <a:rPr lang="nl-NL" noProof="0" dirty="0"/>
              <a:t> </a:t>
            </a:r>
            <a:r>
              <a:rPr lang="nl-NL" noProof="0" dirty="0" err="1"/>
              <a:t>faccupt</a:t>
            </a:r>
            <a:r>
              <a:rPr lang="nl-NL" noProof="0" dirty="0"/>
              <a:t> </a:t>
            </a:r>
            <a:r>
              <a:rPr lang="nl-NL" noProof="0" dirty="0" err="1"/>
              <a:t>atiature</a:t>
            </a:r>
            <a:r>
              <a:rPr lang="nl-NL" noProof="0" dirty="0"/>
              <a:t>, </a:t>
            </a:r>
            <a:r>
              <a:rPr lang="nl-NL" noProof="0" dirty="0" err="1"/>
              <a:t>qui</a:t>
            </a:r>
            <a:r>
              <a:rPr lang="nl-NL" noProof="0" dirty="0"/>
              <a:t> </a:t>
            </a:r>
            <a:r>
              <a:rPr lang="nl-NL" noProof="0" dirty="0" err="1"/>
              <a:t>officipis</a:t>
            </a:r>
            <a:r>
              <a:rPr lang="nl-NL" noProof="0" dirty="0"/>
              <a:t> </a:t>
            </a:r>
            <a:r>
              <a:rPr lang="nl-NL" noProof="0" dirty="0" err="1"/>
              <a:t>dolupta</a:t>
            </a:r>
            <a:r>
              <a:rPr lang="nl-NL" noProof="0" dirty="0"/>
              <a:t> </a:t>
            </a:r>
            <a:r>
              <a:rPr lang="nl-NL" noProof="0" dirty="0" err="1"/>
              <a:t>spereium</a:t>
            </a:r>
            <a:r>
              <a:rPr lang="nl-NL" noProof="0" dirty="0"/>
              <a:t> </a:t>
            </a:r>
            <a:r>
              <a:rPr lang="nl-NL" noProof="0" dirty="0" err="1"/>
              <a:t>quias</a:t>
            </a:r>
            <a:r>
              <a:rPr lang="nl-NL" noProof="0" dirty="0"/>
              <a:t> </a:t>
            </a:r>
            <a:r>
              <a:rPr lang="nl-NL" noProof="0" dirty="0" err="1"/>
              <a:t>sum</a:t>
            </a:r>
            <a:r>
              <a:rPr lang="nl-NL" noProof="0" dirty="0"/>
              <a:t> </a:t>
            </a:r>
            <a:r>
              <a:rPr lang="nl-NL" noProof="0" dirty="0" err="1"/>
              <a:t>aut</a:t>
            </a:r>
            <a:r>
              <a:rPr lang="nl-NL" noProof="0" dirty="0"/>
              <a:t> min </a:t>
            </a:r>
            <a:r>
              <a:rPr lang="nl-NL" noProof="0" dirty="0" err="1"/>
              <a:t>prae</a:t>
            </a:r>
            <a:r>
              <a:rPr lang="nl-NL" noProof="0" dirty="0"/>
              <a:t> nam </a:t>
            </a:r>
            <a:r>
              <a:rPr lang="nl-NL" noProof="0" dirty="0" err="1"/>
              <a:t>aut</a:t>
            </a:r>
            <a:r>
              <a:rPr lang="nl-NL" noProof="0" dirty="0"/>
              <a:t> que </a:t>
            </a:r>
            <a:r>
              <a:rPr lang="nl-NL" noProof="0" dirty="0" err="1"/>
              <a:t>nobitatur</a:t>
            </a:r>
            <a:r>
              <a:rPr lang="nl-NL" noProof="0" dirty="0"/>
              <a:t>, </a:t>
            </a:r>
            <a:r>
              <a:rPr lang="nl-NL" noProof="0" dirty="0" err="1"/>
              <a:t>cus</a:t>
            </a:r>
            <a:r>
              <a:rPr lang="nl-NL" noProof="0" dirty="0"/>
              <a:t> </a:t>
            </a:r>
            <a:r>
              <a:rPr lang="nl-NL" noProof="0" dirty="0" err="1"/>
              <a:t>eario</a:t>
            </a:r>
            <a:r>
              <a:rPr lang="nl-NL" noProof="0" dirty="0"/>
              <a:t> </a:t>
            </a:r>
            <a:r>
              <a:rPr lang="nl-NL" noProof="0" dirty="0" err="1"/>
              <a:t>omnihic</a:t>
            </a:r>
            <a:r>
              <a:rPr lang="nl-NL" noProof="0" dirty="0"/>
              <a:t> </a:t>
            </a:r>
            <a:r>
              <a:rPr lang="nl-NL" noProof="0" dirty="0" err="1"/>
              <a:t>aeruptur</a:t>
            </a:r>
            <a:r>
              <a:rPr lang="nl-NL" noProof="0" dirty="0"/>
              <a:t>, </a:t>
            </a:r>
            <a:r>
              <a:rPr lang="nl-NL" noProof="0" dirty="0" err="1"/>
              <a:t>sunt</a:t>
            </a:r>
            <a:r>
              <a:rPr lang="nl-NL" noProof="0" dirty="0"/>
              <a:t> </a:t>
            </a:r>
            <a:r>
              <a:rPr lang="nl-NL" noProof="0" dirty="0" err="1"/>
              <a:t>eruptat</a:t>
            </a:r>
            <a:r>
              <a:rPr lang="nl-NL" noProof="0" dirty="0"/>
              <a:t> </a:t>
            </a:r>
            <a:r>
              <a:rPr lang="nl-NL" noProof="0" dirty="0" err="1"/>
              <a:t>volorep</a:t>
            </a:r>
            <a:r>
              <a:rPr lang="nl-NL" noProof="0" dirty="0"/>
              <a:t>. &lt;Max. 70 woorden&gt; </a:t>
            </a:r>
          </a:p>
        </p:txBody>
      </p:sp>
      <p:pic>
        <p:nvPicPr>
          <p:cNvPr id="5" name="Afbeelding 4">
            <a:extLst>
              <a:ext uri="{FF2B5EF4-FFF2-40B4-BE49-F238E27FC236}">
                <a16:creationId xmlns:a16="http://schemas.microsoft.com/office/drawing/2014/main" id="{9F5F4EC7-5817-CC41-AADD-8BE27B448F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664" y="6001200"/>
            <a:ext cx="1295144" cy="679158"/>
          </a:xfrm>
          <a:prstGeom prst="rect">
            <a:avLst/>
          </a:prstGeom>
          <a:ln>
            <a:noFill/>
          </a:ln>
        </p:spPr>
      </p:pic>
    </p:spTree>
    <p:extLst>
      <p:ext uri="{BB962C8B-B14F-4D97-AF65-F5344CB8AC3E}">
        <p14:creationId xmlns:p14="http://schemas.microsoft.com/office/powerpoint/2010/main" val="3620237721"/>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7" orient="horz" pos="2115">
          <p15:clr>
            <a:srgbClr val="FBAE40"/>
          </p15:clr>
        </p15:guide>
        <p15:guide id="18" orient="horz" pos="75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Tekst links, afbeelding rechts">
    <p:bg bwMode="gray">
      <p:bgPr>
        <a:solidFill>
          <a:schemeClr val="bg1"/>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6BA2A577-21F1-7046-AA42-DF49AEC8BCF0}"/>
              </a:ext>
            </a:extLst>
          </p:cNvPr>
          <p:cNvSpPr>
            <a:spLocks noGrp="1"/>
          </p:cNvSpPr>
          <p:nvPr>
            <p:ph type="pic" sz="quarter" idx="18" hasCustomPrompt="1"/>
          </p:nvPr>
        </p:nvSpPr>
        <p:spPr>
          <a:xfrm>
            <a:off x="3222183" y="368301"/>
            <a:ext cx="5669470" cy="6121400"/>
          </a:xfrm>
          <a:prstGeom prst="rect">
            <a:avLst/>
          </a:prstGeom>
          <a:solidFill>
            <a:schemeClr val="bg1"/>
          </a:solidFill>
          <a:ln>
            <a:noFill/>
          </a:ln>
        </p:spPr>
        <p:txBody>
          <a:bodyPr anchor="ctr" anchorCtr="0"/>
          <a:lstStyle>
            <a:lvl1pPr algn="ctr">
              <a:defRPr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a:t>Klik op icoontje om een beeld in te voegen</a:t>
            </a:r>
          </a:p>
        </p:txBody>
      </p:sp>
      <p:sp>
        <p:nvSpPr>
          <p:cNvPr id="9" name="Titel 1">
            <a:extLst>
              <a:ext uri="{FF2B5EF4-FFF2-40B4-BE49-F238E27FC236}">
                <a16:creationId xmlns:a16="http://schemas.microsoft.com/office/drawing/2014/main" id="{A07AE5D3-2C03-CD49-8B96-489B7649C6D1}"/>
              </a:ext>
            </a:extLst>
          </p:cNvPr>
          <p:cNvSpPr>
            <a:spLocks noGrp="1"/>
          </p:cNvSpPr>
          <p:nvPr>
            <p:ph type="ctrTitle" hasCustomPrompt="1"/>
          </p:nvPr>
        </p:nvSpPr>
        <p:spPr>
          <a:xfrm>
            <a:off x="253538" y="371475"/>
            <a:ext cx="2725821" cy="1080000"/>
          </a:xfrm>
          <a:prstGeom prst="rect">
            <a:avLst/>
          </a:prstGeom>
        </p:spPr>
        <p:txBody>
          <a:bodyPr anchor="t" anchorCtr="0"/>
          <a:lstStyle>
            <a:lvl1pPr marL="0" marR="0" indent="0" algn="l" defTabSz="685617" rtl="0" eaLnBrk="1" fontAlgn="auto" latinLnBrk="0" hangingPunct="1">
              <a:lnSpc>
                <a:spcPct val="100000"/>
              </a:lnSpc>
              <a:spcBef>
                <a:spcPct val="0"/>
              </a:spcBef>
              <a:spcAft>
                <a:spcPts val="0"/>
              </a:spcAft>
              <a:buClrTx/>
              <a:buSzTx/>
              <a:buFontTx/>
              <a:buNone/>
              <a:tabLst/>
              <a:defRPr lang="nl-NL" sz="1725" b="1" i="0" smtClean="0">
                <a:effectLst/>
                <a:latin typeface="Open Sans" panose="020B0606030504020204" pitchFamily="34" charset="0"/>
                <a:ea typeface="Open Sans" panose="020B0606030504020204" pitchFamily="34" charset="0"/>
                <a:cs typeface="Open Sans" panose="020B0606030504020204" pitchFamily="34" charset="0"/>
              </a:defRPr>
            </a:lvl1pPr>
          </a:lstStyle>
          <a:p>
            <a:r>
              <a:rPr lang="nl-NL" noProof="0" dirty="0"/>
              <a:t>Titel</a:t>
            </a:r>
          </a:p>
        </p:txBody>
      </p:sp>
      <p:sp>
        <p:nvSpPr>
          <p:cNvPr id="10" name="Tijdelijke aanduiding voor tekst 2">
            <a:extLst>
              <a:ext uri="{FF2B5EF4-FFF2-40B4-BE49-F238E27FC236}">
                <a16:creationId xmlns:a16="http://schemas.microsoft.com/office/drawing/2014/main" id="{34EE854C-23EF-BD45-A084-2AE0D435916C}"/>
              </a:ext>
            </a:extLst>
          </p:cNvPr>
          <p:cNvSpPr>
            <a:spLocks noGrp="1"/>
          </p:cNvSpPr>
          <p:nvPr>
            <p:ph type="body" sz="quarter" idx="10" hasCustomPrompt="1"/>
          </p:nvPr>
        </p:nvSpPr>
        <p:spPr>
          <a:xfrm>
            <a:off x="253069" y="1664209"/>
            <a:ext cx="2726290" cy="4238715"/>
          </a:xfrm>
          <a:prstGeom prst="rect">
            <a:avLst/>
          </a:prstGeom>
        </p:spPr>
        <p:txBody>
          <a:bodyPr bIns="0" anchor="b" anchorCtr="0"/>
          <a:lstStyle>
            <a:lvl1pPr marL="0" marR="0" indent="0" algn="l" defTabSz="685617" rtl="0" eaLnBrk="1" fontAlgn="auto" latinLnBrk="0" hangingPunct="1">
              <a:lnSpc>
                <a:spcPct val="110000"/>
              </a:lnSpc>
              <a:spcBef>
                <a:spcPts val="0"/>
              </a:spcBef>
              <a:spcAft>
                <a:spcPts val="0"/>
              </a:spcAft>
              <a:buClrTx/>
              <a:buSzTx/>
              <a:buFont typeface="Arial" pitchFamily="34" charset="0"/>
              <a:buNone/>
              <a:tabLst/>
              <a:defRPr lang="nl-NL" sz="1650" b="0" i="0" smtClean="0">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err="1"/>
              <a:t>Molorepudit</a:t>
            </a:r>
            <a:r>
              <a:rPr lang="nl-NL" noProof="0" dirty="0"/>
              <a:t> </a:t>
            </a:r>
            <a:r>
              <a:rPr lang="nl-NL" noProof="0" dirty="0" err="1"/>
              <a:t>ressimus</a:t>
            </a:r>
            <a:r>
              <a:rPr lang="nl-NL" noProof="0" dirty="0"/>
              <a:t> </a:t>
            </a:r>
            <a:r>
              <a:rPr lang="nl-NL" noProof="0" dirty="0" err="1"/>
              <a:t>exeri</a:t>
            </a:r>
            <a:r>
              <a:rPr lang="nl-NL" noProof="0" dirty="0"/>
              <a:t> </a:t>
            </a:r>
            <a:r>
              <a:rPr lang="nl-NL" noProof="0" dirty="0" err="1"/>
              <a:t>nus</a:t>
            </a:r>
            <a:r>
              <a:rPr lang="nl-NL" noProof="0" dirty="0"/>
              <a:t> et </a:t>
            </a:r>
            <a:r>
              <a:rPr lang="nl-NL" noProof="0" dirty="0" err="1"/>
              <a:t>ipienda</a:t>
            </a:r>
            <a:r>
              <a:rPr lang="nl-NL" noProof="0" dirty="0"/>
              <a:t> et </a:t>
            </a:r>
            <a:r>
              <a:rPr lang="nl-NL" noProof="0" dirty="0" err="1"/>
              <a:t>adiantot</a:t>
            </a:r>
            <a:r>
              <a:rPr lang="nl-NL" noProof="0" dirty="0"/>
              <a:t> </a:t>
            </a:r>
            <a:r>
              <a:rPr lang="nl-NL" noProof="0" dirty="0" err="1"/>
              <a:t>Ique</a:t>
            </a:r>
            <a:r>
              <a:rPr lang="nl-NL" noProof="0" dirty="0"/>
              <a:t> </a:t>
            </a:r>
            <a:r>
              <a:rPr lang="nl-NL" noProof="0" dirty="0" err="1"/>
              <a:t>niminti</a:t>
            </a:r>
            <a:r>
              <a:rPr lang="nl-NL" noProof="0" dirty="0"/>
              <a:t> </a:t>
            </a:r>
            <a:r>
              <a:rPr lang="nl-NL" noProof="0" dirty="0" err="1"/>
              <a:t>nonsendaecae</a:t>
            </a:r>
            <a:r>
              <a:rPr lang="nl-NL" noProof="0" dirty="0"/>
              <a:t> </a:t>
            </a:r>
            <a:r>
              <a:rPr lang="nl-NL" noProof="0" dirty="0" err="1"/>
              <a:t>volor</a:t>
            </a:r>
            <a:r>
              <a:rPr lang="nl-NL" noProof="0" dirty="0"/>
              <a:t> a ad et ut </a:t>
            </a:r>
            <a:r>
              <a:rPr lang="nl-NL" noProof="0" dirty="0" err="1"/>
              <a:t>eum</a:t>
            </a:r>
            <a:r>
              <a:rPr lang="nl-NL" noProof="0" dirty="0"/>
              <a:t> se pos mos </a:t>
            </a:r>
            <a:r>
              <a:rPr lang="nl-NL" noProof="0" dirty="0" err="1"/>
              <a:t>sed</a:t>
            </a:r>
            <a:r>
              <a:rPr lang="nl-NL" noProof="0" dirty="0"/>
              <a:t> </a:t>
            </a:r>
            <a:r>
              <a:rPr lang="nl-NL" noProof="0" dirty="0" err="1"/>
              <a:t>ulpa</a:t>
            </a:r>
            <a:r>
              <a:rPr lang="nl-NL" noProof="0" dirty="0"/>
              <a:t> </a:t>
            </a:r>
            <a:r>
              <a:rPr lang="nl-NL" noProof="0" dirty="0" err="1"/>
              <a:t>vitas</a:t>
            </a:r>
            <a:r>
              <a:rPr lang="nl-NL" noProof="0" dirty="0"/>
              <a:t> </a:t>
            </a:r>
            <a:r>
              <a:rPr lang="nl-NL" noProof="0" dirty="0" err="1"/>
              <a:t>aut</a:t>
            </a:r>
            <a:r>
              <a:rPr lang="nl-NL" noProof="0" dirty="0"/>
              <a:t> </a:t>
            </a:r>
            <a:r>
              <a:rPr lang="nl-NL" noProof="0" dirty="0" err="1"/>
              <a:t>quia</a:t>
            </a:r>
            <a:r>
              <a:rPr lang="nl-NL" noProof="0" dirty="0"/>
              <a:t> </a:t>
            </a:r>
            <a:r>
              <a:rPr lang="nl-NL" noProof="0" dirty="0" err="1"/>
              <a:t>doluptio</a:t>
            </a:r>
            <a:r>
              <a:rPr lang="nl-NL" noProof="0" dirty="0"/>
              <a:t> </a:t>
            </a:r>
            <a:r>
              <a:rPr lang="nl-NL" noProof="0" dirty="0" err="1"/>
              <a:t>iduciis</a:t>
            </a:r>
            <a:r>
              <a:rPr lang="nl-NL" noProof="0" dirty="0"/>
              <a:t> </a:t>
            </a:r>
            <a:r>
              <a:rPr lang="nl-NL" noProof="0" dirty="0" err="1"/>
              <a:t>sedis</a:t>
            </a:r>
            <a:r>
              <a:rPr lang="nl-NL" noProof="0" dirty="0"/>
              <a:t> </a:t>
            </a:r>
            <a:r>
              <a:rPr lang="nl-NL" noProof="0" dirty="0" err="1"/>
              <a:t>sitat</a:t>
            </a:r>
            <a:r>
              <a:rPr lang="nl-NL" noProof="0" dirty="0"/>
              <a:t> es </a:t>
            </a:r>
            <a:r>
              <a:rPr lang="nl-NL" noProof="0" dirty="0" err="1"/>
              <a:t>nihition</a:t>
            </a:r>
            <a:r>
              <a:rPr lang="nl-NL" noProof="0" dirty="0"/>
              <a:t> </a:t>
            </a:r>
            <a:r>
              <a:rPr lang="nl-NL" noProof="0" dirty="0" err="1"/>
              <a:t>nonsecturi</a:t>
            </a:r>
            <a:r>
              <a:rPr lang="nl-NL" noProof="0" dirty="0"/>
              <a:t> </a:t>
            </a:r>
            <a:r>
              <a:rPr lang="nl-NL" noProof="0" dirty="0" err="1"/>
              <a:t>officidis</a:t>
            </a:r>
            <a:r>
              <a:rPr lang="nl-NL" noProof="0" dirty="0"/>
              <a:t> ex et que </a:t>
            </a:r>
            <a:r>
              <a:rPr lang="nl-NL" noProof="0" dirty="0" err="1"/>
              <a:t>esecto</a:t>
            </a:r>
            <a:r>
              <a:rPr lang="nl-NL" noProof="0" dirty="0"/>
              <a:t> </a:t>
            </a:r>
            <a:r>
              <a:rPr lang="nl-NL" noProof="0" dirty="0" err="1"/>
              <a:t>dolorumenis</a:t>
            </a:r>
            <a:r>
              <a:rPr lang="nl-NL" noProof="0" dirty="0"/>
              <a:t> </a:t>
            </a:r>
            <a:r>
              <a:rPr lang="nl-NL" noProof="0" dirty="0" err="1"/>
              <a:t>aritat</a:t>
            </a:r>
            <a:r>
              <a:rPr lang="nl-NL" noProof="0" dirty="0"/>
              <a:t> et. </a:t>
            </a:r>
            <a:br>
              <a:rPr lang="nl-NL" noProof="0" dirty="0"/>
            </a:br>
            <a:r>
              <a:rPr lang="nl-NL" noProof="0" dirty="0"/>
              <a:t>&lt;Max. 40 woorden &gt; </a:t>
            </a:r>
          </a:p>
        </p:txBody>
      </p:sp>
      <p:pic>
        <p:nvPicPr>
          <p:cNvPr id="6" name="Afbeelding 5">
            <a:extLst>
              <a:ext uri="{FF2B5EF4-FFF2-40B4-BE49-F238E27FC236}">
                <a16:creationId xmlns:a16="http://schemas.microsoft.com/office/drawing/2014/main" id="{0BAAC30D-7F41-4848-9BE9-65BCD93A9C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664" y="6001200"/>
            <a:ext cx="1295144" cy="679158"/>
          </a:xfrm>
          <a:prstGeom prst="rect">
            <a:avLst/>
          </a:prstGeom>
          <a:ln>
            <a:noFill/>
          </a:ln>
        </p:spPr>
      </p:pic>
    </p:spTree>
    <p:extLst>
      <p:ext uri="{BB962C8B-B14F-4D97-AF65-F5344CB8AC3E}">
        <p14:creationId xmlns:p14="http://schemas.microsoft.com/office/powerpoint/2010/main" val="1151395783"/>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7" orient="horz" pos="2115">
          <p15:clr>
            <a:srgbClr val="FBAE40"/>
          </p15:clr>
        </p15:guide>
        <p15:guide id="18" orient="horz" pos="75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Schermvullende afbeelding + bijschrift">
    <p:bg bwMode="gray">
      <p:bgPr>
        <a:solidFill>
          <a:schemeClr val="bg1"/>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6BA2A577-21F1-7046-AA42-DF49AEC8BCF0}"/>
              </a:ext>
            </a:extLst>
          </p:cNvPr>
          <p:cNvSpPr>
            <a:spLocks noGrp="1"/>
          </p:cNvSpPr>
          <p:nvPr>
            <p:ph type="pic" sz="quarter" idx="18" hasCustomPrompt="1"/>
          </p:nvPr>
        </p:nvSpPr>
        <p:spPr>
          <a:xfrm>
            <a:off x="252347" y="368300"/>
            <a:ext cx="8639306" cy="5580000"/>
          </a:xfrm>
          <a:prstGeom prst="rect">
            <a:avLst/>
          </a:prstGeom>
          <a:solidFill>
            <a:schemeClr val="bg1"/>
          </a:solidFill>
          <a:ln>
            <a:noFill/>
          </a:ln>
        </p:spPr>
        <p:txBody>
          <a:bodyPr anchor="ctr" anchorCtr="0"/>
          <a:lstStyle>
            <a:lvl1pPr algn="ctr">
              <a:defRPr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a:t>Klik op icoontje om een beeld in te voegen</a:t>
            </a:r>
          </a:p>
        </p:txBody>
      </p:sp>
      <p:sp>
        <p:nvSpPr>
          <p:cNvPr id="4" name="Tijdelijke aanduiding voor tekst 3">
            <a:extLst>
              <a:ext uri="{FF2B5EF4-FFF2-40B4-BE49-F238E27FC236}">
                <a16:creationId xmlns:a16="http://schemas.microsoft.com/office/drawing/2014/main" id="{2644E85E-CA6A-F844-A413-BC9479C4FF28}"/>
              </a:ext>
            </a:extLst>
          </p:cNvPr>
          <p:cNvSpPr>
            <a:spLocks noGrp="1"/>
          </p:cNvSpPr>
          <p:nvPr>
            <p:ph type="body" sz="quarter" idx="19" hasCustomPrompt="1"/>
          </p:nvPr>
        </p:nvSpPr>
        <p:spPr>
          <a:xfrm>
            <a:off x="252347" y="5948301"/>
            <a:ext cx="8639306" cy="541399"/>
          </a:xfrm>
          <a:prstGeom prst="rect">
            <a:avLst/>
          </a:prstGeom>
        </p:spPr>
        <p:txBody>
          <a:bodyPr lIns="0" bIns="0" anchor="b" anchorCtr="0"/>
          <a:lstStyle>
            <a:lvl1pPr marL="0" marR="0" indent="0" algn="l" defTabSz="685617" rtl="0" eaLnBrk="1" fontAlgn="auto" latinLnBrk="0" hangingPunct="1">
              <a:lnSpc>
                <a:spcPct val="110000"/>
              </a:lnSpc>
              <a:spcBef>
                <a:spcPts val="0"/>
              </a:spcBef>
              <a:spcAft>
                <a:spcPts val="0"/>
              </a:spcAft>
              <a:buClrTx/>
              <a:buSzTx/>
              <a:buFont typeface="Arial" pitchFamily="34" charset="0"/>
              <a:buNone/>
              <a:tabLst/>
              <a:defRPr lang="nl-NL" sz="900" b="0" i="0" smtClean="0">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dirty="0" err="1"/>
              <a:t>Itasita</a:t>
            </a:r>
            <a:r>
              <a:rPr lang="nl-NL" dirty="0"/>
              <a:t> </a:t>
            </a:r>
            <a:r>
              <a:rPr lang="nl-NL" dirty="0" err="1"/>
              <a:t>sima</a:t>
            </a:r>
            <a:r>
              <a:rPr lang="nl-NL" dirty="0"/>
              <a:t> </a:t>
            </a:r>
            <a:r>
              <a:rPr lang="nl-NL" dirty="0" err="1"/>
              <a:t>dolor</a:t>
            </a:r>
            <a:r>
              <a:rPr lang="nl-NL" dirty="0"/>
              <a:t> min </a:t>
            </a:r>
            <a:r>
              <a:rPr lang="nl-NL" dirty="0" err="1"/>
              <a:t>evellor</a:t>
            </a:r>
            <a:r>
              <a:rPr lang="nl-NL" dirty="0"/>
              <a:t> </a:t>
            </a:r>
            <a:r>
              <a:rPr lang="nl-NL" dirty="0" err="1"/>
              <a:t>ratum</a:t>
            </a:r>
            <a:r>
              <a:rPr lang="nl-NL" dirty="0"/>
              <a:t> </a:t>
            </a:r>
            <a:r>
              <a:rPr lang="nl-NL" dirty="0" err="1"/>
              <a:t>laciis</a:t>
            </a:r>
            <a:r>
              <a:rPr lang="nl-NL" dirty="0"/>
              <a:t> et </a:t>
            </a:r>
            <a:r>
              <a:rPr lang="nl-NL" dirty="0" err="1"/>
              <a:t>quam</a:t>
            </a:r>
            <a:r>
              <a:rPr lang="nl-NL" dirty="0"/>
              <a:t> </a:t>
            </a:r>
            <a:r>
              <a:rPr lang="nl-NL" dirty="0" err="1"/>
              <a:t>voluptat</a:t>
            </a:r>
            <a:r>
              <a:rPr lang="nl-NL" dirty="0"/>
              <a:t> ut </a:t>
            </a:r>
            <a:r>
              <a:rPr lang="nl-NL" dirty="0" err="1"/>
              <a:t>lanis</a:t>
            </a:r>
            <a:r>
              <a:rPr lang="nl-NL" dirty="0"/>
              <a:t> </a:t>
            </a:r>
            <a:r>
              <a:rPr lang="nl-NL" dirty="0" err="1"/>
              <a:t>nit</a:t>
            </a:r>
            <a:r>
              <a:rPr lang="nl-NL" dirty="0"/>
              <a:t>, </a:t>
            </a:r>
            <a:r>
              <a:rPr lang="nl-NL" dirty="0" err="1"/>
              <a:t>eium</a:t>
            </a:r>
            <a:r>
              <a:rPr lang="nl-NL" dirty="0"/>
              <a:t> </a:t>
            </a:r>
            <a:r>
              <a:rPr lang="nl-NL" dirty="0" err="1"/>
              <a:t>quidus</a:t>
            </a:r>
            <a:r>
              <a:rPr lang="nl-NL" dirty="0"/>
              <a:t>, </a:t>
            </a:r>
            <a:r>
              <a:rPr lang="nl-NL" dirty="0" err="1"/>
              <a:t>quas</a:t>
            </a:r>
            <a:r>
              <a:rPr lang="nl-NL" dirty="0"/>
              <a:t> </a:t>
            </a:r>
            <a:r>
              <a:rPr lang="nl-NL" dirty="0" err="1"/>
              <a:t>nobis</a:t>
            </a:r>
            <a:r>
              <a:rPr lang="nl-NL" dirty="0"/>
              <a:t> </a:t>
            </a:r>
            <a:r>
              <a:rPr lang="nl-NL" dirty="0" err="1"/>
              <a:t>inusam</a:t>
            </a:r>
            <a:r>
              <a:rPr lang="nl-NL" dirty="0"/>
              <a:t> </a:t>
            </a:r>
            <a:r>
              <a:rPr lang="nl-NL" dirty="0" err="1"/>
              <a:t>cuptate</a:t>
            </a:r>
            <a:r>
              <a:rPr lang="nl-NL" dirty="0"/>
              <a:t> </a:t>
            </a:r>
            <a:r>
              <a:rPr lang="nl-NL" dirty="0" err="1"/>
              <a:t>mper</a:t>
            </a:r>
            <a:r>
              <a:rPr lang="nl-NL" dirty="0"/>
              <a:t> </a:t>
            </a:r>
            <a:r>
              <a:rPr lang="nl-NL" dirty="0" err="1"/>
              <a:t>nobit</a:t>
            </a:r>
            <a:r>
              <a:rPr lang="nl-NL" dirty="0"/>
              <a:t> hit </a:t>
            </a:r>
            <a:r>
              <a:rPr lang="nl-NL" dirty="0" err="1"/>
              <a:t>eliquam</a:t>
            </a:r>
            <a:r>
              <a:rPr lang="nl-NL" dirty="0"/>
              <a:t> </a:t>
            </a:r>
            <a:r>
              <a:rPr lang="nl-NL" dirty="0" err="1"/>
              <a:t>cori</a:t>
            </a:r>
            <a:r>
              <a:rPr lang="nl-NL" dirty="0"/>
              <a:t> </a:t>
            </a:r>
            <a:r>
              <a:rPr lang="nl-NL" dirty="0" err="1"/>
              <a:t>voloreicid</a:t>
            </a:r>
            <a:r>
              <a:rPr lang="nl-NL" dirty="0"/>
              <a:t> </a:t>
            </a:r>
            <a:r>
              <a:rPr lang="nl-NL" dirty="0" err="1"/>
              <a:t>mil</a:t>
            </a:r>
            <a:r>
              <a:rPr lang="nl-NL" dirty="0"/>
              <a:t> </a:t>
            </a:r>
            <a:r>
              <a:rPr lang="nl-NL" dirty="0" err="1"/>
              <a:t>minihilis</a:t>
            </a:r>
            <a:r>
              <a:rPr lang="nl-NL" dirty="0"/>
              <a:t> </a:t>
            </a:r>
            <a:r>
              <a:rPr lang="nl-NL" dirty="0" err="1"/>
              <a:t>aut</a:t>
            </a:r>
            <a:r>
              <a:rPr lang="nl-NL" dirty="0"/>
              <a:t> </a:t>
            </a:r>
            <a:r>
              <a:rPr lang="nl-NL" dirty="0" err="1"/>
              <a:t>milit</a:t>
            </a:r>
            <a:r>
              <a:rPr lang="nl-NL" dirty="0"/>
              <a:t> es </a:t>
            </a:r>
            <a:r>
              <a:rPr lang="nl-NL" dirty="0" err="1"/>
              <a:t>sum</a:t>
            </a:r>
            <a:r>
              <a:rPr lang="nl-NL" dirty="0"/>
              <a:t> </a:t>
            </a:r>
            <a:r>
              <a:rPr lang="nl-NL" dirty="0" err="1"/>
              <a:t>eicatet</a:t>
            </a:r>
            <a:r>
              <a:rPr lang="nl-NL" dirty="0"/>
              <a:t> ad mi, </a:t>
            </a:r>
            <a:r>
              <a:rPr lang="nl-NL" dirty="0" err="1"/>
              <a:t>unt</a:t>
            </a:r>
            <a:r>
              <a:rPr lang="nl-NL" dirty="0"/>
              <a:t> </a:t>
            </a:r>
            <a:r>
              <a:rPr lang="nl-NL" dirty="0" err="1"/>
              <a:t>qui</a:t>
            </a:r>
            <a:r>
              <a:rPr lang="nl-NL" dirty="0"/>
              <a:t> </a:t>
            </a:r>
            <a:r>
              <a:rPr lang="nl-NL" dirty="0" err="1"/>
              <a:t>dionseq</a:t>
            </a:r>
            <a:r>
              <a:rPr lang="nl-NL" dirty="0"/>
              <a:t> </a:t>
            </a:r>
            <a:r>
              <a:rPr lang="nl-NL" dirty="0" err="1"/>
              <a:t>uatusae</a:t>
            </a:r>
            <a:r>
              <a:rPr lang="nl-NL" dirty="0"/>
              <a:t> </a:t>
            </a:r>
            <a:r>
              <a:rPr lang="nl-NL" dirty="0" err="1"/>
              <a:t>verferf</a:t>
            </a:r>
            <a:r>
              <a:rPr lang="nl-NL" dirty="0"/>
              <a:t> </a:t>
            </a:r>
            <a:r>
              <a:rPr lang="nl-NL" dirty="0" err="1"/>
              <a:t>erumquunt</a:t>
            </a:r>
            <a:r>
              <a:rPr lang="nl-NL" dirty="0"/>
              <a:t>. &lt;Max. 40 woorden&gt; </a:t>
            </a:r>
          </a:p>
        </p:txBody>
      </p:sp>
    </p:spTree>
    <p:extLst>
      <p:ext uri="{BB962C8B-B14F-4D97-AF65-F5344CB8AC3E}">
        <p14:creationId xmlns:p14="http://schemas.microsoft.com/office/powerpoint/2010/main" val="1400617644"/>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7" orient="horz" pos="2115">
          <p15:clr>
            <a:srgbClr val="FBAE40"/>
          </p15:clr>
        </p15:guide>
        <p15:guide id="18" orient="horz" pos="75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Ü | ZÜ | Text/Aufz.">
    <p:spTree>
      <p:nvGrpSpPr>
        <p:cNvPr id="1" name=""/>
        <p:cNvGrpSpPr/>
        <p:nvPr/>
      </p:nvGrpSpPr>
      <p:grpSpPr>
        <a:xfrm>
          <a:off x="0" y="0"/>
          <a:ext cx="0" cy="0"/>
          <a:chOff x="0" y="0"/>
          <a:chExt cx="0" cy="0"/>
        </a:xfrm>
      </p:grpSpPr>
      <p:sp>
        <p:nvSpPr>
          <p:cNvPr id="12" name="Inhaltsplatzhalter 2"/>
          <p:cNvSpPr>
            <a:spLocks noGrp="1"/>
          </p:cNvSpPr>
          <p:nvPr>
            <p:ph idx="17" hasCustomPrompt="1"/>
          </p:nvPr>
        </p:nvSpPr>
        <p:spPr>
          <a:xfrm>
            <a:off x="324000" y="1124744"/>
            <a:ext cx="8427398" cy="288032"/>
          </a:xfrm>
        </p:spPr>
        <p:txBody>
          <a:bodyPr lIns="90000"/>
          <a:lstStyle>
            <a:lvl1pPr marL="0" indent="0">
              <a:spcAft>
                <a:spcPts val="1200"/>
              </a:spcAft>
              <a:buClr>
                <a:srgbClr val="CBB98A"/>
              </a:buClr>
              <a:buNone/>
              <a:defRPr b="0">
                <a:solidFill>
                  <a:schemeClr val="accent3"/>
                </a:solidFill>
              </a:defRPr>
            </a:lvl1pPr>
            <a:lvl2pPr>
              <a:spcAft>
                <a:spcPts val="1200"/>
              </a:spcAft>
              <a:buClr>
                <a:srgbClr val="CBB98A"/>
              </a:buClr>
              <a:defRPr/>
            </a:lvl2pPr>
            <a:lvl3pPr>
              <a:spcAft>
                <a:spcPts val="1200"/>
              </a:spcAft>
              <a:buClr>
                <a:srgbClr val="CBB98A"/>
              </a:buClr>
              <a:defRPr/>
            </a:lvl3pPr>
            <a:lvl4pPr>
              <a:spcAft>
                <a:spcPts val="1200"/>
              </a:spcAft>
              <a:buClr>
                <a:srgbClr val="CBB98A"/>
              </a:buClr>
              <a:defRPr/>
            </a:lvl4pPr>
            <a:lvl5pPr>
              <a:spcAft>
                <a:spcPts val="1200"/>
              </a:spcAft>
              <a:buClr>
                <a:srgbClr val="CBB98A"/>
              </a:buClr>
              <a:defRPr/>
            </a:lvl5pPr>
          </a:lstStyle>
          <a:p>
            <a:pPr lvl="0"/>
            <a:r>
              <a:rPr lang="de-DE" dirty="0"/>
              <a:t>Zwischenüberschrift bearbeiten</a:t>
            </a:r>
          </a:p>
        </p:txBody>
      </p:sp>
      <p:sp>
        <p:nvSpPr>
          <p:cNvPr id="9" name="Titelplatzhalter 2"/>
          <p:cNvSpPr>
            <a:spLocks noGrp="1"/>
          </p:cNvSpPr>
          <p:nvPr>
            <p:ph type="title"/>
          </p:nvPr>
        </p:nvSpPr>
        <p:spPr>
          <a:xfrm>
            <a:off x="108000" y="332656"/>
            <a:ext cx="8424936" cy="490861"/>
          </a:xfrm>
          <a:prstGeom prst="rect">
            <a:avLst/>
          </a:prstGeom>
        </p:spPr>
        <p:txBody>
          <a:bodyPr vert="horz" lIns="91440" tIns="45720" rIns="91440" bIns="45720" rtlCol="0" anchor="ctr">
            <a:normAutofit/>
          </a:bodyPr>
          <a:lstStyle>
            <a:lvl1pPr>
              <a:defRPr sz="2500" b="1"/>
            </a:lvl1pPr>
          </a:lstStyle>
          <a:p>
            <a:r>
              <a:rPr lang="de-DE" dirty="0"/>
              <a:t>Titelmasterformat durch Klicken bearbeiten</a:t>
            </a:r>
          </a:p>
        </p:txBody>
      </p:sp>
      <p:sp>
        <p:nvSpPr>
          <p:cNvPr id="11" name="Rectangle 8"/>
          <p:cNvSpPr>
            <a:spLocks noGrp="1" noChangeArrowheads="1"/>
          </p:cNvSpPr>
          <p:nvPr>
            <p:ph idx="1" hasCustomPrompt="1"/>
          </p:nvPr>
        </p:nvSpPr>
        <p:spPr bwMode="auto">
          <a:xfrm>
            <a:off x="323528" y="1514224"/>
            <a:ext cx="8424936" cy="5011120"/>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lvl1pPr>
              <a:defRPr/>
            </a:lvl1pPr>
            <a:lvl2pPr>
              <a:defRPr/>
            </a:lvl2pPr>
            <a:lvl3pPr>
              <a:defRPr/>
            </a:lvl3pPr>
          </a:lstStyle>
          <a:p>
            <a:pPr lvl="0"/>
            <a:r>
              <a:rPr lang="de-DE" dirty="0"/>
              <a:t>Erste Ebene</a:t>
            </a:r>
          </a:p>
          <a:p>
            <a:pPr lvl="1"/>
            <a:r>
              <a:rPr lang="de-DE" dirty="0"/>
              <a:t>Zweite Ebene</a:t>
            </a:r>
          </a:p>
          <a:p>
            <a:pPr lvl="2"/>
            <a:r>
              <a:rPr lang="de-DE" dirty="0"/>
              <a:t>Dritte Ebene</a:t>
            </a:r>
          </a:p>
        </p:txBody>
      </p:sp>
    </p:spTree>
    <p:extLst>
      <p:ext uri="{BB962C8B-B14F-4D97-AF65-F5344CB8AC3E}">
        <p14:creationId xmlns:p14="http://schemas.microsoft.com/office/powerpoint/2010/main" val="36488594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Ü | Text/Aufz.">
    <p:spTree>
      <p:nvGrpSpPr>
        <p:cNvPr id="1" name=""/>
        <p:cNvGrpSpPr/>
        <p:nvPr/>
      </p:nvGrpSpPr>
      <p:grpSpPr>
        <a:xfrm>
          <a:off x="0" y="0"/>
          <a:ext cx="0" cy="0"/>
          <a:chOff x="0" y="0"/>
          <a:chExt cx="0" cy="0"/>
        </a:xfrm>
      </p:grpSpPr>
      <p:sp>
        <p:nvSpPr>
          <p:cNvPr id="11" name="Rectangle 8"/>
          <p:cNvSpPr>
            <a:spLocks noGrp="1" noChangeArrowheads="1"/>
          </p:cNvSpPr>
          <p:nvPr>
            <p:ph idx="1" hasCustomPrompt="1"/>
          </p:nvPr>
        </p:nvSpPr>
        <p:spPr bwMode="auto">
          <a:xfrm>
            <a:off x="323528" y="1124744"/>
            <a:ext cx="8424936" cy="5011120"/>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lvl1pPr>
              <a:defRPr/>
            </a:lvl1pPr>
            <a:lvl2pPr>
              <a:defRPr/>
            </a:lvl2pPr>
            <a:lvl3pPr>
              <a:defRPr/>
            </a:lvl3pPr>
          </a:lstStyle>
          <a:p>
            <a:pPr lvl="0"/>
            <a:r>
              <a:rPr lang="de-DE" dirty="0"/>
              <a:t>Erste Ebene</a:t>
            </a:r>
          </a:p>
          <a:p>
            <a:pPr lvl="1"/>
            <a:r>
              <a:rPr lang="de-DE" dirty="0"/>
              <a:t>Zweite Ebene</a:t>
            </a:r>
          </a:p>
          <a:p>
            <a:pPr lvl="2"/>
            <a:r>
              <a:rPr lang="de-DE" dirty="0"/>
              <a:t>Dritte Ebene</a:t>
            </a:r>
          </a:p>
        </p:txBody>
      </p:sp>
      <p:sp>
        <p:nvSpPr>
          <p:cNvPr id="9" name="Titelplatzhalter 2"/>
          <p:cNvSpPr>
            <a:spLocks noGrp="1"/>
          </p:cNvSpPr>
          <p:nvPr>
            <p:ph type="title"/>
          </p:nvPr>
        </p:nvSpPr>
        <p:spPr>
          <a:xfrm>
            <a:off x="108000" y="332656"/>
            <a:ext cx="8424936" cy="490861"/>
          </a:xfrm>
          <a:prstGeom prst="rect">
            <a:avLst/>
          </a:prstGeom>
        </p:spPr>
        <p:txBody>
          <a:bodyPr vert="horz" lIns="91440" tIns="45720" rIns="91440" bIns="45720" rtlCol="0" anchor="ctr">
            <a:normAutofit/>
          </a:bodyPr>
          <a:lstStyle>
            <a:lvl1pPr>
              <a:defRPr sz="2500" b="1"/>
            </a:lvl1pPr>
          </a:lstStyle>
          <a:p>
            <a:r>
              <a:rPr lang="de-DE" dirty="0"/>
              <a:t>Titelmasterformat durch Klicken bearbeiten</a:t>
            </a:r>
          </a:p>
        </p:txBody>
      </p:sp>
    </p:spTree>
    <p:extLst>
      <p:ext uri="{BB962C8B-B14F-4D97-AF65-F5344CB8AC3E}">
        <p14:creationId xmlns:p14="http://schemas.microsoft.com/office/powerpoint/2010/main" val="30977194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Ü | freie Gestaltung">
    <p:spTree>
      <p:nvGrpSpPr>
        <p:cNvPr id="1" name=""/>
        <p:cNvGrpSpPr/>
        <p:nvPr/>
      </p:nvGrpSpPr>
      <p:grpSpPr>
        <a:xfrm>
          <a:off x="0" y="0"/>
          <a:ext cx="0" cy="0"/>
          <a:chOff x="0" y="0"/>
          <a:chExt cx="0" cy="0"/>
        </a:xfrm>
      </p:grpSpPr>
      <p:sp>
        <p:nvSpPr>
          <p:cNvPr id="9" name="Titelplatzhalter 2"/>
          <p:cNvSpPr>
            <a:spLocks noGrp="1"/>
          </p:cNvSpPr>
          <p:nvPr>
            <p:ph type="title"/>
          </p:nvPr>
        </p:nvSpPr>
        <p:spPr>
          <a:xfrm>
            <a:off x="108000" y="331200"/>
            <a:ext cx="8424936" cy="490861"/>
          </a:xfrm>
          <a:prstGeom prst="rect">
            <a:avLst/>
          </a:prstGeom>
        </p:spPr>
        <p:txBody>
          <a:bodyPr vert="horz" lIns="91440" tIns="45720" rIns="91440" bIns="45720" rtlCol="0" anchor="ctr">
            <a:normAutofit/>
          </a:bodyPr>
          <a:lstStyle>
            <a:lvl1pPr>
              <a:defRPr sz="2500" b="1"/>
            </a:lvl1pPr>
          </a:lstStyle>
          <a:p>
            <a:r>
              <a:rPr lang="de-DE" dirty="0"/>
              <a:t>Titelmasterformat durch Klicken bearbeiten</a:t>
            </a:r>
          </a:p>
        </p:txBody>
      </p:sp>
    </p:spTree>
    <p:extLst>
      <p:ext uri="{BB962C8B-B14F-4D97-AF65-F5344CB8AC3E}">
        <p14:creationId xmlns:p14="http://schemas.microsoft.com/office/powerpoint/2010/main" val="121787468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Ü | Text/Aufz.">
    <p:spTree>
      <p:nvGrpSpPr>
        <p:cNvPr id="1" name=""/>
        <p:cNvGrpSpPr/>
        <p:nvPr/>
      </p:nvGrpSpPr>
      <p:grpSpPr>
        <a:xfrm>
          <a:off x="0" y="0"/>
          <a:ext cx="0" cy="0"/>
          <a:chOff x="0" y="0"/>
          <a:chExt cx="0" cy="0"/>
        </a:xfrm>
      </p:grpSpPr>
      <p:sp>
        <p:nvSpPr>
          <p:cNvPr id="11" name="Rectangle 8"/>
          <p:cNvSpPr>
            <a:spLocks noGrp="1" noChangeArrowheads="1"/>
          </p:cNvSpPr>
          <p:nvPr>
            <p:ph idx="1" hasCustomPrompt="1"/>
          </p:nvPr>
        </p:nvSpPr>
        <p:spPr bwMode="auto">
          <a:xfrm>
            <a:off x="323528" y="1124744"/>
            <a:ext cx="8424936" cy="5400600"/>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lvl1pPr>
              <a:defRPr/>
            </a:lvl1pPr>
            <a:lvl2pPr>
              <a:defRPr/>
            </a:lvl2pPr>
            <a:lvl3pPr>
              <a:defRPr/>
            </a:lvl3pPr>
          </a:lstStyle>
          <a:p>
            <a:pPr lvl="0"/>
            <a:r>
              <a:rPr lang="de-DE" dirty="0"/>
              <a:t>Erste Ebene</a:t>
            </a:r>
          </a:p>
          <a:p>
            <a:pPr lvl="1"/>
            <a:r>
              <a:rPr lang="de-DE" dirty="0"/>
              <a:t>Zweite Ebene</a:t>
            </a:r>
          </a:p>
          <a:p>
            <a:pPr lvl="2"/>
            <a:r>
              <a:rPr lang="de-DE" dirty="0"/>
              <a:t>Dritte Ebene</a:t>
            </a:r>
          </a:p>
        </p:txBody>
      </p:sp>
      <p:sp>
        <p:nvSpPr>
          <p:cNvPr id="9" name="Titelplatzhalter 2"/>
          <p:cNvSpPr>
            <a:spLocks noGrp="1"/>
          </p:cNvSpPr>
          <p:nvPr>
            <p:ph type="title"/>
          </p:nvPr>
        </p:nvSpPr>
        <p:spPr>
          <a:xfrm>
            <a:off x="107504" y="332656"/>
            <a:ext cx="8964488" cy="490861"/>
          </a:xfrm>
          <a:prstGeom prst="rect">
            <a:avLst/>
          </a:prstGeom>
        </p:spPr>
        <p:txBody>
          <a:bodyPr vert="horz" lIns="91440" tIns="45720" rIns="91440" bIns="45720" rtlCol="0" anchor="ctr">
            <a:normAutofit/>
          </a:bodyPr>
          <a:lstStyle>
            <a:lvl1pPr>
              <a:defRPr b="1"/>
            </a:lvl1pPr>
          </a:lstStyle>
          <a:p>
            <a:r>
              <a:rPr lang="de-DE" dirty="0"/>
              <a:t>Titelmasterformat durch Klicken bearbeiten</a:t>
            </a:r>
          </a:p>
        </p:txBody>
      </p:sp>
    </p:spTree>
    <p:extLst>
      <p:ext uri="{BB962C8B-B14F-4D97-AF65-F5344CB8AC3E}">
        <p14:creationId xmlns:p14="http://schemas.microsoft.com/office/powerpoint/2010/main" val="7319431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Ü | Text/Aufz.">
    <p:spTree>
      <p:nvGrpSpPr>
        <p:cNvPr id="1" name=""/>
        <p:cNvGrpSpPr/>
        <p:nvPr/>
      </p:nvGrpSpPr>
      <p:grpSpPr>
        <a:xfrm>
          <a:off x="0" y="0"/>
          <a:ext cx="0" cy="0"/>
          <a:chOff x="0" y="0"/>
          <a:chExt cx="0" cy="0"/>
        </a:xfrm>
      </p:grpSpPr>
      <p:sp>
        <p:nvSpPr>
          <p:cNvPr id="11" name="Rectangle 8"/>
          <p:cNvSpPr>
            <a:spLocks noGrp="1" noChangeArrowheads="1"/>
          </p:cNvSpPr>
          <p:nvPr>
            <p:ph idx="1" hasCustomPrompt="1"/>
          </p:nvPr>
        </p:nvSpPr>
        <p:spPr bwMode="auto">
          <a:xfrm>
            <a:off x="323528" y="1124744"/>
            <a:ext cx="8424936" cy="5400600"/>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lvl1pPr>
              <a:defRPr/>
            </a:lvl1pPr>
            <a:lvl2pPr>
              <a:defRPr/>
            </a:lvl2pPr>
            <a:lvl3pPr>
              <a:defRPr/>
            </a:lvl3pPr>
          </a:lstStyle>
          <a:p>
            <a:pPr lvl="0"/>
            <a:r>
              <a:rPr lang="de-DE" dirty="0"/>
              <a:t>Erste Ebene</a:t>
            </a:r>
          </a:p>
          <a:p>
            <a:pPr lvl="1"/>
            <a:r>
              <a:rPr lang="de-DE" dirty="0"/>
              <a:t>Zweite Ebene</a:t>
            </a:r>
          </a:p>
          <a:p>
            <a:pPr lvl="2"/>
            <a:r>
              <a:rPr lang="de-DE" dirty="0"/>
              <a:t>Dritte Ebene</a:t>
            </a:r>
          </a:p>
        </p:txBody>
      </p:sp>
      <p:sp>
        <p:nvSpPr>
          <p:cNvPr id="9" name="Titelplatzhalter 2"/>
          <p:cNvSpPr>
            <a:spLocks noGrp="1"/>
          </p:cNvSpPr>
          <p:nvPr>
            <p:ph type="title"/>
          </p:nvPr>
        </p:nvSpPr>
        <p:spPr>
          <a:xfrm>
            <a:off x="107504" y="332656"/>
            <a:ext cx="8964488" cy="490861"/>
          </a:xfrm>
          <a:prstGeom prst="rect">
            <a:avLst/>
          </a:prstGeom>
        </p:spPr>
        <p:txBody>
          <a:bodyPr vert="horz" lIns="91440" tIns="45720" rIns="91440" bIns="45720" rtlCol="0" anchor="ctr">
            <a:normAutofit/>
          </a:bodyPr>
          <a:lstStyle>
            <a:lvl1pPr>
              <a:defRPr b="1"/>
            </a:lvl1pPr>
          </a:lstStyle>
          <a:p>
            <a:r>
              <a:rPr lang="de-DE" dirty="0"/>
              <a:t>Titelmasterformat durch Klicken bearbeiten</a:t>
            </a:r>
          </a:p>
        </p:txBody>
      </p:sp>
    </p:spTree>
    <p:extLst>
      <p:ext uri="{BB962C8B-B14F-4D97-AF65-F5344CB8AC3E}">
        <p14:creationId xmlns:p14="http://schemas.microsoft.com/office/powerpoint/2010/main" val="393427101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Ü | Objekt">
    <p:spTree>
      <p:nvGrpSpPr>
        <p:cNvPr id="1" name=""/>
        <p:cNvGrpSpPr/>
        <p:nvPr/>
      </p:nvGrpSpPr>
      <p:grpSpPr>
        <a:xfrm>
          <a:off x="0" y="0"/>
          <a:ext cx="0" cy="0"/>
          <a:chOff x="0" y="0"/>
          <a:chExt cx="0" cy="0"/>
        </a:xfrm>
      </p:grpSpPr>
      <p:sp>
        <p:nvSpPr>
          <p:cNvPr id="9" name="Titelplatzhalter 2"/>
          <p:cNvSpPr>
            <a:spLocks noGrp="1"/>
          </p:cNvSpPr>
          <p:nvPr>
            <p:ph type="title"/>
          </p:nvPr>
        </p:nvSpPr>
        <p:spPr>
          <a:xfrm>
            <a:off x="107504" y="332656"/>
            <a:ext cx="8964488" cy="490861"/>
          </a:xfrm>
          <a:prstGeom prst="rect">
            <a:avLst/>
          </a:prstGeom>
        </p:spPr>
        <p:txBody>
          <a:bodyPr vert="horz" lIns="91440" tIns="45720" rIns="91440" bIns="45720" rtlCol="0" anchor="ctr">
            <a:normAutofit/>
          </a:bodyPr>
          <a:lstStyle>
            <a:lvl1pPr>
              <a:defRPr b="1"/>
            </a:lvl1pPr>
          </a:lstStyle>
          <a:p>
            <a:r>
              <a:rPr lang="de-DE" dirty="0"/>
              <a:t>Titelmasterformat durch Klicken bearbeiten</a:t>
            </a:r>
          </a:p>
        </p:txBody>
      </p:sp>
      <p:sp>
        <p:nvSpPr>
          <p:cNvPr id="11" name="Rectangle 8"/>
          <p:cNvSpPr>
            <a:spLocks noGrp="1" noChangeArrowheads="1"/>
          </p:cNvSpPr>
          <p:nvPr>
            <p:ph idx="1"/>
          </p:nvPr>
        </p:nvSpPr>
        <p:spPr bwMode="auto">
          <a:xfrm>
            <a:off x="323528" y="1124744"/>
            <a:ext cx="8424936" cy="5400600"/>
          </a:xfrm>
          <a:prstGeom prst="rect">
            <a:avLst/>
          </a:prstGeom>
          <a:noFill/>
          <a:ln w="9525">
            <a:noFill/>
            <a:miter lim="800000"/>
            <a:headEnd/>
            <a:tailEnd/>
          </a:ln>
        </p:spPr>
        <p:txBody>
          <a:bodyPr vert="horz" wrap="square" lIns="108000" tIns="0" rIns="91440" bIns="45720" numCol="1" anchor="t" anchorCtr="0" compatLnSpc="1">
            <a:prstTxWarp prst="textNoShape">
              <a:avLst/>
            </a:prstTxWarp>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Formatvorlagen des Textmasters bearbeiten</a:t>
            </a:r>
          </a:p>
        </p:txBody>
      </p:sp>
    </p:spTree>
    <p:extLst>
      <p:ext uri="{BB962C8B-B14F-4D97-AF65-F5344CB8AC3E}">
        <p14:creationId xmlns:p14="http://schemas.microsoft.com/office/powerpoint/2010/main" val="295425840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Ü | freie Gestaltung">
    <p:spTree>
      <p:nvGrpSpPr>
        <p:cNvPr id="1" name=""/>
        <p:cNvGrpSpPr/>
        <p:nvPr/>
      </p:nvGrpSpPr>
      <p:grpSpPr>
        <a:xfrm>
          <a:off x="0" y="0"/>
          <a:ext cx="0" cy="0"/>
          <a:chOff x="0" y="0"/>
          <a:chExt cx="0" cy="0"/>
        </a:xfrm>
      </p:grpSpPr>
      <p:sp>
        <p:nvSpPr>
          <p:cNvPr id="9" name="Titelplatzhalter 2"/>
          <p:cNvSpPr>
            <a:spLocks noGrp="1"/>
          </p:cNvSpPr>
          <p:nvPr>
            <p:ph type="title"/>
          </p:nvPr>
        </p:nvSpPr>
        <p:spPr>
          <a:xfrm>
            <a:off x="107504" y="332656"/>
            <a:ext cx="9036496" cy="490861"/>
          </a:xfrm>
          <a:prstGeom prst="rect">
            <a:avLst/>
          </a:prstGeom>
        </p:spPr>
        <p:txBody>
          <a:bodyPr vert="horz" lIns="91440" tIns="45720" rIns="91440" bIns="45720" rtlCol="0" anchor="ctr">
            <a:normAutofit/>
          </a:bodyPr>
          <a:lstStyle>
            <a:lvl1pPr>
              <a:defRPr b="1"/>
            </a:lvl1pPr>
          </a:lstStyle>
          <a:p>
            <a:r>
              <a:rPr lang="de-DE"/>
              <a:t>Titelmasterformat durch Klicken bearbeiten</a:t>
            </a:r>
            <a:endParaRPr lang="de-DE" dirty="0"/>
          </a:p>
        </p:txBody>
      </p:sp>
    </p:spTree>
    <p:extLst>
      <p:ext uri="{BB962C8B-B14F-4D97-AF65-F5344CB8AC3E}">
        <p14:creationId xmlns:p14="http://schemas.microsoft.com/office/powerpoint/2010/main" val="142383329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liederung">
    <p:bg>
      <p:bgPr>
        <a:solidFill>
          <a:schemeClr val="bg1"/>
        </a:solidFill>
        <a:effectLst/>
      </p:bgPr>
    </p:bg>
    <p:spTree>
      <p:nvGrpSpPr>
        <p:cNvPr id="1" name=""/>
        <p:cNvGrpSpPr/>
        <p:nvPr/>
      </p:nvGrpSpPr>
      <p:grpSpPr>
        <a:xfrm>
          <a:off x="0" y="0"/>
          <a:ext cx="0" cy="0"/>
          <a:chOff x="0" y="0"/>
          <a:chExt cx="0" cy="0"/>
        </a:xfrm>
      </p:grpSpPr>
      <p:sp>
        <p:nvSpPr>
          <p:cNvPr id="6" name="Rechteck 5"/>
          <p:cNvSpPr/>
          <p:nvPr userDrawn="1"/>
        </p:nvSpPr>
        <p:spPr bwMode="auto">
          <a:xfrm>
            <a:off x="0" y="332656"/>
            <a:ext cx="9144000" cy="6525344"/>
          </a:xfrm>
          <a:prstGeom prst="rect">
            <a:avLst/>
          </a:prstGeom>
          <a:solidFill>
            <a:srgbClr val="327A86">
              <a:alpha val="5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24" name="Rechteck 23"/>
          <p:cNvSpPr/>
          <p:nvPr userDrawn="1"/>
        </p:nvSpPr>
        <p:spPr bwMode="auto">
          <a:xfrm>
            <a:off x="0" y="1268760"/>
            <a:ext cx="899592" cy="5589239"/>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endParaRPr lang="en-GB" sz="2000" err="1">
              <a:solidFill>
                <a:prstClr val="black"/>
              </a:solidFill>
              <a:latin typeface="Calibri" panose="020F0502020204030204" pitchFamily="34" charset="0"/>
            </a:endParaRPr>
          </a:p>
        </p:txBody>
      </p:sp>
      <p:sp>
        <p:nvSpPr>
          <p:cNvPr id="23" name="Titelplatzhalter 2"/>
          <p:cNvSpPr>
            <a:spLocks noGrp="1"/>
          </p:cNvSpPr>
          <p:nvPr>
            <p:ph type="title" hasCustomPrompt="1"/>
          </p:nvPr>
        </p:nvSpPr>
        <p:spPr>
          <a:xfrm>
            <a:off x="323528" y="417587"/>
            <a:ext cx="8424936" cy="490861"/>
          </a:xfrm>
          <a:prstGeom prst="rect">
            <a:avLst/>
          </a:prstGeom>
        </p:spPr>
        <p:txBody>
          <a:bodyPr vert="horz" lIns="91440" tIns="45720" rIns="91440" bIns="45720" rtlCol="0" anchor="t">
            <a:normAutofit/>
          </a:bodyPr>
          <a:lstStyle>
            <a:lvl1pPr>
              <a:defRPr b="1">
                <a:solidFill>
                  <a:schemeClr val="bg1"/>
                </a:solidFill>
              </a:defRPr>
            </a:lvl1pPr>
          </a:lstStyle>
          <a:p>
            <a:r>
              <a:rPr lang="de-DE" dirty="0"/>
              <a:t>Gliederung</a:t>
            </a:r>
          </a:p>
        </p:txBody>
      </p:sp>
      <p:sp>
        <p:nvSpPr>
          <p:cNvPr id="33" name="Rectangle 8"/>
          <p:cNvSpPr>
            <a:spLocks noGrp="1" noChangeArrowheads="1"/>
          </p:cNvSpPr>
          <p:nvPr>
            <p:ph idx="1" hasCustomPrompt="1"/>
          </p:nvPr>
        </p:nvSpPr>
        <p:spPr bwMode="auto">
          <a:xfrm>
            <a:off x="395536" y="1340768"/>
            <a:ext cx="8424936" cy="3672408"/>
          </a:xfrm>
          <a:prstGeom prst="rect">
            <a:avLst/>
          </a:prstGeom>
          <a:noFill/>
          <a:ln w="9525">
            <a:noFill/>
            <a:miter lim="800000"/>
            <a:headEnd/>
            <a:tailEnd/>
          </a:ln>
        </p:spPr>
        <p:txBody>
          <a:bodyPr vert="horz" wrap="square" lIns="108000" tIns="0" rIns="91440" bIns="45720" numCol="1" anchor="t" anchorCtr="0" compatLnSpc="1">
            <a:prstTxWarp prst="textNoShape">
              <a:avLst/>
            </a:prstTxWarp>
          </a:bodyPr>
          <a:lstStyle>
            <a:lvl1pPr marL="0" marR="0" indent="0" algn="l" defTabSz="914400" rtl="0" eaLnBrk="1" fontAlgn="base" latinLnBrk="0" hangingPunct="1">
              <a:lnSpc>
                <a:spcPts val="3600"/>
              </a:lnSpc>
              <a:spcBef>
                <a:spcPts val="576"/>
              </a:spcBef>
              <a:spcAft>
                <a:spcPts val="600"/>
              </a:spcAft>
              <a:buClr>
                <a:schemeClr val="bg1"/>
              </a:buClr>
              <a:buSzTx/>
              <a:buFont typeface="Arial" panose="020B0604020202020204" pitchFamily="34" charset="0"/>
              <a:buChar char="•"/>
              <a:tabLst>
                <a:tab pos="622300" algn="l"/>
              </a:tabLst>
              <a:defRPr sz="25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marL="514350" marR="0" lvl="0" indent="-514350" algn="l" defTabSz="914400" rtl="0" eaLnBrk="1" fontAlgn="base" latinLnBrk="0" hangingPunct="1">
              <a:lnSpc>
                <a:spcPts val="3600"/>
              </a:lnSpc>
              <a:spcBef>
                <a:spcPts val="576"/>
              </a:spcBef>
              <a:spcAft>
                <a:spcPts val="600"/>
              </a:spcAft>
              <a:buClr>
                <a:srgbClr val="327A86"/>
              </a:buClr>
              <a:buSzTx/>
              <a:buFont typeface="Wingdings" charset="2"/>
              <a:buAutoNum type="arabicPeriod"/>
              <a:tabLst>
                <a:tab pos="622300" algn="l"/>
              </a:tabLst>
              <a:defRPr/>
            </a:pPr>
            <a:r>
              <a:rPr lang="de-DE" dirty="0"/>
              <a:t>Kapitel</a:t>
            </a:r>
          </a:p>
          <a:p>
            <a:pPr marL="514350" marR="0" lvl="0" indent="-514350" algn="l" defTabSz="914400" rtl="0" eaLnBrk="1" fontAlgn="base" latinLnBrk="0" hangingPunct="1">
              <a:lnSpc>
                <a:spcPts val="3600"/>
              </a:lnSpc>
              <a:spcBef>
                <a:spcPts val="576"/>
              </a:spcBef>
              <a:spcAft>
                <a:spcPts val="600"/>
              </a:spcAft>
              <a:buClr>
                <a:srgbClr val="327A86"/>
              </a:buClr>
              <a:buSzTx/>
              <a:buFont typeface="Wingdings" charset="2"/>
              <a:buAutoNum type="arabicPeriod"/>
              <a:tabLst>
                <a:tab pos="622300" algn="l"/>
              </a:tabLst>
              <a:defRPr/>
            </a:pPr>
            <a:r>
              <a:rPr lang="de-DE" dirty="0"/>
              <a:t>Kapitel</a:t>
            </a:r>
          </a:p>
          <a:p>
            <a:pPr marL="514350" marR="0" lvl="0" indent="-514350" algn="l" defTabSz="914400" rtl="0" eaLnBrk="1" fontAlgn="base" latinLnBrk="0" hangingPunct="1">
              <a:lnSpc>
                <a:spcPts val="3600"/>
              </a:lnSpc>
              <a:spcBef>
                <a:spcPts val="576"/>
              </a:spcBef>
              <a:spcAft>
                <a:spcPts val="600"/>
              </a:spcAft>
              <a:buClr>
                <a:srgbClr val="327A86"/>
              </a:buClr>
              <a:buSzTx/>
              <a:buFont typeface="Wingdings" charset="2"/>
              <a:buAutoNum type="arabicPeriod"/>
              <a:tabLst>
                <a:tab pos="622300" algn="l"/>
              </a:tabLst>
              <a:defRPr/>
            </a:pPr>
            <a:r>
              <a:rPr lang="de-DE" dirty="0"/>
              <a:t>Kapitel</a:t>
            </a:r>
          </a:p>
          <a:p>
            <a:pPr marL="514350" marR="0" lvl="0" indent="-514350" algn="l" defTabSz="914400" rtl="0" eaLnBrk="1" fontAlgn="base" latinLnBrk="0" hangingPunct="1">
              <a:lnSpc>
                <a:spcPts val="3600"/>
              </a:lnSpc>
              <a:spcBef>
                <a:spcPts val="576"/>
              </a:spcBef>
              <a:spcAft>
                <a:spcPts val="600"/>
              </a:spcAft>
              <a:buClr>
                <a:srgbClr val="327A86"/>
              </a:buClr>
              <a:buSzTx/>
              <a:buFont typeface="Wingdings" charset="2"/>
              <a:buAutoNum type="arabicPeriod"/>
              <a:tabLst>
                <a:tab pos="622300" algn="l"/>
              </a:tabLst>
              <a:defRPr/>
            </a:pPr>
            <a:r>
              <a:rPr lang="de-DE" dirty="0"/>
              <a:t>Kapitel</a:t>
            </a:r>
          </a:p>
          <a:p>
            <a:pPr marL="514350" marR="0" lvl="0" indent="-514350" algn="l" defTabSz="914400" rtl="0" eaLnBrk="1" fontAlgn="base" latinLnBrk="0" hangingPunct="1">
              <a:lnSpc>
                <a:spcPts val="3600"/>
              </a:lnSpc>
              <a:spcBef>
                <a:spcPts val="576"/>
              </a:spcBef>
              <a:spcAft>
                <a:spcPts val="600"/>
              </a:spcAft>
              <a:buClr>
                <a:srgbClr val="327A86"/>
              </a:buClr>
              <a:buSzTx/>
              <a:buFont typeface="Wingdings" charset="2"/>
              <a:buAutoNum type="arabicPeriod"/>
              <a:tabLst>
                <a:tab pos="622300" algn="l"/>
              </a:tabLst>
              <a:defRPr/>
            </a:pPr>
            <a:r>
              <a:rPr lang="de-DE" dirty="0"/>
              <a:t>Kapitel</a:t>
            </a:r>
          </a:p>
        </p:txBody>
      </p:sp>
    </p:spTree>
    <p:extLst>
      <p:ext uri="{BB962C8B-B14F-4D97-AF65-F5344CB8AC3E}">
        <p14:creationId xmlns:p14="http://schemas.microsoft.com/office/powerpoint/2010/main" val="1430036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Ü | ZÜ | Text/Aufz.">
    <p:spTree>
      <p:nvGrpSpPr>
        <p:cNvPr id="1" name=""/>
        <p:cNvGrpSpPr/>
        <p:nvPr/>
      </p:nvGrpSpPr>
      <p:grpSpPr>
        <a:xfrm>
          <a:off x="0" y="0"/>
          <a:ext cx="0" cy="0"/>
          <a:chOff x="0" y="0"/>
          <a:chExt cx="0" cy="0"/>
        </a:xfrm>
      </p:grpSpPr>
      <p:sp>
        <p:nvSpPr>
          <p:cNvPr id="12" name="Inhaltsplatzhalter 2"/>
          <p:cNvSpPr>
            <a:spLocks noGrp="1"/>
          </p:cNvSpPr>
          <p:nvPr>
            <p:ph idx="17" hasCustomPrompt="1"/>
          </p:nvPr>
        </p:nvSpPr>
        <p:spPr>
          <a:xfrm>
            <a:off x="324000" y="1124744"/>
            <a:ext cx="8427398" cy="288032"/>
          </a:xfrm>
        </p:spPr>
        <p:txBody>
          <a:bodyPr lIns="90000"/>
          <a:lstStyle>
            <a:lvl1pPr marL="0" indent="0">
              <a:spcAft>
                <a:spcPts val="1200"/>
              </a:spcAft>
              <a:buClr>
                <a:srgbClr val="CBB98A"/>
              </a:buClr>
              <a:buNone/>
              <a:defRPr b="0">
                <a:solidFill>
                  <a:srgbClr val="327A86"/>
                </a:solidFill>
              </a:defRPr>
            </a:lvl1pPr>
            <a:lvl2pPr>
              <a:spcAft>
                <a:spcPts val="1200"/>
              </a:spcAft>
              <a:buClr>
                <a:srgbClr val="CBB98A"/>
              </a:buClr>
              <a:defRPr/>
            </a:lvl2pPr>
            <a:lvl3pPr>
              <a:spcAft>
                <a:spcPts val="1200"/>
              </a:spcAft>
              <a:buClr>
                <a:srgbClr val="CBB98A"/>
              </a:buClr>
              <a:defRPr/>
            </a:lvl3pPr>
            <a:lvl4pPr>
              <a:spcAft>
                <a:spcPts val="1200"/>
              </a:spcAft>
              <a:buClr>
                <a:srgbClr val="CBB98A"/>
              </a:buClr>
              <a:defRPr/>
            </a:lvl4pPr>
            <a:lvl5pPr>
              <a:spcAft>
                <a:spcPts val="1200"/>
              </a:spcAft>
              <a:buClr>
                <a:srgbClr val="CBB98A"/>
              </a:buClr>
              <a:defRPr/>
            </a:lvl5pPr>
          </a:lstStyle>
          <a:p>
            <a:pPr lvl="0"/>
            <a:r>
              <a:rPr lang="de-DE" dirty="0"/>
              <a:t>Zwischenüberschrift bearbeiten</a:t>
            </a:r>
          </a:p>
        </p:txBody>
      </p:sp>
      <p:sp>
        <p:nvSpPr>
          <p:cNvPr id="9" name="Titelplatzhalter 2"/>
          <p:cNvSpPr>
            <a:spLocks noGrp="1"/>
          </p:cNvSpPr>
          <p:nvPr>
            <p:ph type="title"/>
          </p:nvPr>
        </p:nvSpPr>
        <p:spPr>
          <a:xfrm>
            <a:off x="108000" y="331200"/>
            <a:ext cx="8424936" cy="490861"/>
          </a:xfrm>
          <a:prstGeom prst="rect">
            <a:avLst/>
          </a:prstGeom>
        </p:spPr>
        <p:txBody>
          <a:bodyPr vert="horz" lIns="91440" tIns="45720" rIns="91440" bIns="45720" rtlCol="0" anchor="t">
            <a:normAutofit/>
          </a:bodyPr>
          <a:lstStyle>
            <a:lvl1pPr>
              <a:defRPr b="1"/>
            </a:lvl1pPr>
          </a:lstStyle>
          <a:p>
            <a:r>
              <a:rPr lang="de-DE"/>
              <a:t>Titelmasterformat durch Klicken bearbeiten</a:t>
            </a:r>
            <a:endParaRPr lang="de-DE" dirty="0"/>
          </a:p>
        </p:txBody>
      </p:sp>
      <p:sp>
        <p:nvSpPr>
          <p:cNvPr id="11" name="Rectangle 8"/>
          <p:cNvSpPr>
            <a:spLocks noGrp="1" noChangeArrowheads="1"/>
          </p:cNvSpPr>
          <p:nvPr>
            <p:ph idx="1" hasCustomPrompt="1"/>
          </p:nvPr>
        </p:nvSpPr>
        <p:spPr bwMode="auto">
          <a:xfrm>
            <a:off x="323528" y="1514224"/>
            <a:ext cx="8424936" cy="5011120"/>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lvl1pPr>
              <a:defRPr/>
            </a:lvl1pPr>
            <a:lvl2pPr>
              <a:defRPr/>
            </a:lvl2pPr>
            <a:lvl3pPr>
              <a:defRPr/>
            </a:lvl3pPr>
          </a:lstStyle>
          <a:p>
            <a:pPr lvl="0"/>
            <a:r>
              <a:rPr lang="de-DE" dirty="0"/>
              <a:t>Erste Ebene</a:t>
            </a:r>
          </a:p>
          <a:p>
            <a:pPr lvl="1"/>
            <a:r>
              <a:rPr lang="de-DE" dirty="0"/>
              <a:t>Zweite Ebene</a:t>
            </a:r>
          </a:p>
          <a:p>
            <a:pPr lvl="2"/>
            <a:r>
              <a:rPr lang="de-DE" dirty="0"/>
              <a:t>Dritte Ebene</a:t>
            </a:r>
          </a:p>
        </p:txBody>
      </p:sp>
    </p:spTree>
    <p:extLst>
      <p:ext uri="{BB962C8B-B14F-4D97-AF65-F5344CB8AC3E}">
        <p14:creationId xmlns:p14="http://schemas.microsoft.com/office/powerpoint/2010/main" val="7197000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elfolie mit Bild">
    <p:spTree>
      <p:nvGrpSpPr>
        <p:cNvPr id="1" name=""/>
        <p:cNvGrpSpPr/>
        <p:nvPr/>
      </p:nvGrpSpPr>
      <p:grpSpPr>
        <a:xfrm>
          <a:off x="0" y="0"/>
          <a:ext cx="0" cy="0"/>
          <a:chOff x="0" y="0"/>
          <a:chExt cx="0" cy="0"/>
        </a:xfrm>
      </p:grpSpPr>
      <p:sp>
        <p:nvSpPr>
          <p:cNvPr id="18" name="Rectangle 17"/>
          <p:cNvSpPr>
            <a:spLocks noChangeArrowheads="1"/>
          </p:cNvSpPr>
          <p:nvPr userDrawn="1"/>
        </p:nvSpPr>
        <p:spPr bwMode="auto">
          <a:xfrm>
            <a:off x="0" y="0"/>
            <a:ext cx="9144000" cy="548680"/>
          </a:xfrm>
          <a:prstGeom prst="rect">
            <a:avLst/>
          </a:prstGeom>
          <a:solidFill>
            <a:srgbClr val="327A86"/>
          </a:solidFill>
          <a:ln w="9525">
            <a:noFill/>
            <a:miter lim="800000"/>
            <a:headEnd/>
            <a:tailEnd/>
          </a:ln>
        </p:spPr>
        <p:txBody>
          <a:bodyPr wrap="none" anchor="ctr">
            <a:prstTxWarp prst="textNoShape">
              <a:avLst/>
            </a:prstTxWarp>
          </a:bodyPr>
          <a:lstStyle/>
          <a:p>
            <a:endParaRPr lang="de-DE" b="0" i="0">
              <a:solidFill>
                <a:prstClr val="black"/>
              </a:solidFill>
              <a:latin typeface="Calibri Normal" charset="0"/>
            </a:endParaRPr>
          </a:p>
        </p:txBody>
      </p:sp>
      <p:sp>
        <p:nvSpPr>
          <p:cNvPr id="12" name="Rectangle 19"/>
          <p:cNvSpPr>
            <a:spLocks noChangeArrowheads="1"/>
          </p:cNvSpPr>
          <p:nvPr userDrawn="1"/>
        </p:nvSpPr>
        <p:spPr bwMode="auto">
          <a:xfrm>
            <a:off x="0" y="3789035"/>
            <a:ext cx="6876256" cy="2880325"/>
          </a:xfrm>
          <a:prstGeom prst="rect">
            <a:avLst/>
          </a:prstGeom>
          <a:solidFill>
            <a:srgbClr val="327A86"/>
          </a:solidFill>
          <a:ln w="9525">
            <a:noFill/>
            <a:miter lim="800000"/>
            <a:headEnd/>
            <a:tailEnd/>
          </a:ln>
        </p:spPr>
        <p:txBody>
          <a:bodyPr wrap="none" anchor="ctr">
            <a:prstTxWarp prst="textNoShape">
              <a:avLst/>
            </a:prstTxWarp>
          </a:bodyPr>
          <a:lstStyle/>
          <a:p>
            <a:endParaRPr lang="de-DE" b="0" i="0">
              <a:solidFill>
                <a:prstClr val="black"/>
              </a:solidFill>
              <a:latin typeface="Calibri Normal" charset="0"/>
            </a:endParaRPr>
          </a:p>
        </p:txBody>
      </p:sp>
      <p:sp>
        <p:nvSpPr>
          <p:cNvPr id="14" name="Rechteck 13"/>
          <p:cNvSpPr/>
          <p:nvPr userDrawn="1"/>
        </p:nvSpPr>
        <p:spPr bwMode="auto">
          <a:xfrm>
            <a:off x="7092281" y="3787878"/>
            <a:ext cx="2051719" cy="2881482"/>
          </a:xfrm>
          <a:prstGeom prst="rect">
            <a:avLst/>
          </a:prstGeom>
          <a:solidFill>
            <a:srgbClr val="CBB98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b="0" i="0">
              <a:solidFill>
                <a:prstClr val="black"/>
              </a:solidFill>
              <a:latin typeface="Calibri Normal" charset="0"/>
            </a:endParaRPr>
          </a:p>
        </p:txBody>
      </p:sp>
      <p:pic>
        <p:nvPicPr>
          <p:cNvPr id="2" name="Bild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5670" y="-99392"/>
            <a:ext cx="3306824" cy="760076"/>
          </a:xfrm>
          <a:prstGeom prst="rect">
            <a:avLst/>
          </a:prstGeom>
        </p:spPr>
      </p:pic>
      <p:sp>
        <p:nvSpPr>
          <p:cNvPr id="3074" name="Rectangle 2"/>
          <p:cNvSpPr>
            <a:spLocks noGrp="1" noChangeArrowheads="1"/>
          </p:cNvSpPr>
          <p:nvPr userDrawn="1">
            <p:ph type="ctrTitle" hasCustomPrompt="1"/>
          </p:nvPr>
        </p:nvSpPr>
        <p:spPr>
          <a:xfrm>
            <a:off x="633963" y="3861048"/>
            <a:ext cx="5882253" cy="1143000"/>
          </a:xfrm>
          <a:prstGeom prst="rect">
            <a:avLst/>
          </a:prstGeom>
        </p:spPr>
        <p:txBody>
          <a:bodyPr tIns="108000" bIns="108000"/>
          <a:lstStyle>
            <a:lvl1pPr marL="0" indent="0">
              <a:defRPr baseline="0">
                <a:solidFill>
                  <a:schemeClr val="bg1"/>
                </a:solidFill>
              </a:defRPr>
            </a:lvl1pPr>
          </a:lstStyle>
          <a:p>
            <a:r>
              <a:rPr lang="de-DE" dirty="0" err="1"/>
              <a:t>Subtitel</a:t>
            </a:r>
            <a:endParaRPr lang="de-DE" dirty="0"/>
          </a:p>
        </p:txBody>
      </p:sp>
      <p:sp>
        <p:nvSpPr>
          <p:cNvPr id="3075" name="Rectangle 3"/>
          <p:cNvSpPr>
            <a:spLocks noGrp="1" noChangeArrowheads="1"/>
          </p:cNvSpPr>
          <p:nvPr userDrawn="1">
            <p:ph type="subTitle" idx="1"/>
          </p:nvPr>
        </p:nvSpPr>
        <p:spPr>
          <a:xfrm>
            <a:off x="619472" y="5060776"/>
            <a:ext cx="5896744" cy="1320552"/>
          </a:xfrm>
        </p:spPr>
        <p:txBody>
          <a:bodyPr lIns="108000" tIns="108000" bIns="108000"/>
          <a:lstStyle>
            <a:lvl1pPr marL="0" indent="0">
              <a:buFontTx/>
              <a:buNone/>
              <a:defRPr baseline="0">
                <a:solidFill>
                  <a:schemeClr val="bg1"/>
                </a:solidFill>
              </a:defRPr>
            </a:lvl1pPr>
          </a:lstStyle>
          <a:p>
            <a:r>
              <a:rPr lang="de-DE" dirty="0"/>
              <a:t>Formatvorlage des Untertitelmasters durch Klicken bearbeiten</a:t>
            </a:r>
          </a:p>
        </p:txBody>
      </p:sp>
      <p:sp>
        <p:nvSpPr>
          <p:cNvPr id="6" name="Bildplatzhalter 5"/>
          <p:cNvSpPr>
            <a:spLocks noGrp="1"/>
          </p:cNvSpPr>
          <p:nvPr userDrawn="1">
            <p:ph type="pic" sz="quarter" idx="10"/>
          </p:nvPr>
        </p:nvSpPr>
        <p:spPr>
          <a:xfrm>
            <a:off x="0" y="765175"/>
            <a:ext cx="9144000" cy="2807841"/>
          </a:xfrm>
        </p:spPr>
        <p:txBody>
          <a:bodyPr/>
          <a:lstStyle/>
          <a:p>
            <a:r>
              <a:rPr lang="de-DE"/>
              <a:t>Bild durch Klicken auf Symbol hinzufügen</a:t>
            </a:r>
          </a:p>
        </p:txBody>
      </p:sp>
      <p:pic>
        <p:nvPicPr>
          <p:cNvPr id="16" name="Grafik 1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49028" y="6264675"/>
            <a:ext cx="771810" cy="278358"/>
          </a:xfrm>
          <a:prstGeom prst="rect">
            <a:avLst/>
          </a:prstGeom>
        </p:spPr>
      </p:pic>
    </p:spTree>
    <p:extLst>
      <p:ext uri="{BB962C8B-B14F-4D97-AF65-F5344CB8AC3E}">
        <p14:creationId xmlns:p14="http://schemas.microsoft.com/office/powerpoint/2010/main" val="1041867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sp>
        <p:nvSpPr>
          <p:cNvPr id="18" name="Rectangle 17"/>
          <p:cNvSpPr>
            <a:spLocks noChangeArrowheads="1"/>
          </p:cNvSpPr>
          <p:nvPr userDrawn="1"/>
        </p:nvSpPr>
        <p:spPr bwMode="auto">
          <a:xfrm>
            <a:off x="0" y="0"/>
            <a:ext cx="9144000" cy="548680"/>
          </a:xfrm>
          <a:prstGeom prst="rect">
            <a:avLst/>
          </a:prstGeom>
          <a:solidFill>
            <a:srgbClr val="327A86"/>
          </a:solidFill>
          <a:ln w="9525">
            <a:noFill/>
            <a:miter lim="800000"/>
            <a:headEnd/>
            <a:tailEnd/>
          </a:ln>
        </p:spPr>
        <p:txBody>
          <a:bodyPr wrap="none" anchor="ctr">
            <a:prstTxWarp prst="textNoShape">
              <a:avLst/>
            </a:prstTxWarp>
          </a:bodyPr>
          <a:lstStyle/>
          <a:p>
            <a:endParaRPr lang="de-DE" b="0" i="0">
              <a:solidFill>
                <a:prstClr val="black"/>
              </a:solidFill>
              <a:latin typeface="Calibri Normal" charset="0"/>
            </a:endParaRPr>
          </a:p>
        </p:txBody>
      </p:sp>
      <p:sp>
        <p:nvSpPr>
          <p:cNvPr id="12" name="Rectangle 19"/>
          <p:cNvSpPr>
            <a:spLocks noChangeArrowheads="1"/>
          </p:cNvSpPr>
          <p:nvPr userDrawn="1"/>
        </p:nvSpPr>
        <p:spPr bwMode="auto">
          <a:xfrm>
            <a:off x="0" y="3789035"/>
            <a:ext cx="6876256" cy="2880325"/>
          </a:xfrm>
          <a:prstGeom prst="rect">
            <a:avLst/>
          </a:prstGeom>
          <a:solidFill>
            <a:srgbClr val="327A86"/>
          </a:solidFill>
          <a:ln w="9525">
            <a:noFill/>
            <a:miter lim="800000"/>
            <a:headEnd/>
            <a:tailEnd/>
          </a:ln>
        </p:spPr>
        <p:txBody>
          <a:bodyPr wrap="none" anchor="ctr">
            <a:prstTxWarp prst="textNoShape">
              <a:avLst/>
            </a:prstTxWarp>
          </a:bodyPr>
          <a:lstStyle/>
          <a:p>
            <a:endParaRPr lang="de-DE" b="0" i="0">
              <a:solidFill>
                <a:prstClr val="black"/>
              </a:solidFill>
              <a:latin typeface="Calibri Normal" charset="0"/>
            </a:endParaRPr>
          </a:p>
        </p:txBody>
      </p:sp>
      <p:sp>
        <p:nvSpPr>
          <p:cNvPr id="14" name="Rechteck 13"/>
          <p:cNvSpPr/>
          <p:nvPr userDrawn="1"/>
        </p:nvSpPr>
        <p:spPr bwMode="auto">
          <a:xfrm>
            <a:off x="7092281" y="3789035"/>
            <a:ext cx="2051719" cy="2880325"/>
          </a:xfrm>
          <a:prstGeom prst="rect">
            <a:avLst/>
          </a:prstGeom>
          <a:solidFill>
            <a:srgbClr val="CBB98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b="0" i="0">
              <a:solidFill>
                <a:prstClr val="black"/>
              </a:solidFill>
              <a:latin typeface="Calibri Normal" charset="0"/>
            </a:endParaRPr>
          </a:p>
        </p:txBody>
      </p:sp>
      <p:pic>
        <p:nvPicPr>
          <p:cNvPr id="2" name="Bild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6462" y="-99392"/>
            <a:ext cx="3306824" cy="760076"/>
          </a:xfrm>
          <a:prstGeom prst="rect">
            <a:avLst/>
          </a:prstGeom>
        </p:spPr>
      </p:pic>
      <p:sp>
        <p:nvSpPr>
          <p:cNvPr id="3074" name="Rectangle 2"/>
          <p:cNvSpPr>
            <a:spLocks noGrp="1" noChangeArrowheads="1"/>
          </p:cNvSpPr>
          <p:nvPr userDrawn="1">
            <p:ph type="ctrTitle" hasCustomPrompt="1"/>
          </p:nvPr>
        </p:nvSpPr>
        <p:spPr>
          <a:xfrm>
            <a:off x="633963" y="3861048"/>
            <a:ext cx="5882253" cy="1143000"/>
          </a:xfrm>
          <a:prstGeom prst="rect">
            <a:avLst/>
          </a:prstGeom>
        </p:spPr>
        <p:txBody>
          <a:bodyPr tIns="108000" bIns="108000"/>
          <a:lstStyle>
            <a:lvl1pPr marL="0" indent="0">
              <a:defRPr baseline="0">
                <a:solidFill>
                  <a:schemeClr val="bg1"/>
                </a:solidFill>
              </a:defRPr>
            </a:lvl1pPr>
          </a:lstStyle>
          <a:p>
            <a:r>
              <a:rPr lang="de-DE" dirty="0" err="1"/>
              <a:t>Subtitel</a:t>
            </a:r>
            <a:endParaRPr lang="de-DE" dirty="0"/>
          </a:p>
        </p:txBody>
      </p:sp>
      <p:sp>
        <p:nvSpPr>
          <p:cNvPr id="3075" name="Rectangle 3"/>
          <p:cNvSpPr>
            <a:spLocks noGrp="1" noChangeArrowheads="1"/>
          </p:cNvSpPr>
          <p:nvPr userDrawn="1">
            <p:ph type="subTitle" idx="1"/>
          </p:nvPr>
        </p:nvSpPr>
        <p:spPr>
          <a:xfrm>
            <a:off x="619472" y="5060776"/>
            <a:ext cx="5896744" cy="1320552"/>
          </a:xfrm>
        </p:spPr>
        <p:txBody>
          <a:bodyPr lIns="108000" tIns="108000" bIns="108000"/>
          <a:lstStyle>
            <a:lvl1pPr marL="0" indent="0">
              <a:buFontTx/>
              <a:buNone/>
              <a:defRPr baseline="0">
                <a:solidFill>
                  <a:schemeClr val="bg1"/>
                </a:solidFill>
              </a:defRPr>
            </a:lvl1pPr>
          </a:lstStyle>
          <a:p>
            <a:r>
              <a:rPr lang="de-DE"/>
              <a:t>Formatvorlage des Untertitelmasters durch Klicken bearbeiten</a:t>
            </a:r>
            <a:endParaRPr lang="de-DE" dirty="0"/>
          </a:p>
        </p:txBody>
      </p:sp>
      <p:sp>
        <p:nvSpPr>
          <p:cNvPr id="13" name="Rectangle 2"/>
          <p:cNvSpPr txBox="1">
            <a:spLocks noChangeArrowheads="1"/>
          </p:cNvSpPr>
          <p:nvPr userDrawn="1"/>
        </p:nvSpPr>
        <p:spPr>
          <a:xfrm>
            <a:off x="633442" y="1137283"/>
            <a:ext cx="7898998" cy="1143000"/>
          </a:xfrm>
          <a:prstGeom prst="rect">
            <a:avLst/>
          </a:prstGeom>
        </p:spPr>
        <p:txBody>
          <a:bodyPr vert="horz" lIns="91440" tIns="108000" rIns="91440" bIns="108000" rtlCol="0" anchor="ctr">
            <a:noAutofit/>
          </a:bodyPr>
          <a:lstStyle>
            <a:lvl1pPr marL="0" indent="0" algn="l" rtl="0" eaLnBrk="1" fontAlgn="base" hangingPunct="1">
              <a:spcBef>
                <a:spcPct val="0"/>
              </a:spcBef>
              <a:spcAft>
                <a:spcPct val="0"/>
              </a:spcAft>
              <a:defRPr sz="2800" b="0" baseline="0">
                <a:solidFill>
                  <a:schemeClr val="bg1"/>
                </a:solidFill>
                <a:latin typeface="Calibri"/>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a:lstStyle>
          <a:p>
            <a:r>
              <a:rPr lang="de-DE" sz="3600" b="1" kern="0">
                <a:solidFill>
                  <a:srgbClr val="327A86"/>
                </a:solidFill>
                <a:ea typeface="ＭＳ Ｐゴシック"/>
              </a:rPr>
              <a:t>Titel ohne Bild</a:t>
            </a:r>
          </a:p>
        </p:txBody>
      </p:sp>
      <p:pic>
        <p:nvPicPr>
          <p:cNvPr id="26" name="Grafik 2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49028" y="6264675"/>
            <a:ext cx="771810" cy="278358"/>
          </a:xfrm>
          <a:prstGeom prst="rect">
            <a:avLst/>
          </a:prstGeom>
        </p:spPr>
      </p:pic>
      <p:grpSp>
        <p:nvGrpSpPr>
          <p:cNvPr id="27" name="Gruppieren 26"/>
          <p:cNvGrpSpPr/>
          <p:nvPr userDrawn="1"/>
        </p:nvGrpSpPr>
        <p:grpSpPr>
          <a:xfrm>
            <a:off x="7105927" y="4004785"/>
            <a:ext cx="2038073" cy="558237"/>
            <a:chOff x="7105927" y="5823091"/>
            <a:chExt cx="2038073" cy="558237"/>
          </a:xfrm>
        </p:grpSpPr>
        <p:sp>
          <p:nvSpPr>
            <p:cNvPr id="28" name="Textfeld 27"/>
            <p:cNvSpPr txBox="1"/>
            <p:nvPr userDrawn="1"/>
          </p:nvSpPr>
          <p:spPr>
            <a:xfrm>
              <a:off x="7105927" y="5823091"/>
              <a:ext cx="899592" cy="230832"/>
            </a:xfrm>
            <a:prstGeom prst="rect">
              <a:avLst/>
            </a:prstGeom>
            <a:noFill/>
          </p:spPr>
          <p:txBody>
            <a:bodyPr wrap="square" rtlCol="0">
              <a:spAutoFit/>
            </a:bodyPr>
            <a:lstStyle/>
            <a:p>
              <a:pPr algn="r"/>
              <a:r>
                <a:rPr lang="de-DE" sz="850">
                  <a:solidFill>
                    <a:prstClr val="black"/>
                  </a:solidFill>
                  <a:latin typeface="Calibri" panose="020F0502020204030204" pitchFamily="34" charset="0"/>
                </a:rPr>
                <a:t>Initiiert durch</a:t>
              </a:r>
            </a:p>
          </p:txBody>
        </p:sp>
        <p:grpSp>
          <p:nvGrpSpPr>
            <p:cNvPr id="29" name="Gruppieren 28"/>
            <p:cNvGrpSpPr/>
            <p:nvPr userDrawn="1"/>
          </p:nvGrpSpPr>
          <p:grpSpPr>
            <a:xfrm>
              <a:off x="7308304" y="6067571"/>
              <a:ext cx="1835696" cy="313757"/>
              <a:chOff x="7308304" y="5923555"/>
              <a:chExt cx="1835696" cy="313757"/>
            </a:xfrm>
          </p:grpSpPr>
          <p:sp>
            <p:nvSpPr>
              <p:cNvPr id="30" name="Rechteck 29"/>
              <p:cNvSpPr/>
              <p:nvPr userDrawn="1"/>
            </p:nvSpPr>
            <p:spPr bwMode="auto">
              <a:xfrm>
                <a:off x="7308304" y="5923555"/>
                <a:ext cx="1835696" cy="313757"/>
              </a:xfrm>
              <a:prstGeom prst="rect">
                <a:avLst/>
              </a:prstGeom>
              <a:solidFill>
                <a:schemeClr val="accent6"/>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glow" dir="t"/>
              </a:scene3d>
              <a:sp3d/>
            </p:spPr>
            <p:txBody>
              <a:bodyPr vert="horz" wrap="square" lIns="91440" tIns="45720" rIns="91440" bIns="45720" numCol="1" rtlCol="0" anchor="t" anchorCtr="0" compatLnSpc="1">
                <a:prstTxWarp prst="textNoShape">
                  <a:avLst/>
                </a:prstTxWarp>
              </a:bodyPr>
              <a:lstStyle/>
              <a:p>
                <a:endParaRPr lang="de-DE" sz="2000" err="1">
                  <a:solidFill>
                    <a:prstClr val="black"/>
                  </a:solidFill>
                  <a:latin typeface="Calibri" panose="020F0502020204030204" pitchFamily="34" charset="0"/>
                </a:endParaRPr>
              </a:p>
            </p:txBody>
          </p:sp>
          <p:pic>
            <p:nvPicPr>
              <p:cNvPr id="31" name="Grafik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36774" y="5923555"/>
                <a:ext cx="1762676" cy="313757"/>
              </a:xfrm>
              <a:prstGeom prst="rect">
                <a:avLst/>
              </a:prstGeom>
            </p:spPr>
          </p:pic>
        </p:grpSp>
      </p:grpSp>
    </p:spTree>
    <p:extLst>
      <p:ext uri="{BB962C8B-B14F-4D97-AF65-F5344CB8AC3E}">
        <p14:creationId xmlns:p14="http://schemas.microsoft.com/office/powerpoint/2010/main" val="18386956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Ende">
    <p:spTree>
      <p:nvGrpSpPr>
        <p:cNvPr id="1" name=""/>
        <p:cNvGrpSpPr/>
        <p:nvPr/>
      </p:nvGrpSpPr>
      <p:grpSpPr>
        <a:xfrm>
          <a:off x="0" y="0"/>
          <a:ext cx="0" cy="0"/>
          <a:chOff x="0" y="0"/>
          <a:chExt cx="0" cy="0"/>
        </a:xfrm>
      </p:grpSpPr>
      <p:sp>
        <p:nvSpPr>
          <p:cNvPr id="16" name="Rechteck 15"/>
          <p:cNvSpPr/>
          <p:nvPr userDrawn="1"/>
        </p:nvSpPr>
        <p:spPr bwMode="auto">
          <a:xfrm>
            <a:off x="7092281" y="3787878"/>
            <a:ext cx="2051719" cy="2881482"/>
          </a:xfrm>
          <a:prstGeom prst="rect">
            <a:avLst/>
          </a:prstGeom>
          <a:solidFill>
            <a:srgbClr val="CBB98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b="0" i="0">
              <a:solidFill>
                <a:prstClr val="black"/>
              </a:solidFill>
              <a:latin typeface="Calibri Normal" charset="0"/>
            </a:endParaRPr>
          </a:p>
        </p:txBody>
      </p:sp>
      <p:sp>
        <p:nvSpPr>
          <p:cNvPr id="18" name="Rectangle 17"/>
          <p:cNvSpPr>
            <a:spLocks noChangeArrowheads="1"/>
          </p:cNvSpPr>
          <p:nvPr userDrawn="1"/>
        </p:nvSpPr>
        <p:spPr bwMode="auto">
          <a:xfrm>
            <a:off x="0" y="0"/>
            <a:ext cx="9144000" cy="548680"/>
          </a:xfrm>
          <a:prstGeom prst="rect">
            <a:avLst/>
          </a:prstGeom>
          <a:solidFill>
            <a:srgbClr val="327A86"/>
          </a:solidFill>
          <a:ln w="9525">
            <a:noFill/>
            <a:miter lim="800000"/>
            <a:headEnd/>
            <a:tailEnd/>
          </a:ln>
        </p:spPr>
        <p:txBody>
          <a:bodyPr wrap="none" anchor="ctr">
            <a:prstTxWarp prst="textNoShape">
              <a:avLst/>
            </a:prstTxWarp>
          </a:bodyPr>
          <a:lstStyle/>
          <a:p>
            <a:endParaRPr lang="de-DE" b="0" i="0">
              <a:solidFill>
                <a:prstClr val="black"/>
              </a:solidFill>
              <a:latin typeface="Calibri Normal" charset="0"/>
            </a:endParaRPr>
          </a:p>
        </p:txBody>
      </p:sp>
      <p:sp>
        <p:nvSpPr>
          <p:cNvPr id="5" name="Bildplatzhalter 4"/>
          <p:cNvSpPr>
            <a:spLocks noGrp="1"/>
          </p:cNvSpPr>
          <p:nvPr>
            <p:ph type="pic" sz="quarter" idx="10"/>
          </p:nvPr>
        </p:nvSpPr>
        <p:spPr>
          <a:xfrm>
            <a:off x="0" y="3787878"/>
            <a:ext cx="6876256" cy="2881481"/>
          </a:xfrm>
        </p:spPr>
        <p:txBody>
          <a:bodyPr/>
          <a:lstStyle/>
          <a:p>
            <a:r>
              <a:rPr lang="de-DE"/>
              <a:t>Bild durch Klicken auf Symbol hinzufügen</a:t>
            </a:r>
          </a:p>
        </p:txBody>
      </p:sp>
      <p:sp>
        <p:nvSpPr>
          <p:cNvPr id="4" name="Textplatzhalter 3"/>
          <p:cNvSpPr>
            <a:spLocks noGrp="1"/>
          </p:cNvSpPr>
          <p:nvPr>
            <p:ph type="body" sz="quarter" idx="11" hasCustomPrompt="1"/>
          </p:nvPr>
        </p:nvSpPr>
        <p:spPr>
          <a:xfrm>
            <a:off x="323528" y="1414872"/>
            <a:ext cx="7681991" cy="501960"/>
          </a:xfrm>
        </p:spPr>
        <p:txBody>
          <a:bodyPr/>
          <a:lstStyle>
            <a:lvl1pPr marL="0" indent="0" algn="ctr">
              <a:buNone/>
              <a:defRPr sz="2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Vielen Dank für Ihre Aufmerksamkeit!</a:t>
            </a:r>
          </a:p>
        </p:txBody>
      </p:sp>
      <p:sp>
        <p:nvSpPr>
          <p:cNvPr id="15" name="Textplatzhalter 3"/>
          <p:cNvSpPr>
            <a:spLocks noGrp="1"/>
          </p:cNvSpPr>
          <p:nvPr>
            <p:ph type="body" sz="quarter" idx="12" hasCustomPrompt="1"/>
          </p:nvPr>
        </p:nvSpPr>
        <p:spPr>
          <a:xfrm>
            <a:off x="4947156" y="2094760"/>
            <a:ext cx="3510136" cy="501960"/>
          </a:xfrm>
        </p:spPr>
        <p:txBody>
          <a:bodyPr/>
          <a:lstStyle>
            <a:lvl1pPr marL="0" indent="0" algn="ctr">
              <a:buNone/>
              <a:defRPr sz="20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Fragen &amp; Diskussion</a:t>
            </a:r>
          </a:p>
        </p:txBody>
      </p:sp>
      <p:pic>
        <p:nvPicPr>
          <p:cNvPr id="13" name="Grafik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49028" y="6264675"/>
            <a:ext cx="771810" cy="278358"/>
          </a:xfrm>
          <a:prstGeom prst="rect">
            <a:avLst/>
          </a:prstGeom>
        </p:spPr>
      </p:pic>
      <p:grpSp>
        <p:nvGrpSpPr>
          <p:cNvPr id="14" name="Gruppieren 13"/>
          <p:cNvGrpSpPr/>
          <p:nvPr userDrawn="1"/>
        </p:nvGrpSpPr>
        <p:grpSpPr>
          <a:xfrm>
            <a:off x="7105927" y="4004785"/>
            <a:ext cx="2038073" cy="558237"/>
            <a:chOff x="7105927" y="5823091"/>
            <a:chExt cx="2038073" cy="558237"/>
          </a:xfrm>
        </p:grpSpPr>
        <p:sp>
          <p:nvSpPr>
            <p:cNvPr id="17" name="Textfeld 16"/>
            <p:cNvSpPr txBox="1"/>
            <p:nvPr userDrawn="1"/>
          </p:nvSpPr>
          <p:spPr>
            <a:xfrm>
              <a:off x="7105927" y="5823091"/>
              <a:ext cx="899592" cy="230832"/>
            </a:xfrm>
            <a:prstGeom prst="rect">
              <a:avLst/>
            </a:prstGeom>
            <a:noFill/>
          </p:spPr>
          <p:txBody>
            <a:bodyPr wrap="square" rtlCol="0">
              <a:spAutoFit/>
            </a:bodyPr>
            <a:lstStyle/>
            <a:p>
              <a:pPr algn="r"/>
              <a:r>
                <a:rPr lang="de-DE" sz="850">
                  <a:solidFill>
                    <a:prstClr val="black"/>
                  </a:solidFill>
                  <a:latin typeface="Calibri" panose="020F0502020204030204" pitchFamily="34" charset="0"/>
                </a:rPr>
                <a:t>Initiiert durch</a:t>
              </a:r>
            </a:p>
          </p:txBody>
        </p:sp>
        <p:grpSp>
          <p:nvGrpSpPr>
            <p:cNvPr id="19" name="Gruppieren 18"/>
            <p:cNvGrpSpPr/>
            <p:nvPr userDrawn="1"/>
          </p:nvGrpSpPr>
          <p:grpSpPr>
            <a:xfrm>
              <a:off x="7308304" y="6067571"/>
              <a:ext cx="1835696" cy="313757"/>
              <a:chOff x="7308304" y="5923555"/>
              <a:chExt cx="1835696" cy="313757"/>
            </a:xfrm>
          </p:grpSpPr>
          <p:sp>
            <p:nvSpPr>
              <p:cNvPr id="20" name="Rechteck 19"/>
              <p:cNvSpPr/>
              <p:nvPr userDrawn="1"/>
            </p:nvSpPr>
            <p:spPr bwMode="auto">
              <a:xfrm>
                <a:off x="7308304" y="5923555"/>
                <a:ext cx="1835696" cy="313757"/>
              </a:xfrm>
              <a:prstGeom prst="rect">
                <a:avLst/>
              </a:prstGeom>
              <a:solidFill>
                <a:schemeClr val="accent6"/>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glow" dir="t"/>
              </a:scene3d>
              <a:sp3d/>
            </p:spPr>
            <p:txBody>
              <a:bodyPr vert="horz" wrap="square" lIns="91440" tIns="45720" rIns="91440" bIns="45720" numCol="1" rtlCol="0" anchor="t" anchorCtr="0" compatLnSpc="1">
                <a:prstTxWarp prst="textNoShape">
                  <a:avLst/>
                </a:prstTxWarp>
              </a:bodyPr>
              <a:lstStyle/>
              <a:p>
                <a:endParaRPr lang="de-DE" sz="2000" err="1">
                  <a:solidFill>
                    <a:prstClr val="black"/>
                  </a:solidFill>
                  <a:latin typeface="Calibri" panose="020F0502020204030204" pitchFamily="34" charset="0"/>
                </a:endParaRPr>
              </a:p>
            </p:txBody>
          </p:sp>
          <p:pic>
            <p:nvPicPr>
              <p:cNvPr id="21" name="Grafik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36774" y="5923555"/>
                <a:ext cx="1762676" cy="313757"/>
              </a:xfrm>
              <a:prstGeom prst="rect">
                <a:avLst/>
              </a:prstGeom>
            </p:spPr>
          </p:pic>
        </p:grpSp>
      </p:grpSp>
      <p:pic>
        <p:nvPicPr>
          <p:cNvPr id="22" name="Bild 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55670" y="-99392"/>
            <a:ext cx="3306824" cy="760076"/>
          </a:xfrm>
          <a:prstGeom prst="rect">
            <a:avLst/>
          </a:prstGeom>
        </p:spPr>
      </p:pic>
      <p:sp>
        <p:nvSpPr>
          <p:cNvPr id="2" name="Titel 1">
            <a:extLst>
              <a:ext uri="{FF2B5EF4-FFF2-40B4-BE49-F238E27FC236}">
                <a16:creationId xmlns:a16="http://schemas.microsoft.com/office/drawing/2014/main" id="{EFAFAD2A-70FA-8A47-8CEE-C7A126AFA526}"/>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2800406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7"/>
          <p:cNvSpPr>
            <a:spLocks noChangeArrowheads="1"/>
          </p:cNvSpPr>
          <p:nvPr/>
        </p:nvSpPr>
        <p:spPr bwMode="auto">
          <a:xfrm>
            <a:off x="0" y="0"/>
            <a:ext cx="9144000" cy="332656"/>
          </a:xfrm>
          <a:prstGeom prst="rect">
            <a:avLst/>
          </a:prstGeom>
          <a:solidFill>
            <a:srgbClr val="327A86"/>
          </a:solidFill>
          <a:ln w="9525">
            <a:noFill/>
            <a:miter lim="800000"/>
            <a:headEnd/>
            <a:tailEnd/>
          </a:ln>
        </p:spPr>
        <p:txBody>
          <a:bodyPr wrap="none" anchor="ctr">
            <a:prstTxWarp prst="textNoShape">
              <a:avLst/>
            </a:prstTxWarp>
          </a:bodyPr>
          <a:lstStyle/>
          <a:p>
            <a:endParaRPr lang="de-DE" b="0" i="0">
              <a:latin typeface="Calibri Normal" charset="0"/>
            </a:endParaRPr>
          </a:p>
        </p:txBody>
      </p:sp>
      <p:sp>
        <p:nvSpPr>
          <p:cNvPr id="1032" name="Rectangle 8"/>
          <p:cNvSpPr>
            <a:spLocks noGrp="1" noChangeArrowheads="1"/>
          </p:cNvSpPr>
          <p:nvPr>
            <p:ph type="body" idx="1"/>
          </p:nvPr>
        </p:nvSpPr>
        <p:spPr bwMode="auto">
          <a:xfrm>
            <a:off x="324000" y="1124744"/>
            <a:ext cx="8424936" cy="5400600"/>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4"/>
            <a:endParaRPr lang="de-DE" dirty="0"/>
          </a:p>
        </p:txBody>
      </p:sp>
      <p:pic>
        <p:nvPicPr>
          <p:cNvPr id="13" name="Bild 12" descr="Logo_DZLM_neg_W_10cm.eps"/>
          <p:cNvPicPr>
            <a:picLocks noChangeAspect="1"/>
          </p:cNvPicPr>
          <p:nvPr/>
        </p:nvPicPr>
        <p:blipFill rotWithShape="1">
          <a:blip r:embed="rId18" cstate="screen">
            <a:extLst>
              <a:ext uri="{28A0092B-C50C-407E-A947-70E740481C1C}">
                <a14:useLocalDpi xmlns:a14="http://schemas.microsoft.com/office/drawing/2010/main"/>
              </a:ext>
            </a:extLst>
          </a:blip>
          <a:srcRect r="52817" b="-3558"/>
          <a:stretch/>
        </p:blipFill>
        <p:spPr>
          <a:xfrm>
            <a:off x="205639" y="77051"/>
            <a:ext cx="720080" cy="189207"/>
          </a:xfrm>
          <a:prstGeom prst="rect">
            <a:avLst/>
          </a:prstGeom>
        </p:spPr>
      </p:pic>
      <p:sp>
        <p:nvSpPr>
          <p:cNvPr id="3" name="Titelplatzhalter 2"/>
          <p:cNvSpPr>
            <a:spLocks noGrp="1"/>
          </p:cNvSpPr>
          <p:nvPr>
            <p:ph type="title"/>
          </p:nvPr>
        </p:nvSpPr>
        <p:spPr>
          <a:xfrm>
            <a:off x="107504" y="331200"/>
            <a:ext cx="8424936" cy="490861"/>
          </a:xfrm>
          <a:prstGeom prst="rect">
            <a:avLst/>
          </a:prstGeom>
        </p:spPr>
        <p:txBody>
          <a:bodyPr vert="horz" lIns="91440" tIns="45720" rIns="91440" bIns="45720" rtlCol="0" anchor="ctr">
            <a:noAutofit/>
          </a:bodyPr>
          <a:lstStyle/>
          <a:p>
            <a:r>
              <a:rPr lang="de-DE" dirty="0"/>
              <a:t>Titelmasterformat durch Klicken bearbeiten</a:t>
            </a:r>
          </a:p>
        </p:txBody>
      </p:sp>
    </p:spTree>
    <p:extLst>
      <p:ext uri="{BB962C8B-B14F-4D97-AF65-F5344CB8AC3E}">
        <p14:creationId xmlns:p14="http://schemas.microsoft.com/office/powerpoint/2010/main" val="219919714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9" r:id="rId10"/>
    <p:sldLayoutId id="2147483750" r:id="rId11"/>
    <p:sldLayoutId id="2147483751" r:id="rId12"/>
    <p:sldLayoutId id="2147483753" r:id="rId13"/>
    <p:sldLayoutId id="2147483754" r:id="rId14"/>
    <p:sldLayoutId id="2147483755" r:id="rId15"/>
    <p:sldLayoutId id="2147483756" r:id="rId16"/>
  </p:sldLayoutIdLst>
  <p:hf hdr="0" ftr="0" dt="0"/>
  <p:txStyles>
    <p:titleStyle>
      <a:lvl1pPr algn="l" rtl="0" eaLnBrk="1" fontAlgn="base" hangingPunct="1">
        <a:spcBef>
          <a:spcPct val="0"/>
        </a:spcBef>
        <a:spcAft>
          <a:spcPct val="0"/>
        </a:spcAft>
        <a:defRPr sz="2500" b="1">
          <a:solidFill>
            <a:srgbClr val="327A86"/>
          </a:solidFill>
          <a:latin typeface="Calibri"/>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p:titleStyle>
    <p:bodyStyle>
      <a:lvl1pPr marL="342000" indent="-342900" algn="l" rtl="0" eaLnBrk="1" fontAlgn="base" hangingPunct="1">
        <a:lnSpc>
          <a:spcPct val="100000"/>
        </a:lnSpc>
        <a:spcBef>
          <a:spcPts val="576"/>
        </a:spcBef>
        <a:spcAft>
          <a:spcPts val="600"/>
        </a:spcAft>
        <a:buClr>
          <a:srgbClr val="327A86"/>
        </a:buClr>
        <a:buFont typeface="Wingdings" charset="2"/>
        <a:buChar char="§"/>
        <a:defRPr sz="2000">
          <a:solidFill>
            <a:schemeClr val="tx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19"/>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20"/>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20"/>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20"/>
        </a:buBlip>
        <a:defRPr sz="12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7"/>
          <p:cNvSpPr>
            <a:spLocks noChangeArrowheads="1"/>
          </p:cNvSpPr>
          <p:nvPr/>
        </p:nvSpPr>
        <p:spPr bwMode="auto">
          <a:xfrm>
            <a:off x="0" y="0"/>
            <a:ext cx="9144000" cy="332656"/>
          </a:xfrm>
          <a:prstGeom prst="rect">
            <a:avLst/>
          </a:prstGeom>
          <a:solidFill>
            <a:schemeClr val="accent3"/>
          </a:solidFill>
          <a:ln w="9525">
            <a:noFill/>
            <a:miter lim="800000"/>
            <a:headEnd/>
            <a:tailEnd/>
          </a:ln>
        </p:spPr>
        <p:txBody>
          <a:bodyPr wrap="none" anchor="ctr">
            <a:prstTxWarp prst="textNoShape">
              <a:avLst/>
            </a:prstTxWarp>
          </a:bodyPr>
          <a:lstStyle/>
          <a:p>
            <a:endParaRPr lang="de-DE" b="0" i="0">
              <a:latin typeface="Calibri Normal" charset="0"/>
            </a:endParaRPr>
          </a:p>
        </p:txBody>
      </p:sp>
      <p:sp>
        <p:nvSpPr>
          <p:cNvPr id="1032" name="Rectangle 8"/>
          <p:cNvSpPr>
            <a:spLocks noGrp="1" noChangeArrowheads="1"/>
          </p:cNvSpPr>
          <p:nvPr>
            <p:ph type="body" idx="1"/>
          </p:nvPr>
        </p:nvSpPr>
        <p:spPr bwMode="auto">
          <a:xfrm>
            <a:off x="324000" y="980728"/>
            <a:ext cx="8424936" cy="5400600"/>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4"/>
            <a:endParaRPr lang="de-DE" dirty="0"/>
          </a:p>
        </p:txBody>
      </p:sp>
      <p:pic>
        <p:nvPicPr>
          <p:cNvPr id="13" name="Bild 12" descr="Logo_DZLM_neg_W_10cm.eps"/>
          <p:cNvPicPr>
            <a:picLocks noChangeAspect="1"/>
          </p:cNvPicPr>
          <p:nvPr/>
        </p:nvPicPr>
        <p:blipFill rotWithShape="1">
          <a:blip r:embed="rId6" cstate="screen">
            <a:extLst>
              <a:ext uri="{28A0092B-C50C-407E-A947-70E740481C1C}">
                <a14:useLocalDpi xmlns:a14="http://schemas.microsoft.com/office/drawing/2010/main"/>
              </a:ext>
            </a:extLst>
          </a:blip>
          <a:srcRect r="52817" b="-3558"/>
          <a:stretch/>
        </p:blipFill>
        <p:spPr>
          <a:xfrm>
            <a:off x="205200" y="77051"/>
            <a:ext cx="720080" cy="189207"/>
          </a:xfrm>
          <a:prstGeom prst="rect">
            <a:avLst/>
          </a:prstGeom>
        </p:spPr>
      </p:pic>
      <p:sp>
        <p:nvSpPr>
          <p:cNvPr id="3" name="Titelplatzhalter 2"/>
          <p:cNvSpPr>
            <a:spLocks noGrp="1"/>
          </p:cNvSpPr>
          <p:nvPr>
            <p:ph type="title"/>
          </p:nvPr>
        </p:nvSpPr>
        <p:spPr>
          <a:xfrm>
            <a:off x="107504" y="332656"/>
            <a:ext cx="8424936" cy="490861"/>
          </a:xfrm>
          <a:prstGeom prst="rect">
            <a:avLst/>
          </a:prstGeom>
        </p:spPr>
        <p:txBody>
          <a:bodyPr vert="horz" lIns="91440" tIns="45720" rIns="91440" bIns="45720" rtlCol="0" anchor="ctr">
            <a:noAutofit/>
          </a:bodyPr>
          <a:lstStyle/>
          <a:p>
            <a:r>
              <a:rPr lang="de-DE" dirty="0"/>
              <a:t>Titelmasterformat durch Klicken bearbeiten</a:t>
            </a:r>
          </a:p>
        </p:txBody>
      </p:sp>
      <p:sp>
        <p:nvSpPr>
          <p:cNvPr id="6" name="Textplatzhalter 9"/>
          <p:cNvSpPr txBox="1">
            <a:spLocks/>
          </p:cNvSpPr>
          <p:nvPr userDrawn="1"/>
        </p:nvSpPr>
        <p:spPr>
          <a:xfrm>
            <a:off x="2555776" y="-52504"/>
            <a:ext cx="6552728" cy="241144"/>
          </a:xfrm>
          <a:prstGeom prst="rect">
            <a:avLst/>
          </a:prstGeom>
        </p:spPr>
        <p:txBody>
          <a:bodyPr/>
          <a:lstStyle>
            <a:lvl1pPr marL="0" indent="0" algn="r" rtl="0" eaLnBrk="1" fontAlgn="base" hangingPunct="1">
              <a:lnSpc>
                <a:spcPct val="100000"/>
              </a:lnSpc>
              <a:spcBef>
                <a:spcPts val="576"/>
              </a:spcBef>
              <a:spcAft>
                <a:spcPts val="600"/>
              </a:spcAft>
              <a:buClr>
                <a:srgbClr val="327A86"/>
              </a:buClr>
              <a:buFont typeface="Wingdings" charset="2"/>
              <a:buNone/>
              <a:defRPr sz="1800" b="1">
                <a:solidFill>
                  <a:schemeClr val="bg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7"/>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8"/>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8"/>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8"/>
              </a:buBlip>
              <a:defRPr sz="1200">
                <a:solidFill>
                  <a:schemeClr val="tx1"/>
                </a:solidFill>
                <a:latin typeface="+mn-lt"/>
                <a:ea typeface="+mn-ea"/>
              </a:defRPr>
            </a:lvl9pPr>
          </a:lstStyle>
          <a:p>
            <a:r>
              <a:rPr lang="de-DE"/>
              <a:t>Zwischenfolien zur Struktur-Transparenz (für Fortbildende)</a:t>
            </a:r>
          </a:p>
        </p:txBody>
      </p:sp>
    </p:spTree>
    <p:extLst>
      <p:ext uri="{BB962C8B-B14F-4D97-AF65-F5344CB8AC3E}">
        <p14:creationId xmlns:p14="http://schemas.microsoft.com/office/powerpoint/2010/main" val="2422467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57" r:id="rId4"/>
  </p:sldLayoutIdLst>
  <p:hf hdr="0" ftr="0" dt="0"/>
  <p:txStyles>
    <p:titleStyle>
      <a:lvl1pPr algn="l" rtl="0" eaLnBrk="1" fontAlgn="base" hangingPunct="1">
        <a:spcBef>
          <a:spcPct val="0"/>
        </a:spcBef>
        <a:spcAft>
          <a:spcPct val="0"/>
        </a:spcAft>
        <a:defRPr sz="2500" b="1">
          <a:solidFill>
            <a:schemeClr val="accent3"/>
          </a:solidFill>
          <a:latin typeface="Calibri"/>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p:titleStyle>
    <p:bodyStyle>
      <a:lvl1pPr marL="342000" indent="-342900" algn="l" rtl="0" eaLnBrk="1" fontAlgn="base" hangingPunct="1">
        <a:lnSpc>
          <a:spcPct val="100000"/>
        </a:lnSpc>
        <a:spcBef>
          <a:spcPts val="576"/>
        </a:spcBef>
        <a:spcAft>
          <a:spcPts val="600"/>
        </a:spcAft>
        <a:buClr>
          <a:srgbClr val="327A86"/>
        </a:buClr>
        <a:buFont typeface="Wingdings" charset="2"/>
        <a:buChar char="§"/>
        <a:defRPr sz="2000">
          <a:solidFill>
            <a:schemeClr val="tx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7"/>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8"/>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8"/>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8"/>
        </a:buBlip>
        <a:defRPr sz="12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customXml" Target="../ink/ink6.xml"/><Relationship Id="rId18" Type="http://schemas.openxmlformats.org/officeDocument/2006/relationships/image" Target="../media/image29.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26.png"/><Relationship Id="rId17" Type="http://schemas.openxmlformats.org/officeDocument/2006/relationships/customXml" Target="../ink/ink8.xml"/><Relationship Id="rId2" Type="http://schemas.openxmlformats.org/officeDocument/2006/relationships/notesSlide" Target="../notesSlides/notesSlide10.xml"/><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25.png"/><Relationship Id="rId4" Type="http://schemas.openxmlformats.org/officeDocument/2006/relationships/image" Target="../media/image220.png"/><Relationship Id="rId9" Type="http://schemas.openxmlformats.org/officeDocument/2006/relationships/customXml" Target="../ink/ink4.xml"/><Relationship Id="rId1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tiff"/><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pPr>
              <a:spcBef>
                <a:spcPts val="800"/>
              </a:spcBef>
            </a:pPr>
            <a:br>
              <a:rPr lang="de-DE" sz="2400" dirty="0"/>
            </a:br>
            <a:r>
              <a:rPr lang="de-DE" sz="2400" dirty="0" err="1"/>
              <a:t>Nascholing</a:t>
            </a:r>
            <a:br>
              <a:rPr lang="de-DE" sz="2400" dirty="0"/>
            </a:br>
            <a:r>
              <a:rPr lang="de-DE" sz="2400" dirty="0"/>
              <a:t>De </a:t>
            </a:r>
            <a:r>
              <a:rPr lang="de-DE" sz="2400" dirty="0" err="1"/>
              <a:t>taal</a:t>
            </a:r>
            <a:r>
              <a:rPr lang="de-DE" sz="2400" dirty="0"/>
              <a:t> van </a:t>
            </a:r>
            <a:r>
              <a:rPr lang="de-DE" sz="2400" dirty="0" err="1"/>
              <a:t>grafieken</a:t>
            </a:r>
            <a:r>
              <a:rPr lang="de-DE" sz="2400" dirty="0"/>
              <a:t> en </a:t>
            </a:r>
            <a:r>
              <a:rPr lang="de-DE" sz="2400" dirty="0" err="1"/>
              <a:t>tabellen</a:t>
            </a:r>
            <a:br>
              <a:rPr lang="de-DE" sz="2400" b="0" dirty="0"/>
            </a:br>
            <a:r>
              <a:rPr lang="de-DE" sz="2400" b="0" dirty="0" err="1"/>
              <a:t>Sessie</a:t>
            </a:r>
            <a:r>
              <a:rPr lang="de-DE" sz="2400" b="0" dirty="0"/>
              <a:t> 2 (van 3)</a:t>
            </a:r>
          </a:p>
        </p:txBody>
      </p:sp>
      <p:sp>
        <p:nvSpPr>
          <p:cNvPr id="3" name="Untertitel 2"/>
          <p:cNvSpPr>
            <a:spLocks noGrp="1"/>
          </p:cNvSpPr>
          <p:nvPr>
            <p:ph type="subTitle" idx="1"/>
          </p:nvPr>
        </p:nvSpPr>
        <p:spPr/>
        <p:txBody>
          <a:bodyPr/>
          <a:lstStyle/>
          <a:p>
            <a:endParaRPr lang="de-DE" sz="1800" dirty="0"/>
          </a:p>
          <a:p>
            <a:r>
              <a:rPr lang="de-DE" sz="1800" dirty="0" err="1"/>
              <a:t>Universiteit</a:t>
            </a:r>
            <a:r>
              <a:rPr lang="de-DE" sz="1800" dirty="0"/>
              <a:t> Utrecht</a:t>
            </a:r>
          </a:p>
        </p:txBody>
      </p:sp>
      <p:sp>
        <p:nvSpPr>
          <p:cNvPr id="4" name="Tijdelijke aanduiding voor afbeelding 3">
            <a:extLst>
              <a:ext uri="{FF2B5EF4-FFF2-40B4-BE49-F238E27FC236}">
                <a16:creationId xmlns:a16="http://schemas.microsoft.com/office/drawing/2014/main" id="{7B5724B1-1AE1-FE49-805E-1A5FCFC9B04E}"/>
              </a:ext>
            </a:extLst>
          </p:cNvPr>
          <p:cNvSpPr>
            <a:spLocks noGrp="1"/>
          </p:cNvSpPr>
          <p:nvPr>
            <p:ph type="pic" sz="quarter" idx="10"/>
          </p:nvPr>
        </p:nvSpPr>
        <p:spPr/>
      </p:sp>
      <p:pic>
        <p:nvPicPr>
          <p:cNvPr id="8" name="Grafik 7">
            <a:extLst>
              <a:ext uri="{FF2B5EF4-FFF2-40B4-BE49-F238E27FC236}">
                <a16:creationId xmlns:a16="http://schemas.microsoft.com/office/drawing/2014/main" id="{D2A287D3-EAF8-9A44-8250-A0627D0B34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95922" y="1219745"/>
            <a:ext cx="4520294" cy="1818630"/>
          </a:xfrm>
          <a:prstGeom prst="rect">
            <a:avLst/>
          </a:prstGeom>
          <a:ln>
            <a:solidFill>
              <a:schemeClr val="tx2">
                <a:lumMod val="40000"/>
                <a:lumOff val="60000"/>
              </a:schemeClr>
            </a:solidFill>
          </a:ln>
        </p:spPr>
      </p:pic>
    </p:spTree>
    <p:extLst>
      <p:ext uri="{BB962C8B-B14F-4D97-AF65-F5344CB8AC3E}">
        <p14:creationId xmlns:p14="http://schemas.microsoft.com/office/powerpoint/2010/main" val="3976151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583FFCFF-A9A2-5044-8428-DCFAA68BAB6F}"/>
              </a:ext>
            </a:extLst>
          </p:cNvPr>
          <p:cNvSpPr>
            <a:spLocks noGrp="1"/>
          </p:cNvSpPr>
          <p:nvPr>
            <p:ph type="title"/>
          </p:nvPr>
        </p:nvSpPr>
        <p:spPr>
          <a:xfrm>
            <a:off x="616136" y="1337448"/>
            <a:ext cx="5035983" cy="1008731"/>
          </a:xfrm>
        </p:spPr>
        <p:txBody>
          <a:bodyPr vert="horz" lIns="68580" tIns="34290" rIns="68580" bIns="34290" rtlCol="0" anchor="ctr">
            <a:normAutofit/>
          </a:bodyPr>
          <a:lstStyle/>
          <a:p>
            <a:r>
              <a:rPr lang="nl-NL" sz="3000" dirty="0"/>
              <a:t>Problemen met lijngrafieken</a:t>
            </a:r>
            <a:r>
              <a:rPr lang="en-US" sz="3000" dirty="0"/>
              <a:t>
</a:t>
            </a:r>
          </a:p>
        </p:txBody>
      </p:sp>
      <p:sp>
        <p:nvSpPr>
          <p:cNvPr id="13" name="Tijdelijke aanduiding voor tekst 12">
            <a:extLst>
              <a:ext uri="{FF2B5EF4-FFF2-40B4-BE49-F238E27FC236}">
                <a16:creationId xmlns:a16="http://schemas.microsoft.com/office/drawing/2014/main" id="{B57E98B6-07E5-4844-AEC9-A68E78E92EFB}"/>
              </a:ext>
            </a:extLst>
          </p:cNvPr>
          <p:cNvSpPr>
            <a:spLocks noGrp="1"/>
          </p:cNvSpPr>
          <p:nvPr>
            <p:ph type="body" sz="half" idx="2"/>
          </p:nvPr>
        </p:nvSpPr>
        <p:spPr>
          <a:xfrm>
            <a:off x="730395" y="2204864"/>
            <a:ext cx="5324016" cy="4409428"/>
          </a:xfrm>
        </p:spPr>
        <p:txBody>
          <a:bodyPr vert="horz" wrap="square" lIns="68580" tIns="34290" rIns="68580" bIns="34290" numCol="1" rtlCol="0" anchor="t" anchorCtr="0" compatLnSpc="1">
            <a:prstTxWarp prst="textNoShape">
              <a:avLst/>
            </a:prstTxWarp>
            <a:normAutofit/>
          </a:bodyPr>
          <a:lstStyle/>
          <a:p>
            <a:pPr marL="257175" indent="-171450">
              <a:buFont typeface="Arial" panose="020B0604020202020204" pitchFamily="34" charset="0"/>
              <a:buChar char="•"/>
            </a:pPr>
            <a:r>
              <a:rPr lang="nl-NL" sz="2400" dirty="0"/>
              <a:t>Onvoldoende begrip van wiskundige verbanden, patronen,  etc.
Grafiek zien als plaatje van de werkelijkheid (</a:t>
            </a:r>
            <a:r>
              <a:rPr lang="nl-NL" sz="2400" dirty="0" err="1"/>
              <a:t>bv.een</a:t>
            </a:r>
            <a:r>
              <a:rPr lang="nl-NL" sz="2400" dirty="0"/>
              <a:t> berg)
Moeite met de schooltaal en rekenwiskundetaal (ook de visuele representaties) </a:t>
            </a:r>
          </a:p>
          <a:p>
            <a:pPr marL="85725"/>
            <a:r>
              <a:rPr lang="nl-NL" sz="2400" i="1" dirty="0"/>
              <a:t>Welke van deze (of vergelijkbare) problemen herken je in je eigen onderwijs?</a:t>
            </a:r>
            <a:r>
              <a:rPr lang="en-US" sz="2400" i="1" dirty="0"/>
              <a:t>
</a:t>
            </a:r>
          </a:p>
        </p:txBody>
      </p:sp>
      <p:pic>
        <p:nvPicPr>
          <p:cNvPr id="10" name="Afbeelding 9">
            <a:extLst>
              <a:ext uri="{FF2B5EF4-FFF2-40B4-BE49-F238E27FC236}">
                <a16:creationId xmlns:a16="http://schemas.microsoft.com/office/drawing/2014/main" id="{5FB60B5E-9E27-134E-8631-BE02EC6C470E}"/>
              </a:ext>
            </a:extLst>
          </p:cNvPr>
          <p:cNvPicPr>
            <a:picLocks noChangeAspect="1"/>
          </p:cNvPicPr>
          <p:nvPr/>
        </p:nvPicPr>
        <p:blipFill>
          <a:blip r:embed="rId3"/>
          <a:stretch>
            <a:fillRect/>
          </a:stretch>
        </p:blipFill>
        <p:spPr>
          <a:xfrm>
            <a:off x="6755930" y="217812"/>
            <a:ext cx="2525816" cy="3426631"/>
          </a:xfrm>
          <a:prstGeom prst="rect">
            <a:avLst/>
          </a:prstGeom>
        </p:spPr>
      </p:pic>
      <p:pic>
        <p:nvPicPr>
          <p:cNvPr id="14" name="Tijdelijke aanduiding voor inhoud 13">
            <a:extLst>
              <a:ext uri="{FF2B5EF4-FFF2-40B4-BE49-F238E27FC236}">
                <a16:creationId xmlns:a16="http://schemas.microsoft.com/office/drawing/2014/main" id="{23B44DBA-F5E9-E743-B64B-99726F355D3D}"/>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6893677" y="3592521"/>
            <a:ext cx="2250323" cy="3021771"/>
          </a:xfrm>
          <a:prstGeom prst="rect">
            <a:avLst/>
          </a:prstGeom>
        </p:spPr>
      </p:pic>
    </p:spTree>
    <p:extLst>
      <p:ext uri="{BB962C8B-B14F-4D97-AF65-F5344CB8AC3E}">
        <p14:creationId xmlns:p14="http://schemas.microsoft.com/office/powerpoint/2010/main" val="3388694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64CF303D-D6B6-3446-A49E-B5435FAA9014}"/>
              </a:ext>
            </a:extLst>
          </p:cNvPr>
          <p:cNvSpPr>
            <a:spLocks noGrp="1"/>
          </p:cNvSpPr>
          <p:nvPr>
            <p:ph idx="1"/>
          </p:nvPr>
        </p:nvSpPr>
        <p:spPr/>
        <p:txBody>
          <a:bodyPr/>
          <a:lstStyle/>
          <a:p>
            <a:pPr marL="0" indent="0">
              <a:buNone/>
            </a:pPr>
            <a:r>
              <a:rPr lang="nl-NL" dirty="0"/>
              <a:t>Maak samen een overzicht (</a:t>
            </a:r>
            <a:r>
              <a:rPr lang="nl-NL" dirty="0" err="1"/>
              <a:t>woordweb</a:t>
            </a:r>
            <a:r>
              <a:rPr lang="nl-NL" dirty="0"/>
              <a:t>) van woorden en uitdrukkingen die betrekking hebben op lijngrafieken die horen bij een voorstelbare situatie.
</a:t>
            </a:r>
          </a:p>
          <a:p>
            <a:pPr marL="0" indent="0">
              <a:buNone/>
            </a:pPr>
            <a:endParaRPr lang="nl-NL" dirty="0"/>
          </a:p>
        </p:txBody>
      </p:sp>
      <p:sp>
        <p:nvSpPr>
          <p:cNvPr id="5" name="Titel 4">
            <a:extLst>
              <a:ext uri="{FF2B5EF4-FFF2-40B4-BE49-F238E27FC236}">
                <a16:creationId xmlns:a16="http://schemas.microsoft.com/office/drawing/2014/main" id="{EFAE54DB-22F6-2E4D-8C45-B3EDB4E3B8E2}"/>
              </a:ext>
            </a:extLst>
          </p:cNvPr>
          <p:cNvSpPr>
            <a:spLocks noGrp="1"/>
          </p:cNvSpPr>
          <p:nvPr>
            <p:ph type="title"/>
          </p:nvPr>
        </p:nvSpPr>
        <p:spPr/>
        <p:txBody>
          <a:bodyPr/>
          <a:lstStyle/>
          <a:p>
            <a:r>
              <a:rPr lang="nl-NL" dirty="0"/>
              <a:t>Taal van lijngrafieken</a:t>
            </a:r>
          </a:p>
        </p:txBody>
      </p:sp>
      <p:sp>
        <p:nvSpPr>
          <p:cNvPr id="7" name="Ovaal 6">
            <a:extLst>
              <a:ext uri="{FF2B5EF4-FFF2-40B4-BE49-F238E27FC236}">
                <a16:creationId xmlns:a16="http://schemas.microsoft.com/office/drawing/2014/main" id="{91B242AC-8BFB-3940-BEA3-D6384EBB520A}"/>
              </a:ext>
            </a:extLst>
          </p:cNvPr>
          <p:cNvSpPr/>
          <p:nvPr/>
        </p:nvSpPr>
        <p:spPr bwMode="auto">
          <a:xfrm>
            <a:off x="2555776" y="3398520"/>
            <a:ext cx="2232248" cy="822568"/>
          </a:xfrm>
          <a:prstGeom prst="ellipse">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nl-NL" sz="2000" dirty="0">
                <a:latin typeface="Calibri" panose="020F0502020204030204" pitchFamily="34" charset="0"/>
              </a:rPr>
              <a:t>lijngrafieken</a:t>
            </a:r>
            <a:endParaRPr kumimoji="0" lang="nl-NL" sz="2000" b="0" i="0" u="none" strike="noStrike" cap="none" normalizeH="0" baseline="0" dirty="0">
              <a:ln>
                <a:noFill/>
              </a:ln>
              <a:solidFill>
                <a:schemeClr val="tx1"/>
              </a:solidFill>
              <a:effectLst/>
              <a:latin typeface="Calibri" panose="020F0502020204030204" pitchFamily="34" charset="0"/>
            </a:endParaRPr>
          </a:p>
        </p:txBody>
      </p:sp>
      <p:grpSp>
        <p:nvGrpSpPr>
          <p:cNvPr id="22" name="Groep 21">
            <a:extLst>
              <a:ext uri="{FF2B5EF4-FFF2-40B4-BE49-F238E27FC236}">
                <a16:creationId xmlns:a16="http://schemas.microsoft.com/office/drawing/2014/main" id="{985951C1-6290-1149-B1E6-881BF35DD320}"/>
              </a:ext>
            </a:extLst>
          </p:cNvPr>
          <p:cNvGrpSpPr/>
          <p:nvPr/>
        </p:nvGrpSpPr>
        <p:grpSpPr>
          <a:xfrm>
            <a:off x="1505400" y="2241600"/>
            <a:ext cx="4261680" cy="2980440"/>
            <a:chOff x="1505400" y="2241600"/>
            <a:chExt cx="4261680" cy="2980440"/>
          </a:xfrm>
        </p:grpSpPr>
        <mc:AlternateContent xmlns:mc="http://schemas.openxmlformats.org/markup-compatibility/2006" xmlns:p14="http://schemas.microsoft.com/office/powerpoint/2010/main">
          <mc:Choice Requires="p14">
            <p:contentPart p14:bwMode="auto" r:id="rId3">
              <p14:nvContentPartPr>
                <p14:cNvPr id="10" name="Inkt 9">
                  <a:extLst>
                    <a:ext uri="{FF2B5EF4-FFF2-40B4-BE49-F238E27FC236}">
                      <a16:creationId xmlns:a16="http://schemas.microsoft.com/office/drawing/2014/main" id="{84FE3B6D-DA3D-2E48-A49E-6DCBA8E36BCD}"/>
                    </a:ext>
                  </a:extLst>
                </p14:cNvPr>
                <p14:cNvContentPartPr/>
                <p14:nvPr/>
              </p14:nvContentPartPr>
              <p14:xfrm>
                <a:off x="4729560" y="3044400"/>
                <a:ext cx="923400" cy="608040"/>
              </p14:xfrm>
            </p:contentPart>
          </mc:Choice>
          <mc:Fallback xmlns="">
            <p:pic>
              <p:nvPicPr>
                <p:cNvPr id="10" name="Inkt 9">
                  <a:extLst>
                    <a:ext uri="{FF2B5EF4-FFF2-40B4-BE49-F238E27FC236}">
                      <a16:creationId xmlns:a16="http://schemas.microsoft.com/office/drawing/2014/main" id="{84FE3B6D-DA3D-2E48-A49E-6DCBA8E36BCD}"/>
                    </a:ext>
                  </a:extLst>
                </p:cNvPr>
                <p:cNvPicPr/>
                <p:nvPr/>
              </p:nvPicPr>
              <p:blipFill>
                <a:blip r:embed="rId4"/>
                <a:stretch>
                  <a:fillRect/>
                </a:stretch>
              </p:blipFill>
              <p:spPr>
                <a:xfrm>
                  <a:off x="4711920" y="3026760"/>
                  <a:ext cx="959040" cy="643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t 10">
                  <a:extLst>
                    <a:ext uri="{FF2B5EF4-FFF2-40B4-BE49-F238E27FC236}">
                      <a16:creationId xmlns:a16="http://schemas.microsoft.com/office/drawing/2014/main" id="{1CB78795-B5ED-A54D-8699-881C03EADCB8}"/>
                    </a:ext>
                  </a:extLst>
                </p14:cNvPr>
                <p14:cNvContentPartPr/>
                <p14:nvPr/>
              </p14:nvContentPartPr>
              <p14:xfrm>
                <a:off x="4178760" y="4194240"/>
                <a:ext cx="813240" cy="1027800"/>
              </p14:xfrm>
            </p:contentPart>
          </mc:Choice>
          <mc:Fallback xmlns="">
            <p:pic>
              <p:nvPicPr>
                <p:cNvPr id="11" name="Inkt 10">
                  <a:extLst>
                    <a:ext uri="{FF2B5EF4-FFF2-40B4-BE49-F238E27FC236}">
                      <a16:creationId xmlns:a16="http://schemas.microsoft.com/office/drawing/2014/main" id="{1CB78795-B5ED-A54D-8699-881C03EADCB8}"/>
                    </a:ext>
                  </a:extLst>
                </p:cNvPr>
                <p:cNvPicPr/>
                <p:nvPr/>
              </p:nvPicPr>
              <p:blipFill>
                <a:blip r:embed="rId6"/>
                <a:stretch>
                  <a:fillRect/>
                </a:stretch>
              </p:blipFill>
              <p:spPr>
                <a:xfrm>
                  <a:off x="4161120" y="4176600"/>
                  <a:ext cx="848880" cy="1063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t 11">
                  <a:extLst>
                    <a:ext uri="{FF2B5EF4-FFF2-40B4-BE49-F238E27FC236}">
                      <a16:creationId xmlns:a16="http://schemas.microsoft.com/office/drawing/2014/main" id="{87F08D4B-C8C5-3F46-B3CA-38F3E754190A}"/>
                    </a:ext>
                  </a:extLst>
                </p14:cNvPr>
                <p14:cNvContentPartPr/>
                <p14:nvPr/>
              </p14:nvContentPartPr>
              <p14:xfrm>
                <a:off x="2444280" y="4229160"/>
                <a:ext cx="887760" cy="859680"/>
              </p14:xfrm>
            </p:contentPart>
          </mc:Choice>
          <mc:Fallback xmlns="">
            <p:pic>
              <p:nvPicPr>
                <p:cNvPr id="12" name="Inkt 11">
                  <a:extLst>
                    <a:ext uri="{FF2B5EF4-FFF2-40B4-BE49-F238E27FC236}">
                      <a16:creationId xmlns:a16="http://schemas.microsoft.com/office/drawing/2014/main" id="{87F08D4B-C8C5-3F46-B3CA-38F3E754190A}"/>
                    </a:ext>
                  </a:extLst>
                </p:cNvPr>
                <p:cNvPicPr/>
                <p:nvPr/>
              </p:nvPicPr>
              <p:blipFill>
                <a:blip r:embed="rId8"/>
                <a:stretch>
                  <a:fillRect/>
                </a:stretch>
              </p:blipFill>
              <p:spPr>
                <a:xfrm>
                  <a:off x="2426640" y="4211160"/>
                  <a:ext cx="923400" cy="895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t 13">
                  <a:extLst>
                    <a:ext uri="{FF2B5EF4-FFF2-40B4-BE49-F238E27FC236}">
                      <a16:creationId xmlns:a16="http://schemas.microsoft.com/office/drawing/2014/main" id="{CD030C40-AEEB-754C-AF93-A78A25BCC4CD}"/>
                    </a:ext>
                  </a:extLst>
                </p14:cNvPr>
                <p14:cNvContentPartPr/>
                <p14:nvPr/>
              </p14:nvContentPartPr>
              <p14:xfrm>
                <a:off x="1505400" y="3625440"/>
                <a:ext cx="1051560" cy="155520"/>
              </p14:xfrm>
            </p:contentPart>
          </mc:Choice>
          <mc:Fallback xmlns="">
            <p:pic>
              <p:nvPicPr>
                <p:cNvPr id="14" name="Inkt 13">
                  <a:extLst>
                    <a:ext uri="{FF2B5EF4-FFF2-40B4-BE49-F238E27FC236}">
                      <a16:creationId xmlns:a16="http://schemas.microsoft.com/office/drawing/2014/main" id="{CD030C40-AEEB-754C-AF93-A78A25BCC4CD}"/>
                    </a:ext>
                  </a:extLst>
                </p:cNvPr>
                <p:cNvPicPr/>
                <p:nvPr/>
              </p:nvPicPr>
              <p:blipFill>
                <a:blip r:embed="rId10"/>
                <a:stretch>
                  <a:fillRect/>
                </a:stretch>
              </p:blipFill>
              <p:spPr>
                <a:xfrm>
                  <a:off x="1487400" y="3607800"/>
                  <a:ext cx="10872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t 14">
                  <a:extLst>
                    <a:ext uri="{FF2B5EF4-FFF2-40B4-BE49-F238E27FC236}">
                      <a16:creationId xmlns:a16="http://schemas.microsoft.com/office/drawing/2014/main" id="{22511F00-D802-1146-9FAD-DC7127E40C91}"/>
                    </a:ext>
                  </a:extLst>
                </p14:cNvPr>
                <p14:cNvContentPartPr/>
                <p14:nvPr/>
              </p14:nvContentPartPr>
              <p14:xfrm>
                <a:off x="2275800" y="2247000"/>
                <a:ext cx="1010880" cy="1145160"/>
              </p14:xfrm>
            </p:contentPart>
          </mc:Choice>
          <mc:Fallback xmlns="">
            <p:pic>
              <p:nvPicPr>
                <p:cNvPr id="15" name="Inkt 14">
                  <a:extLst>
                    <a:ext uri="{FF2B5EF4-FFF2-40B4-BE49-F238E27FC236}">
                      <a16:creationId xmlns:a16="http://schemas.microsoft.com/office/drawing/2014/main" id="{22511F00-D802-1146-9FAD-DC7127E40C91}"/>
                    </a:ext>
                  </a:extLst>
                </p:cNvPr>
                <p:cNvPicPr/>
                <p:nvPr/>
              </p:nvPicPr>
              <p:blipFill>
                <a:blip r:embed="rId12"/>
                <a:stretch>
                  <a:fillRect/>
                </a:stretch>
              </p:blipFill>
              <p:spPr>
                <a:xfrm>
                  <a:off x="2257800" y="2229360"/>
                  <a:ext cx="1046520" cy="1180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Inkt 16">
                  <a:extLst>
                    <a:ext uri="{FF2B5EF4-FFF2-40B4-BE49-F238E27FC236}">
                      <a16:creationId xmlns:a16="http://schemas.microsoft.com/office/drawing/2014/main" id="{BE53DFBB-5E6C-D647-BEC2-F35C1C2E60B5}"/>
                    </a:ext>
                  </a:extLst>
                </p14:cNvPr>
                <p14:cNvContentPartPr/>
                <p14:nvPr/>
              </p14:nvContentPartPr>
              <p14:xfrm>
                <a:off x="4031160" y="2241600"/>
                <a:ext cx="890640" cy="1170360"/>
              </p14:xfrm>
            </p:contentPart>
          </mc:Choice>
          <mc:Fallback xmlns="">
            <p:pic>
              <p:nvPicPr>
                <p:cNvPr id="17" name="Inkt 16">
                  <a:extLst>
                    <a:ext uri="{FF2B5EF4-FFF2-40B4-BE49-F238E27FC236}">
                      <a16:creationId xmlns:a16="http://schemas.microsoft.com/office/drawing/2014/main" id="{BE53DFBB-5E6C-D647-BEC2-F35C1C2E60B5}"/>
                    </a:ext>
                  </a:extLst>
                </p:cNvPr>
                <p:cNvPicPr/>
                <p:nvPr/>
              </p:nvPicPr>
              <p:blipFill>
                <a:blip r:embed="rId14"/>
                <a:stretch>
                  <a:fillRect/>
                </a:stretch>
              </p:blipFill>
              <p:spPr>
                <a:xfrm>
                  <a:off x="4013520" y="2223600"/>
                  <a:ext cx="926280" cy="120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Inkt 18">
                  <a:extLst>
                    <a:ext uri="{FF2B5EF4-FFF2-40B4-BE49-F238E27FC236}">
                      <a16:creationId xmlns:a16="http://schemas.microsoft.com/office/drawing/2014/main" id="{F45562F7-F1EE-7249-B5B2-4D902619B315}"/>
                    </a:ext>
                  </a:extLst>
                </p14:cNvPr>
                <p14:cNvContentPartPr/>
                <p14:nvPr/>
              </p14:nvContentPartPr>
              <p14:xfrm>
                <a:off x="4751160" y="3996240"/>
                <a:ext cx="1015920" cy="226080"/>
              </p14:xfrm>
            </p:contentPart>
          </mc:Choice>
          <mc:Fallback xmlns="">
            <p:pic>
              <p:nvPicPr>
                <p:cNvPr id="19" name="Inkt 18">
                  <a:extLst>
                    <a:ext uri="{FF2B5EF4-FFF2-40B4-BE49-F238E27FC236}">
                      <a16:creationId xmlns:a16="http://schemas.microsoft.com/office/drawing/2014/main" id="{F45562F7-F1EE-7249-B5B2-4D902619B315}"/>
                    </a:ext>
                  </a:extLst>
                </p:cNvPr>
                <p:cNvPicPr/>
                <p:nvPr/>
              </p:nvPicPr>
              <p:blipFill>
                <a:blip r:embed="rId16"/>
                <a:stretch>
                  <a:fillRect/>
                </a:stretch>
              </p:blipFill>
              <p:spPr>
                <a:xfrm>
                  <a:off x="4733160" y="3978600"/>
                  <a:ext cx="10515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Inkt 20">
                  <a:extLst>
                    <a:ext uri="{FF2B5EF4-FFF2-40B4-BE49-F238E27FC236}">
                      <a16:creationId xmlns:a16="http://schemas.microsoft.com/office/drawing/2014/main" id="{D1CBF0AF-6AEA-384D-874C-EA3091950569}"/>
                    </a:ext>
                  </a:extLst>
                </p14:cNvPr>
                <p14:cNvContentPartPr/>
                <p14:nvPr/>
              </p14:nvContentPartPr>
              <p14:xfrm>
                <a:off x="2015160" y="4071840"/>
                <a:ext cx="734760" cy="415800"/>
              </p14:xfrm>
            </p:contentPart>
          </mc:Choice>
          <mc:Fallback xmlns="">
            <p:pic>
              <p:nvPicPr>
                <p:cNvPr id="21" name="Inkt 20">
                  <a:extLst>
                    <a:ext uri="{FF2B5EF4-FFF2-40B4-BE49-F238E27FC236}">
                      <a16:creationId xmlns:a16="http://schemas.microsoft.com/office/drawing/2014/main" id="{D1CBF0AF-6AEA-384D-874C-EA3091950569}"/>
                    </a:ext>
                  </a:extLst>
                </p:cNvPr>
                <p:cNvPicPr/>
                <p:nvPr/>
              </p:nvPicPr>
              <p:blipFill>
                <a:blip r:embed="rId18"/>
                <a:stretch>
                  <a:fillRect/>
                </a:stretch>
              </p:blipFill>
              <p:spPr>
                <a:xfrm>
                  <a:off x="1997520" y="4054200"/>
                  <a:ext cx="770400" cy="451440"/>
                </a:xfrm>
                <a:prstGeom prst="rect">
                  <a:avLst/>
                </a:prstGeom>
              </p:spPr>
            </p:pic>
          </mc:Fallback>
        </mc:AlternateContent>
      </p:grpSp>
    </p:spTree>
    <p:extLst>
      <p:ext uri="{BB962C8B-B14F-4D97-AF65-F5344CB8AC3E}">
        <p14:creationId xmlns:p14="http://schemas.microsoft.com/office/powerpoint/2010/main" val="1485884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755AB-6909-D84E-83A5-92116B2509B0}"/>
              </a:ext>
            </a:extLst>
          </p:cNvPr>
          <p:cNvSpPr>
            <a:spLocks noGrp="1"/>
          </p:cNvSpPr>
          <p:nvPr>
            <p:ph type="title"/>
          </p:nvPr>
        </p:nvSpPr>
        <p:spPr/>
        <p:txBody>
          <a:bodyPr/>
          <a:lstStyle/>
          <a:p>
            <a:r>
              <a:rPr lang="nl-NL" dirty="0"/>
              <a:t>Twee manieren om grafieken te bekijken</a:t>
            </a:r>
          </a:p>
        </p:txBody>
      </p:sp>
      <p:sp>
        <p:nvSpPr>
          <p:cNvPr id="3" name="Tijdelijke aanduiding voor inhoud 2">
            <a:extLst>
              <a:ext uri="{FF2B5EF4-FFF2-40B4-BE49-F238E27FC236}">
                <a16:creationId xmlns:a16="http://schemas.microsoft.com/office/drawing/2014/main" id="{DE0741FF-C430-CC43-9471-2FDDC512F438}"/>
              </a:ext>
            </a:extLst>
          </p:cNvPr>
          <p:cNvSpPr>
            <a:spLocks noGrp="1"/>
          </p:cNvSpPr>
          <p:nvPr>
            <p:ph idx="1"/>
          </p:nvPr>
        </p:nvSpPr>
        <p:spPr>
          <a:xfrm>
            <a:off x="306448" y="1714003"/>
            <a:ext cx="8496472" cy="5011120"/>
          </a:xfrm>
        </p:spPr>
        <p:txBody>
          <a:bodyPr/>
          <a:lstStyle/>
          <a:p>
            <a:r>
              <a:rPr lang="nl-NL" sz="2800" b="1" dirty="0"/>
              <a:t>In detail </a:t>
            </a:r>
          </a:p>
          <a:p>
            <a:pPr lvl="1"/>
            <a:r>
              <a:rPr lang="nl-NL" sz="2400" dirty="0"/>
              <a:t> 'punt voor punt' aflezen</a:t>
            </a:r>
          </a:p>
          <a:p>
            <a:pPr marL="457200" lvl="1" indent="0">
              <a:buNone/>
            </a:pPr>
            <a:endParaRPr lang="nl-NL" sz="2400" dirty="0"/>
          </a:p>
          <a:p>
            <a:pPr lvl="1"/>
            <a:endParaRPr lang="nl-NL" sz="2400" dirty="0"/>
          </a:p>
          <a:p>
            <a:r>
              <a:rPr lang="nl-NL" sz="2800" b="1" dirty="0"/>
              <a:t>Als geheel
</a:t>
            </a:r>
            <a:r>
              <a:rPr lang="nl-NL" sz="2400" dirty="0"/>
              <a:t>het proces van verandering zien</a:t>
            </a:r>
          </a:p>
          <a:p>
            <a:pPr lvl="1"/>
            <a:r>
              <a:rPr lang="nl-NL" sz="2400" dirty="0"/>
              <a:t>een patroon detecteren
het opmerken van 'beweging'</a:t>
            </a:r>
          </a:p>
        </p:txBody>
      </p:sp>
      <p:sp>
        <p:nvSpPr>
          <p:cNvPr id="4" name="Tijdelijke aanduiding voor inhoud 3">
            <a:extLst>
              <a:ext uri="{FF2B5EF4-FFF2-40B4-BE49-F238E27FC236}">
                <a16:creationId xmlns:a16="http://schemas.microsoft.com/office/drawing/2014/main" id="{C144423A-A978-F947-8A5D-47A05A09AD7C}"/>
              </a:ext>
            </a:extLst>
          </p:cNvPr>
          <p:cNvSpPr>
            <a:spLocks noGrp="1"/>
          </p:cNvSpPr>
          <p:nvPr>
            <p:ph idx="17"/>
          </p:nvPr>
        </p:nvSpPr>
        <p:spPr/>
        <p:txBody>
          <a:bodyPr/>
          <a:lstStyle/>
          <a:p>
            <a:r>
              <a:rPr lang="nl-NL" dirty="0"/>
              <a:t>Elk met zijn eigen taal
</a:t>
            </a:r>
          </a:p>
        </p:txBody>
      </p:sp>
      <p:sp>
        <p:nvSpPr>
          <p:cNvPr id="5" name="Ovale toelichting 4">
            <a:extLst>
              <a:ext uri="{FF2B5EF4-FFF2-40B4-BE49-F238E27FC236}">
                <a16:creationId xmlns:a16="http://schemas.microsoft.com/office/drawing/2014/main" id="{5F55DDC4-5788-7043-BE7A-6FAE1DEF0305}"/>
              </a:ext>
            </a:extLst>
          </p:cNvPr>
          <p:cNvSpPr/>
          <p:nvPr/>
        </p:nvSpPr>
        <p:spPr bwMode="auto">
          <a:xfrm>
            <a:off x="5913628" y="823517"/>
            <a:ext cx="3230372" cy="2605483"/>
          </a:xfrm>
          <a:prstGeom prst="wedgeEllipseCallout">
            <a:avLst>
              <a:gd name="adj1" fmla="val -66677"/>
              <a:gd name="adj2" fmla="val 26880"/>
            </a:avLst>
          </a:prstGeom>
          <a:solidFill>
            <a:schemeClr val="tx2">
              <a:lumMod val="20000"/>
              <a:lumOff val="80000"/>
            </a:schemeClr>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nl-NL" sz="2000" dirty="0">
                <a:latin typeface="Calibri" panose="020F0502020204030204" pitchFamily="34" charset="0"/>
              </a:rPr>
              <a:t>'technische' reken-wiskundetaal, kort, nauwkeurig, met getallen, een tabel voldoet als beschrijving 
</a:t>
            </a:r>
            <a:endParaRPr kumimoji="0" lang="nl-NL" sz="2000" b="0" i="0" u="none" strike="noStrike" cap="none" normalizeH="0" baseline="0" dirty="0">
              <a:ln>
                <a:noFill/>
              </a:ln>
              <a:solidFill>
                <a:schemeClr val="tx1"/>
              </a:solidFill>
              <a:effectLst/>
              <a:latin typeface="Calibri" panose="020F0502020204030204" pitchFamily="34" charset="0"/>
            </a:endParaRPr>
          </a:p>
        </p:txBody>
      </p:sp>
      <p:sp>
        <p:nvSpPr>
          <p:cNvPr id="6" name="Ovale toelichting 5">
            <a:extLst>
              <a:ext uri="{FF2B5EF4-FFF2-40B4-BE49-F238E27FC236}">
                <a16:creationId xmlns:a16="http://schemas.microsoft.com/office/drawing/2014/main" id="{8A9CB0AF-97D5-224D-9210-2C985F8B4F7D}"/>
              </a:ext>
            </a:extLst>
          </p:cNvPr>
          <p:cNvSpPr/>
          <p:nvPr/>
        </p:nvSpPr>
        <p:spPr bwMode="auto">
          <a:xfrm>
            <a:off x="5913628" y="4018259"/>
            <a:ext cx="3059832" cy="2016224"/>
          </a:xfrm>
          <a:prstGeom prst="wedgeEllipseCallout">
            <a:avLst>
              <a:gd name="adj1" fmla="val -66677"/>
              <a:gd name="adj2" fmla="val 26880"/>
            </a:avLst>
          </a:prstGeom>
          <a:solidFill>
            <a:schemeClr val="accent2">
              <a:lumMod val="40000"/>
              <a:lumOff val="60000"/>
            </a:schemeClr>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nl-NL" sz="2000" dirty="0">
                <a:latin typeface="Calibri" panose="020F0502020204030204" pitchFamily="34" charset="0"/>
              </a:rPr>
              <a:t>gevarieerde taal, ook termen die verband houden met de situatie
</a:t>
            </a:r>
            <a:endParaRPr kumimoji="0" lang="nl-NL" sz="2000" b="0" i="0" u="none" strike="noStrike" cap="none" normalizeH="0" baseline="0" dirty="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34904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D0B63A-7A4A-8144-B807-770CEB2997A7}"/>
              </a:ext>
            </a:extLst>
          </p:cNvPr>
          <p:cNvSpPr>
            <a:spLocks noGrp="1"/>
          </p:cNvSpPr>
          <p:nvPr>
            <p:ph type="title"/>
          </p:nvPr>
        </p:nvSpPr>
        <p:spPr/>
        <p:txBody>
          <a:bodyPr/>
          <a:lstStyle/>
          <a:p>
            <a:r>
              <a:rPr lang="nl-NL" dirty="0"/>
              <a:t>Taal van grafieken</a:t>
            </a:r>
          </a:p>
        </p:txBody>
      </p:sp>
      <p:sp>
        <p:nvSpPr>
          <p:cNvPr id="6" name="Tijdelijke aanduiding voor inhoud 5">
            <a:extLst>
              <a:ext uri="{FF2B5EF4-FFF2-40B4-BE49-F238E27FC236}">
                <a16:creationId xmlns:a16="http://schemas.microsoft.com/office/drawing/2014/main" id="{5F20899B-77CD-D84C-B3F5-0A87F5317016}"/>
              </a:ext>
            </a:extLst>
          </p:cNvPr>
          <p:cNvSpPr>
            <a:spLocks noGrp="1"/>
          </p:cNvSpPr>
          <p:nvPr>
            <p:ph idx="1"/>
          </p:nvPr>
        </p:nvSpPr>
        <p:spPr>
          <a:xfrm>
            <a:off x="324000" y="1514224"/>
            <a:ext cx="8649224" cy="5011120"/>
          </a:xfrm>
        </p:spPr>
        <p:txBody>
          <a:bodyPr/>
          <a:lstStyle/>
          <a:p>
            <a:endParaRPr lang="nl-NL" dirty="0"/>
          </a:p>
          <a:p>
            <a:r>
              <a:rPr lang="nl-NL" sz="2800" dirty="0"/>
              <a:t>Onderscheid </a:t>
            </a:r>
            <a:r>
              <a:rPr lang="nl-NL" sz="2800" dirty="0">
                <a:solidFill>
                  <a:srgbClr val="327A86"/>
                </a:solidFill>
              </a:rPr>
              <a:t>rekenwiskundige</a:t>
            </a:r>
            <a:r>
              <a:rPr lang="nl-NL" sz="2800" dirty="0"/>
              <a:t> </a:t>
            </a:r>
            <a:r>
              <a:rPr lang="nl-NL" sz="2800" dirty="0">
                <a:solidFill>
                  <a:srgbClr val="327A86"/>
                </a:solidFill>
              </a:rPr>
              <a:t>taal</a:t>
            </a:r>
            <a:r>
              <a:rPr lang="nl-NL" sz="2800" dirty="0"/>
              <a:t> en </a:t>
            </a:r>
            <a:r>
              <a:rPr lang="nl-NL" sz="2800" dirty="0">
                <a:solidFill>
                  <a:schemeClr val="bg2">
                    <a:lumMod val="75000"/>
                  </a:schemeClr>
                </a:solidFill>
              </a:rPr>
              <a:t>situationele taal </a:t>
            </a:r>
            <a:br>
              <a:rPr lang="en-GB" sz="2800" dirty="0">
                <a:solidFill>
                  <a:schemeClr val="bg2">
                    <a:lumMod val="75000"/>
                  </a:schemeClr>
                </a:solidFill>
              </a:rPr>
            </a:br>
            <a:endParaRPr lang="en-GB" sz="2800" dirty="0">
              <a:solidFill>
                <a:schemeClr val="accent2">
                  <a:lumMod val="50000"/>
                </a:schemeClr>
              </a:solidFill>
            </a:endParaRPr>
          </a:p>
          <a:p>
            <a:r>
              <a:rPr lang="nl-NL" sz="2800" dirty="0"/>
              <a:t>Voor elke wiskundige uitdrukking die een aspect van een lijngrafiek beschrijft, geeft u een beschrijving die past bij de situatie (de betekenis ervan)</a:t>
            </a:r>
            <a:br>
              <a:rPr lang="en-GB" sz="2800" dirty="0"/>
            </a:br>
            <a:r>
              <a:rPr lang="en-GB" sz="2800" i="1" dirty="0" err="1"/>
              <a:t>Voorbeeld</a:t>
            </a:r>
            <a:r>
              <a:rPr lang="en-GB" sz="2800" i="1" dirty="0"/>
              <a:t>: de </a:t>
            </a:r>
            <a:r>
              <a:rPr lang="en-GB" sz="2800" i="1" dirty="0" err="1">
                <a:solidFill>
                  <a:schemeClr val="accent1"/>
                </a:solidFill>
              </a:rPr>
              <a:t>grafiek</a:t>
            </a:r>
            <a:r>
              <a:rPr lang="en-GB" sz="2800" i="1" dirty="0">
                <a:solidFill>
                  <a:schemeClr val="accent1"/>
                </a:solidFill>
              </a:rPr>
              <a:t> </a:t>
            </a:r>
            <a:r>
              <a:rPr lang="en-GB" sz="2800" i="1" dirty="0" err="1">
                <a:solidFill>
                  <a:schemeClr val="accent1"/>
                </a:solidFill>
              </a:rPr>
              <a:t>stijgt</a:t>
            </a:r>
            <a:r>
              <a:rPr lang="en-GB" sz="2800" i="1" dirty="0">
                <a:solidFill>
                  <a:schemeClr val="accent1"/>
                </a:solidFill>
              </a:rPr>
              <a:t> </a:t>
            </a:r>
            <a:r>
              <a:rPr lang="en-GB" sz="2800" i="1" dirty="0"/>
              <a:t>-&gt; </a:t>
            </a:r>
            <a:r>
              <a:rPr lang="en-GB" sz="2800" i="1" dirty="0">
                <a:solidFill>
                  <a:schemeClr val="accent4">
                    <a:lumMod val="50000"/>
                  </a:schemeClr>
                </a:solidFill>
              </a:rPr>
              <a:t>de baby </a:t>
            </a:r>
            <a:r>
              <a:rPr lang="en-GB" sz="2800" i="1" dirty="0" err="1">
                <a:solidFill>
                  <a:schemeClr val="accent4">
                    <a:lumMod val="50000"/>
                  </a:schemeClr>
                </a:solidFill>
              </a:rPr>
              <a:t>groeit</a:t>
            </a:r>
            <a:endParaRPr lang="nl-NL" dirty="0">
              <a:solidFill>
                <a:schemeClr val="accent2">
                  <a:lumMod val="50000"/>
                </a:schemeClr>
              </a:solidFill>
            </a:endParaRPr>
          </a:p>
          <a:p>
            <a:endParaRPr lang="nl-NL" dirty="0">
              <a:solidFill>
                <a:schemeClr val="accent2">
                  <a:lumMod val="50000"/>
                </a:schemeClr>
              </a:solidFill>
            </a:endParaRPr>
          </a:p>
          <a:p>
            <a:endParaRPr lang="nl-NL" dirty="0">
              <a:solidFill>
                <a:schemeClr val="accent2">
                  <a:lumMod val="50000"/>
                </a:schemeClr>
              </a:solidFill>
            </a:endParaRPr>
          </a:p>
        </p:txBody>
      </p:sp>
      <p:sp>
        <p:nvSpPr>
          <p:cNvPr id="7" name="Tijdelijke aanduiding voor inhoud 6">
            <a:extLst>
              <a:ext uri="{FF2B5EF4-FFF2-40B4-BE49-F238E27FC236}">
                <a16:creationId xmlns:a16="http://schemas.microsoft.com/office/drawing/2014/main" id="{6C6B3517-3FF2-1644-A385-53AC5DBE3190}"/>
              </a:ext>
            </a:extLst>
          </p:cNvPr>
          <p:cNvSpPr>
            <a:spLocks noGrp="1"/>
          </p:cNvSpPr>
          <p:nvPr>
            <p:ph idx="17"/>
          </p:nvPr>
        </p:nvSpPr>
        <p:spPr/>
        <p:txBody>
          <a:bodyPr/>
          <a:lstStyle/>
          <a:p>
            <a:r>
              <a:rPr lang="nl-NL" sz="2400" dirty="0"/>
              <a:t>Het </a:t>
            </a:r>
            <a:r>
              <a:rPr lang="nl-NL" sz="2400" dirty="0" err="1"/>
              <a:t>woordweb</a:t>
            </a:r>
            <a:r>
              <a:rPr lang="nl-NL" sz="2400" dirty="0"/>
              <a:t> ordenen 
</a:t>
            </a:r>
          </a:p>
        </p:txBody>
      </p:sp>
      <p:pic>
        <p:nvPicPr>
          <p:cNvPr id="8" name="Afbeelding 7">
            <a:extLst>
              <a:ext uri="{FF2B5EF4-FFF2-40B4-BE49-F238E27FC236}">
                <a16:creationId xmlns:a16="http://schemas.microsoft.com/office/drawing/2014/main" id="{62EA1A62-1FB8-914A-8AAB-2AF0C0F864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6610" y="4826630"/>
            <a:ext cx="4476614" cy="2031369"/>
          </a:xfrm>
          <a:prstGeom prst="rect">
            <a:avLst/>
          </a:prstGeom>
        </p:spPr>
      </p:pic>
    </p:spTree>
    <p:extLst>
      <p:ext uri="{BB962C8B-B14F-4D97-AF65-F5344CB8AC3E}">
        <p14:creationId xmlns:p14="http://schemas.microsoft.com/office/powerpoint/2010/main" val="1533960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B9135B3-45E1-674B-8494-163CE1E26E38}"/>
              </a:ext>
            </a:extLst>
          </p:cNvPr>
          <p:cNvSpPr>
            <a:spLocks noGrp="1"/>
          </p:cNvSpPr>
          <p:nvPr>
            <p:ph idx="1"/>
          </p:nvPr>
        </p:nvSpPr>
        <p:spPr>
          <a:xfrm>
            <a:off x="197768" y="1268760"/>
            <a:ext cx="8748464" cy="5400600"/>
          </a:xfrm>
        </p:spPr>
        <p:txBody>
          <a:bodyPr/>
          <a:lstStyle/>
          <a:p>
            <a:r>
              <a:rPr lang="nl-NL" sz="2400" dirty="0"/>
              <a:t>Grafieken en verhalen (beschrijvingen) combineren</a:t>
            </a:r>
          </a:p>
          <a:p>
            <a:pPr lvl="1"/>
            <a:r>
              <a:rPr lang="nl-NL" sz="2000" dirty="0"/>
              <a:t>Nadenken over het verschil tussen wiskundige taal van grafieken en situationele taal. </a:t>
            </a:r>
            <a:br>
              <a:rPr lang="nl-NL" sz="2000" dirty="0"/>
            </a:br>
            <a:endParaRPr lang="nl-NL" sz="2000" dirty="0"/>
          </a:p>
          <a:p>
            <a:r>
              <a:rPr lang="nl-NL" sz="2400" dirty="0"/>
              <a:t>Een grafiek tekenen bij een verhaal</a:t>
            </a:r>
          </a:p>
          <a:p>
            <a:pPr lvl="1"/>
            <a:r>
              <a:rPr lang="nl-NL" sz="2000" dirty="0"/>
              <a:t>Vertalen van tekst over de situatie naar weergave in een grafiek</a:t>
            </a:r>
            <a:br>
              <a:rPr lang="nl-NL" dirty="0"/>
            </a:br>
            <a:endParaRPr lang="nl-NL" dirty="0"/>
          </a:p>
          <a:p>
            <a:r>
              <a:rPr lang="nl-NL" sz="2400" dirty="0"/>
              <a:t>Het verhaal bij een grafiek beschrijven (mondeling of schriftelijk)</a:t>
            </a:r>
          </a:p>
          <a:p>
            <a:pPr lvl="1"/>
            <a:r>
              <a:rPr lang="nl-NL" sz="2000" dirty="0"/>
              <a:t>Vertalen van wiskundige representatie naar situatie (context)</a:t>
            </a:r>
            <a:br>
              <a:rPr lang="nl-NL" sz="2000" dirty="0"/>
            </a:br>
            <a:endParaRPr lang="nl-NL" sz="2200" dirty="0"/>
          </a:p>
          <a:p>
            <a:r>
              <a:rPr lang="nl-NL" sz="2400" dirty="0"/>
              <a:t>Het koppelen van de taal van het verhaal (de situatie) met de taal van de grafiek</a:t>
            </a:r>
            <a:endParaRPr lang="nl-NL" sz="2200" dirty="0"/>
          </a:p>
          <a:p>
            <a:pPr lvl="1"/>
            <a:endParaRPr lang="nl-NL" sz="2200" dirty="0"/>
          </a:p>
          <a:p>
            <a:pPr lvl="1"/>
            <a:endParaRPr lang="nl-NL" sz="2200" dirty="0"/>
          </a:p>
        </p:txBody>
      </p:sp>
      <p:sp>
        <p:nvSpPr>
          <p:cNvPr id="3" name="Titel 2">
            <a:extLst>
              <a:ext uri="{FF2B5EF4-FFF2-40B4-BE49-F238E27FC236}">
                <a16:creationId xmlns:a16="http://schemas.microsoft.com/office/drawing/2014/main" id="{FF5DB712-2B1C-B745-A506-02568303AC60}"/>
              </a:ext>
            </a:extLst>
          </p:cNvPr>
          <p:cNvSpPr>
            <a:spLocks noGrp="1"/>
          </p:cNvSpPr>
          <p:nvPr>
            <p:ph type="title"/>
          </p:nvPr>
        </p:nvSpPr>
        <p:spPr/>
        <p:txBody>
          <a:bodyPr/>
          <a:lstStyle/>
          <a:p>
            <a:r>
              <a:rPr lang="nl-NL" dirty="0"/>
              <a:t>Voorbeeld didactische leerlijn  voor taal van lijngrafieken</a:t>
            </a:r>
          </a:p>
        </p:txBody>
      </p:sp>
    </p:spTree>
    <p:extLst>
      <p:ext uri="{BB962C8B-B14F-4D97-AF65-F5344CB8AC3E}">
        <p14:creationId xmlns:p14="http://schemas.microsoft.com/office/powerpoint/2010/main" val="2535443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7BF40177-8334-B149-8719-E4580BB88D64}"/>
              </a:ext>
            </a:extLst>
          </p:cNvPr>
          <p:cNvPicPr>
            <a:picLocks noChangeAspect="1"/>
          </p:cNvPicPr>
          <p:nvPr/>
        </p:nvPicPr>
        <p:blipFill>
          <a:blip r:embed="rId2"/>
          <a:stretch>
            <a:fillRect/>
          </a:stretch>
        </p:blipFill>
        <p:spPr>
          <a:xfrm>
            <a:off x="89756" y="1923448"/>
            <a:ext cx="5559233" cy="3380436"/>
          </a:xfrm>
          <a:prstGeom prst="rect">
            <a:avLst/>
          </a:prstGeom>
        </p:spPr>
      </p:pic>
      <p:sp>
        <p:nvSpPr>
          <p:cNvPr id="3" name="Tekstvak 2">
            <a:extLst>
              <a:ext uri="{FF2B5EF4-FFF2-40B4-BE49-F238E27FC236}">
                <a16:creationId xmlns:a16="http://schemas.microsoft.com/office/drawing/2014/main" id="{2729A858-B9E1-9D46-BB08-E24CED94517F}"/>
              </a:ext>
            </a:extLst>
          </p:cNvPr>
          <p:cNvSpPr txBox="1"/>
          <p:nvPr/>
        </p:nvSpPr>
        <p:spPr>
          <a:xfrm>
            <a:off x="461293" y="1374014"/>
            <a:ext cx="4314001" cy="369332"/>
          </a:xfrm>
          <a:prstGeom prst="rect">
            <a:avLst/>
          </a:prstGeom>
          <a:noFill/>
        </p:spPr>
        <p:txBody>
          <a:bodyPr wrap="none" rtlCol="0">
            <a:spAutoFit/>
          </a:bodyPr>
          <a:lstStyle/>
          <a:p>
            <a:r>
              <a:rPr lang="nl-NL" sz="1800" dirty="0">
                <a:solidFill>
                  <a:schemeClr val="tx2"/>
                </a:solidFill>
              </a:rPr>
              <a:t>Aantal geiten in Nederland(2000-2018)</a:t>
            </a:r>
          </a:p>
        </p:txBody>
      </p:sp>
      <p:sp>
        <p:nvSpPr>
          <p:cNvPr id="4" name="Tekstvak 3">
            <a:extLst>
              <a:ext uri="{FF2B5EF4-FFF2-40B4-BE49-F238E27FC236}">
                <a16:creationId xmlns:a16="http://schemas.microsoft.com/office/drawing/2014/main" id="{B81AABFE-0507-F545-9F9C-AC06662CBA1F}"/>
              </a:ext>
            </a:extLst>
          </p:cNvPr>
          <p:cNvSpPr txBox="1"/>
          <p:nvPr/>
        </p:nvSpPr>
        <p:spPr>
          <a:xfrm>
            <a:off x="6020525" y="1374014"/>
            <a:ext cx="3095911" cy="5078313"/>
          </a:xfrm>
          <a:prstGeom prst="rect">
            <a:avLst/>
          </a:prstGeom>
          <a:noFill/>
        </p:spPr>
        <p:txBody>
          <a:bodyPr wrap="square" rtlCol="0">
            <a:spAutoFit/>
          </a:bodyPr>
          <a:lstStyle/>
          <a:p>
            <a:r>
              <a:rPr lang="nl-NL" sz="1800" dirty="0"/>
              <a:t>Bespreek en beantwoord de volgende vragen 
- Waar gaat de grafiek over?
- Wat valt je op?
Vertel het verhaal dat bij de grafiek hoort. 
Neem je verhaal op met je mobiele telefoon.
In tweetallen: Luister naar de twee verhalen en bespreek ze samen.
- Wat zijn de belangrijkste woorden in je verhaal?
- Schrijf ze hieronder op</a:t>
            </a:r>
            <a:r>
              <a:rPr lang="en-GB" sz="1800" dirty="0"/>
              <a:t>.
</a:t>
            </a:r>
            <a:endParaRPr lang="nl-NL" sz="1800" dirty="0"/>
          </a:p>
        </p:txBody>
      </p:sp>
      <p:sp>
        <p:nvSpPr>
          <p:cNvPr id="5" name="Titel 4">
            <a:extLst>
              <a:ext uri="{FF2B5EF4-FFF2-40B4-BE49-F238E27FC236}">
                <a16:creationId xmlns:a16="http://schemas.microsoft.com/office/drawing/2014/main" id="{57929EF4-5D87-7849-B11B-BA8F3B66A500}"/>
              </a:ext>
            </a:extLst>
          </p:cNvPr>
          <p:cNvSpPr>
            <a:spLocks noGrp="1"/>
          </p:cNvSpPr>
          <p:nvPr>
            <p:ph type="title"/>
          </p:nvPr>
        </p:nvSpPr>
        <p:spPr>
          <a:xfrm>
            <a:off x="89756" y="703051"/>
            <a:ext cx="8964488" cy="490861"/>
          </a:xfrm>
        </p:spPr>
        <p:txBody>
          <a:bodyPr/>
          <a:lstStyle/>
          <a:p>
            <a:r>
              <a:rPr lang="nl-NL" dirty="0"/>
              <a:t>Voorbeeld werkblad 1 – een verhaal bij een grafiek
</a:t>
            </a:r>
          </a:p>
        </p:txBody>
      </p:sp>
    </p:spTree>
    <p:extLst>
      <p:ext uri="{BB962C8B-B14F-4D97-AF65-F5344CB8AC3E}">
        <p14:creationId xmlns:p14="http://schemas.microsoft.com/office/powerpoint/2010/main" val="3654694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6744E87A-BF62-8144-972B-B1758B46BB04}"/>
              </a:ext>
            </a:extLst>
          </p:cNvPr>
          <p:cNvPicPr>
            <a:picLocks noChangeAspect="1"/>
          </p:cNvPicPr>
          <p:nvPr/>
        </p:nvPicPr>
        <p:blipFill>
          <a:blip r:embed="rId3"/>
          <a:stretch>
            <a:fillRect/>
          </a:stretch>
        </p:blipFill>
        <p:spPr>
          <a:xfrm>
            <a:off x="323528" y="1412776"/>
            <a:ext cx="8424936" cy="4612651"/>
          </a:xfrm>
          <a:prstGeom prst="rect">
            <a:avLst/>
          </a:prstGeom>
          <a:noFill/>
          <a:ln w="9525">
            <a:noFill/>
            <a:miter lim="800000"/>
            <a:headEnd/>
            <a:tailEnd/>
          </a:ln>
        </p:spPr>
      </p:pic>
      <p:sp>
        <p:nvSpPr>
          <p:cNvPr id="4" name="Titel 3">
            <a:extLst>
              <a:ext uri="{FF2B5EF4-FFF2-40B4-BE49-F238E27FC236}">
                <a16:creationId xmlns:a16="http://schemas.microsoft.com/office/drawing/2014/main" id="{EC8ECC6D-FFC7-6247-88F8-D9B7DEC277B4}"/>
              </a:ext>
            </a:extLst>
          </p:cNvPr>
          <p:cNvSpPr>
            <a:spLocks noGrp="1"/>
          </p:cNvSpPr>
          <p:nvPr>
            <p:ph type="title"/>
          </p:nvPr>
        </p:nvSpPr>
        <p:spPr/>
        <p:txBody>
          <a:bodyPr/>
          <a:lstStyle/>
          <a:p>
            <a:r>
              <a:rPr lang="nl-NL" dirty="0"/>
              <a:t>Voorbeeldwerkblad 2</a:t>
            </a:r>
          </a:p>
        </p:txBody>
      </p:sp>
      <p:sp>
        <p:nvSpPr>
          <p:cNvPr id="6" name="Tijdelijke aanduiding voor inhoud 5">
            <a:extLst>
              <a:ext uri="{FF2B5EF4-FFF2-40B4-BE49-F238E27FC236}">
                <a16:creationId xmlns:a16="http://schemas.microsoft.com/office/drawing/2014/main" id="{8885E924-15BB-3B47-9A7F-A485C410EF27}"/>
              </a:ext>
            </a:extLst>
          </p:cNvPr>
          <p:cNvSpPr>
            <a:spLocks noGrp="1"/>
          </p:cNvSpPr>
          <p:nvPr>
            <p:ph idx="17"/>
          </p:nvPr>
        </p:nvSpPr>
        <p:spPr/>
        <p:txBody>
          <a:bodyPr/>
          <a:lstStyle/>
          <a:p>
            <a:r>
              <a:rPr lang="nl-NL" dirty="0"/>
              <a:t>Temperatuur van het water in de Noordzee gedurende 1 jaar
</a:t>
            </a:r>
          </a:p>
        </p:txBody>
      </p:sp>
      <p:sp>
        <p:nvSpPr>
          <p:cNvPr id="7" name="Tekstvak 6">
            <a:extLst>
              <a:ext uri="{FF2B5EF4-FFF2-40B4-BE49-F238E27FC236}">
                <a16:creationId xmlns:a16="http://schemas.microsoft.com/office/drawing/2014/main" id="{ECA312DA-E9AC-4F49-BBEE-9C224012E46F}"/>
              </a:ext>
            </a:extLst>
          </p:cNvPr>
          <p:cNvSpPr txBox="1"/>
          <p:nvPr/>
        </p:nvSpPr>
        <p:spPr>
          <a:xfrm>
            <a:off x="408195" y="6084197"/>
            <a:ext cx="7782580" cy="1302921"/>
          </a:xfrm>
          <a:prstGeom prst="rect">
            <a:avLst/>
          </a:prstGeom>
          <a:noFill/>
        </p:spPr>
        <p:txBody>
          <a:bodyPr wrap="none" rtlCol="0">
            <a:spAutoFit/>
          </a:bodyPr>
          <a:lstStyle/>
          <a:p>
            <a:pPr marL="342900" indent="-342900">
              <a:spcBef>
                <a:spcPts val="400"/>
              </a:spcBef>
            </a:pPr>
            <a:r>
              <a:rPr lang="nl-NL" dirty="0">
                <a:latin typeface="Calibri"/>
                <a:cs typeface="Calibri"/>
              </a:rPr>
              <a:t>Welke opdrachten/vragen zou u uw studenten hierbij geven?</a:t>
            </a:r>
          </a:p>
          <a:p>
            <a:pPr marL="342900" indent="-342900">
              <a:spcBef>
                <a:spcPts val="400"/>
              </a:spcBef>
            </a:pPr>
            <a:r>
              <a:rPr lang="nl-NL" dirty="0">
                <a:latin typeface="Calibri"/>
                <a:cs typeface="Calibri"/>
              </a:rPr>
              <a:t>Noteer deze.
</a:t>
            </a:r>
          </a:p>
        </p:txBody>
      </p:sp>
    </p:spTree>
    <p:extLst>
      <p:ext uri="{BB962C8B-B14F-4D97-AF65-F5344CB8AC3E}">
        <p14:creationId xmlns:p14="http://schemas.microsoft.com/office/powerpoint/2010/main" val="1107080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A235ED0-E75F-294A-9849-1921DD02F523}"/>
              </a:ext>
            </a:extLst>
          </p:cNvPr>
          <p:cNvSpPr>
            <a:spLocks noGrp="1"/>
          </p:cNvSpPr>
          <p:nvPr>
            <p:ph idx="1"/>
          </p:nvPr>
        </p:nvSpPr>
        <p:spPr/>
        <p:txBody>
          <a:bodyPr/>
          <a:lstStyle/>
          <a:p>
            <a:pPr marL="0" indent="0">
              <a:buNone/>
            </a:pPr>
            <a:r>
              <a:rPr lang="nl-NL" sz="3200" u="sng" dirty="0"/>
              <a:t>Vraag</a:t>
            </a:r>
            <a:r>
              <a:rPr lang="nl-NL" sz="3200" dirty="0"/>
              <a:t>			</a:t>
            </a:r>
            <a:r>
              <a:rPr lang="nl-NL" sz="3200" u="sng" dirty="0"/>
              <a:t>Doel/bedoeling </a:t>
            </a:r>
          </a:p>
          <a:p>
            <a:pPr marL="0" indent="0">
              <a:buNone/>
            </a:pPr>
            <a:r>
              <a:rPr lang="nl-NL" sz="3200" dirty="0"/>
              <a:t>				taal - rekenen/wiskunde</a:t>
            </a:r>
          </a:p>
          <a:p>
            <a:pPr marL="0" indent="0">
              <a:buNone/>
            </a:pPr>
            <a:endParaRPr lang="nl-NL" sz="3200" dirty="0"/>
          </a:p>
        </p:txBody>
      </p:sp>
      <p:sp>
        <p:nvSpPr>
          <p:cNvPr id="3" name="Titel 2">
            <a:extLst>
              <a:ext uri="{FF2B5EF4-FFF2-40B4-BE49-F238E27FC236}">
                <a16:creationId xmlns:a16="http://schemas.microsoft.com/office/drawing/2014/main" id="{E37D77D7-DC60-4B47-8114-8C49D611591D}"/>
              </a:ext>
            </a:extLst>
          </p:cNvPr>
          <p:cNvSpPr>
            <a:spLocks noGrp="1"/>
          </p:cNvSpPr>
          <p:nvPr>
            <p:ph type="title"/>
          </p:nvPr>
        </p:nvSpPr>
        <p:spPr/>
        <p:txBody>
          <a:bodyPr/>
          <a:lstStyle/>
          <a:p>
            <a:r>
              <a:rPr lang="nl-NL" dirty="0"/>
              <a:t>bespreking: vragen bij de grafiek over watertemperatuur</a:t>
            </a:r>
          </a:p>
        </p:txBody>
      </p:sp>
    </p:spTree>
    <p:extLst>
      <p:ext uri="{BB962C8B-B14F-4D97-AF65-F5344CB8AC3E}">
        <p14:creationId xmlns:p14="http://schemas.microsoft.com/office/powerpoint/2010/main" val="876540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612000" y="3285196"/>
            <a:ext cx="8532000" cy="648000"/>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dirty="0">
              <a:solidFill>
                <a:prstClr val="black"/>
              </a:solidFill>
              <a:latin typeface="Calibri" panose="020F0502020204030204" pitchFamily="34" charset="0"/>
            </a:endParaRPr>
          </a:p>
        </p:txBody>
      </p:sp>
      <p:sp>
        <p:nvSpPr>
          <p:cNvPr id="11" name="Rechteck 10"/>
          <p:cNvSpPr/>
          <p:nvPr/>
        </p:nvSpPr>
        <p:spPr bwMode="auto">
          <a:xfrm>
            <a:off x="-54260" y="1247611"/>
            <a:ext cx="899592" cy="5589239"/>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8" name="Titel 7"/>
          <p:cNvSpPr>
            <a:spLocks noGrp="1"/>
          </p:cNvSpPr>
          <p:nvPr>
            <p:ph type="title"/>
          </p:nvPr>
        </p:nvSpPr>
        <p:spPr/>
        <p:txBody>
          <a:bodyPr>
            <a:noAutofit/>
          </a:bodyPr>
          <a:lstStyle/>
          <a:p>
            <a:r>
              <a:rPr lang="nl-NL" dirty="0"/>
              <a:t>Programma  sessie 2</a:t>
            </a:r>
          </a:p>
        </p:txBody>
      </p:sp>
      <p:sp>
        <p:nvSpPr>
          <p:cNvPr id="9" name="Inhaltsplatzhalter 8"/>
          <p:cNvSpPr>
            <a:spLocks noGrp="1"/>
          </p:cNvSpPr>
          <p:nvPr>
            <p:ph idx="1"/>
          </p:nvPr>
        </p:nvSpPr>
        <p:spPr>
          <a:xfrm>
            <a:off x="1385324" y="1478832"/>
            <a:ext cx="8424936" cy="3672408"/>
          </a:xfrm>
        </p:spPr>
        <p:txBody>
          <a:bodyPr/>
          <a:lstStyle/>
          <a:p>
            <a:pPr marL="514350" indent="-514350">
              <a:buClr>
                <a:srgbClr val="327A86"/>
              </a:buClr>
              <a:buAutoNum type="arabicPeriod"/>
            </a:pPr>
            <a:r>
              <a:rPr lang="nl-NL" dirty="0">
                <a:solidFill>
                  <a:srgbClr val="327A86"/>
                </a:solidFill>
              </a:rPr>
              <a:t>Starter</a:t>
            </a:r>
          </a:p>
          <a:p>
            <a:pPr marL="514350" indent="-514350">
              <a:buClr>
                <a:srgbClr val="327A86"/>
              </a:buClr>
              <a:buAutoNum type="arabicPeriod"/>
            </a:pPr>
            <a:r>
              <a:rPr lang="nl-NL" dirty="0">
                <a:solidFill>
                  <a:srgbClr val="327A86"/>
                </a:solidFill>
              </a:rPr>
              <a:t>resultaten van huiswerk delen</a:t>
            </a:r>
          </a:p>
          <a:p>
            <a:pPr marL="514350" indent="-514350">
              <a:buClr>
                <a:srgbClr val="327A86"/>
              </a:buClr>
              <a:buAutoNum type="arabicPeriod"/>
            </a:pPr>
            <a:r>
              <a:rPr lang="nl-NL" dirty="0">
                <a:solidFill>
                  <a:srgbClr val="327A86"/>
                </a:solidFill>
              </a:rPr>
              <a:t>Achtergrond bij de taal van lijngrafieken</a:t>
            </a:r>
          </a:p>
          <a:p>
            <a:pPr marL="514350" indent="-514350">
              <a:buClr>
                <a:srgbClr val="327A86"/>
              </a:buClr>
              <a:buAutoNum type="arabicPeriod"/>
            </a:pPr>
            <a:r>
              <a:rPr lang="nl-NL" dirty="0">
                <a:solidFill>
                  <a:srgbClr val="327A86"/>
                </a:solidFill>
              </a:rPr>
              <a:t>Activiteit: analyseren van  studentenwerk</a:t>
            </a:r>
          </a:p>
          <a:p>
            <a:pPr marL="514350" indent="-514350">
              <a:buClr>
                <a:srgbClr val="327A86"/>
              </a:buClr>
              <a:buFont typeface="Arial" panose="020B0604020202020204" pitchFamily="34" charset="0"/>
              <a:buAutoNum type="arabicPeriod"/>
            </a:pPr>
            <a:r>
              <a:rPr lang="nl-NL" dirty="0">
                <a:solidFill>
                  <a:srgbClr val="327A86"/>
                </a:solidFill>
              </a:rPr>
              <a:t>Onderzoek naar de taal van lijngrafieken</a:t>
            </a:r>
          </a:p>
          <a:p>
            <a:pPr marL="514350" indent="-514350">
              <a:buClr>
                <a:srgbClr val="327A86"/>
              </a:buClr>
              <a:buAutoNum type="arabicPeriod"/>
            </a:pPr>
            <a:r>
              <a:rPr lang="nl-NL" dirty="0">
                <a:solidFill>
                  <a:srgbClr val="327A86"/>
                </a:solidFill>
              </a:rPr>
              <a:t>Wat betekent dit voor uw onderwijspraktijk??</a:t>
            </a:r>
          </a:p>
          <a:p>
            <a:pPr marL="514350" indent="-514350">
              <a:buClr>
                <a:srgbClr val="327A86"/>
              </a:buClr>
              <a:buAutoNum type="arabicPeriod"/>
            </a:pPr>
            <a:r>
              <a:rPr lang="nl-NL" dirty="0">
                <a:solidFill>
                  <a:srgbClr val="327A86"/>
                </a:solidFill>
              </a:rPr>
              <a:t>Reflectie en vooruitblik</a:t>
            </a:r>
          </a:p>
        </p:txBody>
      </p:sp>
    </p:spTree>
    <p:extLst>
      <p:ext uri="{BB962C8B-B14F-4D97-AF65-F5344CB8AC3E}">
        <p14:creationId xmlns:p14="http://schemas.microsoft.com/office/powerpoint/2010/main" val="2463934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D11D1289-76F2-354D-A003-A25B93347875}"/>
              </a:ext>
            </a:extLst>
          </p:cNvPr>
          <p:cNvSpPr>
            <a:spLocks noGrp="1"/>
          </p:cNvSpPr>
          <p:nvPr>
            <p:ph idx="1"/>
          </p:nvPr>
        </p:nvSpPr>
        <p:spPr/>
        <p:txBody>
          <a:bodyPr/>
          <a:lstStyle/>
          <a:p>
            <a:pPr marL="0" indent="0">
              <a:buNone/>
            </a:pPr>
            <a:r>
              <a:rPr lang="nl-NL" sz="2400" dirty="0"/>
              <a:t>In groepen van drie analyseer het studentenwerk op werkbladen 1 &amp; 2. Gebruik de volgende vragen :</a:t>
            </a:r>
          </a:p>
          <a:p>
            <a:pPr marL="342900"/>
            <a:r>
              <a:rPr lang="nl-NL" sz="2200" dirty="0"/>
              <a:t>Wat lijkt elke student te begrijpen? Waaraan zie je dat?
Maak een lijst met fouten en moeilijkheden die blijken uit het werk van de studenten.
Probeer het denken van elke student te identificeren?
Welke feedback zou je elke student geven?</a:t>
            </a:r>
          </a:p>
          <a:p>
            <a:pPr marL="0" indent="0">
              <a:buNone/>
            </a:pPr>
            <a:endParaRPr lang="nl-NL" sz="2200" dirty="0"/>
          </a:p>
          <a:p>
            <a:pPr marL="0" indent="0">
              <a:buNone/>
            </a:pPr>
            <a:r>
              <a:rPr lang="nl-NL" sz="2400" dirty="0"/>
              <a:t>Bespreek op welke manieren u uw studenten zou ondersteunen bij het leren van (de taal van) lijngrafieken? Wees zo specifiek mogelijk.
</a:t>
            </a:r>
          </a:p>
          <a:p>
            <a:endParaRPr lang="nl-NL" dirty="0"/>
          </a:p>
        </p:txBody>
      </p:sp>
      <p:sp>
        <p:nvSpPr>
          <p:cNvPr id="4" name="Titel 3">
            <a:extLst>
              <a:ext uri="{FF2B5EF4-FFF2-40B4-BE49-F238E27FC236}">
                <a16:creationId xmlns:a16="http://schemas.microsoft.com/office/drawing/2014/main" id="{94723E51-D02A-CF43-AD69-034DCB776BBA}"/>
              </a:ext>
            </a:extLst>
          </p:cNvPr>
          <p:cNvSpPr>
            <a:spLocks noGrp="1"/>
          </p:cNvSpPr>
          <p:nvPr>
            <p:ph type="title"/>
          </p:nvPr>
        </p:nvSpPr>
        <p:spPr/>
        <p:txBody>
          <a:bodyPr/>
          <a:lstStyle/>
          <a:p>
            <a:r>
              <a:rPr lang="nl-NL" dirty="0"/>
              <a:t>Analyseren van het werk van studenten</a:t>
            </a:r>
          </a:p>
        </p:txBody>
      </p:sp>
    </p:spTree>
    <p:extLst>
      <p:ext uri="{BB962C8B-B14F-4D97-AF65-F5344CB8AC3E}">
        <p14:creationId xmlns:p14="http://schemas.microsoft.com/office/powerpoint/2010/main" val="3420072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1732094-6C92-3F4B-B1EF-AB6729D0DE09}"/>
              </a:ext>
            </a:extLst>
          </p:cNvPr>
          <p:cNvSpPr>
            <a:spLocks noGrp="1"/>
          </p:cNvSpPr>
          <p:nvPr>
            <p:ph type="title"/>
          </p:nvPr>
        </p:nvSpPr>
        <p:spPr/>
        <p:txBody>
          <a:bodyPr/>
          <a:lstStyle/>
          <a:p>
            <a:r>
              <a:rPr lang="nl-NL" dirty="0"/>
              <a:t>Starter....... uit het nieuws</a:t>
            </a:r>
          </a:p>
        </p:txBody>
      </p:sp>
      <p:sp>
        <p:nvSpPr>
          <p:cNvPr id="6" name="Tijdelijke aanduiding voor inhoud 5">
            <a:extLst>
              <a:ext uri="{FF2B5EF4-FFF2-40B4-BE49-F238E27FC236}">
                <a16:creationId xmlns:a16="http://schemas.microsoft.com/office/drawing/2014/main" id="{546FD6AC-D70E-9047-9B31-BDCDB3DA3D6B}"/>
              </a:ext>
            </a:extLst>
          </p:cNvPr>
          <p:cNvSpPr>
            <a:spLocks noGrp="1"/>
          </p:cNvSpPr>
          <p:nvPr>
            <p:ph idx="17"/>
          </p:nvPr>
        </p:nvSpPr>
        <p:spPr/>
        <p:txBody>
          <a:bodyPr/>
          <a:lstStyle/>
          <a:p>
            <a:r>
              <a:rPr lang="nl-NL" dirty="0"/>
              <a:t>Wat valt je op? Wat is het verhaal bij deze lijngrafiek.?</a:t>
            </a:r>
          </a:p>
        </p:txBody>
      </p:sp>
      <p:pic>
        <p:nvPicPr>
          <p:cNvPr id="3" name="Afbeelding 2" descr="Afbeelding met tekst, kaart&#10;&#10;Automatisch gegenereerde beschrijving">
            <a:extLst>
              <a:ext uri="{FF2B5EF4-FFF2-40B4-BE49-F238E27FC236}">
                <a16:creationId xmlns:a16="http://schemas.microsoft.com/office/drawing/2014/main" id="{F5C3A88D-0E55-FA48-87C5-568BEB3657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1600" y="1724253"/>
            <a:ext cx="7272808" cy="5133747"/>
          </a:xfrm>
          <a:prstGeom prst="rect">
            <a:avLst/>
          </a:prstGeom>
        </p:spPr>
      </p:pic>
    </p:spTree>
    <p:extLst>
      <p:ext uri="{BB962C8B-B14F-4D97-AF65-F5344CB8AC3E}">
        <p14:creationId xmlns:p14="http://schemas.microsoft.com/office/powerpoint/2010/main" val="3299502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4DA34C0-FC89-D846-9A1B-C71D0D37EC27}"/>
              </a:ext>
            </a:extLst>
          </p:cNvPr>
          <p:cNvSpPr>
            <a:spLocks noGrp="1"/>
          </p:cNvSpPr>
          <p:nvPr>
            <p:ph type="title"/>
          </p:nvPr>
        </p:nvSpPr>
        <p:spPr/>
        <p:txBody>
          <a:bodyPr/>
          <a:lstStyle/>
          <a:p>
            <a:r>
              <a:rPr lang="nl-NL" dirty="0"/>
              <a:t>2 – Zoek de passende tekst bij elke grafiek</a:t>
            </a:r>
          </a:p>
        </p:txBody>
      </p:sp>
      <p:pic>
        <p:nvPicPr>
          <p:cNvPr id="7" name="Afbeelding 6">
            <a:extLst>
              <a:ext uri="{FF2B5EF4-FFF2-40B4-BE49-F238E27FC236}">
                <a16:creationId xmlns:a16="http://schemas.microsoft.com/office/drawing/2014/main" id="{DC96AA74-DA91-4B42-BC4C-5044D7F1DF53}"/>
              </a:ext>
            </a:extLst>
          </p:cNvPr>
          <p:cNvPicPr/>
          <p:nvPr/>
        </p:nvPicPr>
        <p:blipFill>
          <a:blip r:embed="rId3" cstate="screen">
            <a:extLst>
              <a:ext uri="{28A0092B-C50C-407E-A947-70E740481C1C}">
                <a14:useLocalDpi xmlns:a14="http://schemas.microsoft.com/office/drawing/2010/main"/>
              </a:ext>
            </a:extLst>
          </a:blip>
          <a:stretch>
            <a:fillRect/>
          </a:stretch>
        </p:blipFill>
        <p:spPr>
          <a:xfrm>
            <a:off x="965638" y="2966561"/>
            <a:ext cx="1638776" cy="924878"/>
          </a:xfrm>
          <a:prstGeom prst="rect">
            <a:avLst/>
          </a:prstGeom>
        </p:spPr>
      </p:pic>
      <p:pic>
        <p:nvPicPr>
          <p:cNvPr id="8" name="Afbeelding 7">
            <a:extLst>
              <a:ext uri="{FF2B5EF4-FFF2-40B4-BE49-F238E27FC236}">
                <a16:creationId xmlns:a16="http://schemas.microsoft.com/office/drawing/2014/main" id="{C9F5E524-5BA1-0044-9C6F-9A2E5588C8B1}"/>
              </a:ext>
            </a:extLst>
          </p:cNvPr>
          <p:cNvPicPr/>
          <p:nvPr/>
        </p:nvPicPr>
        <p:blipFill>
          <a:blip r:embed="rId4" cstate="screen">
            <a:extLst>
              <a:ext uri="{28A0092B-C50C-407E-A947-70E740481C1C}">
                <a14:useLocalDpi xmlns:a14="http://schemas.microsoft.com/office/drawing/2010/main"/>
              </a:ext>
            </a:extLst>
          </a:blip>
          <a:stretch>
            <a:fillRect/>
          </a:stretch>
        </p:blipFill>
        <p:spPr>
          <a:xfrm>
            <a:off x="897544" y="4436254"/>
            <a:ext cx="1577816" cy="932974"/>
          </a:xfrm>
          <a:prstGeom prst="rect">
            <a:avLst/>
          </a:prstGeom>
        </p:spPr>
      </p:pic>
      <p:pic>
        <p:nvPicPr>
          <p:cNvPr id="9" name="Afbeelding 8">
            <a:extLst>
              <a:ext uri="{FF2B5EF4-FFF2-40B4-BE49-F238E27FC236}">
                <a16:creationId xmlns:a16="http://schemas.microsoft.com/office/drawing/2014/main" id="{A60ADF10-23D8-1E4F-83C1-2C44BBC5A9CA}"/>
              </a:ext>
            </a:extLst>
          </p:cNvPr>
          <p:cNvPicPr/>
          <p:nvPr/>
        </p:nvPicPr>
        <p:blipFill>
          <a:blip r:embed="rId5" cstate="screen">
            <a:extLst>
              <a:ext uri="{28A0092B-C50C-407E-A947-70E740481C1C}">
                <a14:useLocalDpi xmlns:a14="http://schemas.microsoft.com/office/drawing/2010/main"/>
              </a:ext>
            </a:extLst>
          </a:blip>
          <a:stretch>
            <a:fillRect/>
          </a:stretch>
        </p:blipFill>
        <p:spPr>
          <a:xfrm>
            <a:off x="3592886" y="2966562"/>
            <a:ext cx="1666399" cy="940594"/>
          </a:xfrm>
          <a:prstGeom prst="rect">
            <a:avLst/>
          </a:prstGeom>
        </p:spPr>
      </p:pic>
      <p:pic>
        <p:nvPicPr>
          <p:cNvPr id="10" name="Afbeelding 9">
            <a:extLst>
              <a:ext uri="{FF2B5EF4-FFF2-40B4-BE49-F238E27FC236}">
                <a16:creationId xmlns:a16="http://schemas.microsoft.com/office/drawing/2014/main" id="{EC9735EF-9772-BA4C-B02E-20E2AD251562}"/>
              </a:ext>
            </a:extLst>
          </p:cNvPr>
          <p:cNvPicPr/>
          <p:nvPr/>
        </p:nvPicPr>
        <p:blipFill>
          <a:blip r:embed="rId6" cstate="screen">
            <a:extLst>
              <a:ext uri="{28A0092B-C50C-407E-A947-70E740481C1C}">
                <a14:useLocalDpi xmlns:a14="http://schemas.microsoft.com/office/drawing/2010/main"/>
              </a:ext>
            </a:extLst>
          </a:blip>
          <a:stretch>
            <a:fillRect/>
          </a:stretch>
        </p:blipFill>
        <p:spPr>
          <a:xfrm>
            <a:off x="3499915" y="4379047"/>
            <a:ext cx="1724025" cy="972503"/>
          </a:xfrm>
          <a:prstGeom prst="rect">
            <a:avLst/>
          </a:prstGeom>
        </p:spPr>
      </p:pic>
      <p:sp>
        <p:nvSpPr>
          <p:cNvPr id="2" name="Tekstvak 1">
            <a:extLst>
              <a:ext uri="{FF2B5EF4-FFF2-40B4-BE49-F238E27FC236}">
                <a16:creationId xmlns:a16="http://schemas.microsoft.com/office/drawing/2014/main" id="{BC46CA08-93E8-3D42-AF8A-5706C0F5BFBA}"/>
              </a:ext>
            </a:extLst>
          </p:cNvPr>
          <p:cNvSpPr txBox="1"/>
          <p:nvPr/>
        </p:nvSpPr>
        <p:spPr>
          <a:xfrm>
            <a:off x="5636754" y="2542359"/>
            <a:ext cx="3507246" cy="3693319"/>
          </a:xfrm>
          <a:prstGeom prst="rect">
            <a:avLst/>
          </a:prstGeom>
          <a:noFill/>
        </p:spPr>
        <p:txBody>
          <a:bodyPr wrap="square" rtlCol="0">
            <a:spAutoFit/>
          </a:bodyPr>
          <a:lstStyle/>
          <a:p>
            <a:pPr marL="257175" indent="-257175">
              <a:buFont typeface="+mj-lt"/>
              <a:buAutoNum type="arabicPeriod"/>
            </a:pPr>
            <a:r>
              <a:rPr lang="nl-NL" sz="1800" dirty="0"/>
              <a:t>Lengte van een mens tijdens zijn leven
Temperatuur gedurende een dag
Hoogte van graan over meerdere jaren
Zeeniveau gedurende een dag
Hoogte van water in een emmer met een gat in de bodem
Een fietstocht van huis naar school</a:t>
            </a:r>
          </a:p>
        </p:txBody>
      </p:sp>
      <p:sp>
        <p:nvSpPr>
          <p:cNvPr id="3" name="Tekstvak 2">
            <a:extLst>
              <a:ext uri="{FF2B5EF4-FFF2-40B4-BE49-F238E27FC236}">
                <a16:creationId xmlns:a16="http://schemas.microsoft.com/office/drawing/2014/main" id="{A210F2BE-31F6-9B4E-88F6-9D87F3A6E7BF}"/>
              </a:ext>
            </a:extLst>
          </p:cNvPr>
          <p:cNvSpPr txBox="1"/>
          <p:nvPr/>
        </p:nvSpPr>
        <p:spPr>
          <a:xfrm>
            <a:off x="628650" y="2424793"/>
            <a:ext cx="338554" cy="369332"/>
          </a:xfrm>
          <a:prstGeom prst="rect">
            <a:avLst/>
          </a:prstGeom>
          <a:noFill/>
        </p:spPr>
        <p:txBody>
          <a:bodyPr wrap="none" rtlCol="0">
            <a:spAutoFit/>
          </a:bodyPr>
          <a:lstStyle/>
          <a:p>
            <a:r>
              <a:rPr lang="nl-NL" sz="1800" dirty="0"/>
              <a:t>A</a:t>
            </a:r>
          </a:p>
        </p:txBody>
      </p:sp>
      <p:sp>
        <p:nvSpPr>
          <p:cNvPr id="11" name="Tekstvak 10">
            <a:extLst>
              <a:ext uri="{FF2B5EF4-FFF2-40B4-BE49-F238E27FC236}">
                <a16:creationId xmlns:a16="http://schemas.microsoft.com/office/drawing/2014/main" id="{7B0EF86C-AE6B-704F-B66B-3B29B82AAB29}"/>
              </a:ext>
            </a:extLst>
          </p:cNvPr>
          <p:cNvSpPr txBox="1"/>
          <p:nvPr/>
        </p:nvSpPr>
        <p:spPr>
          <a:xfrm>
            <a:off x="628232" y="4197857"/>
            <a:ext cx="338554" cy="369332"/>
          </a:xfrm>
          <a:prstGeom prst="rect">
            <a:avLst/>
          </a:prstGeom>
          <a:noFill/>
        </p:spPr>
        <p:txBody>
          <a:bodyPr wrap="none" rtlCol="0">
            <a:spAutoFit/>
          </a:bodyPr>
          <a:lstStyle/>
          <a:p>
            <a:r>
              <a:rPr lang="nl-NL" sz="1800" dirty="0"/>
              <a:t>B</a:t>
            </a:r>
          </a:p>
        </p:txBody>
      </p:sp>
      <p:sp>
        <p:nvSpPr>
          <p:cNvPr id="12" name="Tekstvak 11">
            <a:extLst>
              <a:ext uri="{FF2B5EF4-FFF2-40B4-BE49-F238E27FC236}">
                <a16:creationId xmlns:a16="http://schemas.microsoft.com/office/drawing/2014/main" id="{75B42785-8F5B-8A4C-9504-3D11D7A0B39F}"/>
              </a:ext>
            </a:extLst>
          </p:cNvPr>
          <p:cNvSpPr txBox="1"/>
          <p:nvPr/>
        </p:nvSpPr>
        <p:spPr>
          <a:xfrm>
            <a:off x="3276174" y="2424793"/>
            <a:ext cx="351378" cy="369332"/>
          </a:xfrm>
          <a:prstGeom prst="rect">
            <a:avLst/>
          </a:prstGeom>
          <a:noFill/>
        </p:spPr>
        <p:txBody>
          <a:bodyPr wrap="none" rtlCol="0">
            <a:spAutoFit/>
          </a:bodyPr>
          <a:lstStyle/>
          <a:p>
            <a:r>
              <a:rPr lang="nl-NL" sz="1800" dirty="0"/>
              <a:t>C</a:t>
            </a:r>
          </a:p>
        </p:txBody>
      </p:sp>
      <p:sp>
        <p:nvSpPr>
          <p:cNvPr id="13" name="Tekstvak 12">
            <a:extLst>
              <a:ext uri="{FF2B5EF4-FFF2-40B4-BE49-F238E27FC236}">
                <a16:creationId xmlns:a16="http://schemas.microsoft.com/office/drawing/2014/main" id="{7347DABC-7D4B-6444-9BD9-E1622B04856A}"/>
              </a:ext>
            </a:extLst>
          </p:cNvPr>
          <p:cNvSpPr txBox="1"/>
          <p:nvPr/>
        </p:nvSpPr>
        <p:spPr>
          <a:xfrm>
            <a:off x="3276174" y="4156209"/>
            <a:ext cx="351378" cy="369332"/>
          </a:xfrm>
          <a:prstGeom prst="rect">
            <a:avLst/>
          </a:prstGeom>
          <a:noFill/>
        </p:spPr>
        <p:txBody>
          <a:bodyPr wrap="none" rtlCol="0">
            <a:spAutoFit/>
          </a:bodyPr>
          <a:lstStyle/>
          <a:p>
            <a:r>
              <a:rPr lang="nl-NL" sz="1800" dirty="0"/>
              <a:t>D</a:t>
            </a:r>
          </a:p>
        </p:txBody>
      </p:sp>
      <p:sp>
        <p:nvSpPr>
          <p:cNvPr id="5" name="Tekstvak 4">
            <a:extLst>
              <a:ext uri="{FF2B5EF4-FFF2-40B4-BE49-F238E27FC236}">
                <a16:creationId xmlns:a16="http://schemas.microsoft.com/office/drawing/2014/main" id="{251DB1C8-DC80-3A4C-A100-42B114C80D31}"/>
              </a:ext>
            </a:extLst>
          </p:cNvPr>
          <p:cNvSpPr txBox="1"/>
          <p:nvPr/>
        </p:nvSpPr>
        <p:spPr>
          <a:xfrm>
            <a:off x="594627" y="810605"/>
            <a:ext cx="6244786" cy="461665"/>
          </a:xfrm>
          <a:prstGeom prst="rect">
            <a:avLst/>
          </a:prstGeom>
          <a:noFill/>
        </p:spPr>
        <p:txBody>
          <a:bodyPr wrap="none" rtlCol="0">
            <a:spAutoFit/>
          </a:bodyPr>
          <a:lstStyle/>
          <a:p>
            <a:pPr marL="342900" indent="-342900">
              <a:spcBef>
                <a:spcPts val="400"/>
              </a:spcBef>
            </a:pPr>
            <a:r>
              <a:rPr lang="nl-NL" dirty="0">
                <a:latin typeface="Calibri"/>
                <a:cs typeface="Calibri"/>
              </a:rPr>
              <a:t>Bedenk ook steeds wat er dan bij de assen staat!</a:t>
            </a:r>
          </a:p>
        </p:txBody>
      </p:sp>
    </p:spTree>
    <p:extLst>
      <p:ext uri="{BB962C8B-B14F-4D97-AF65-F5344CB8AC3E}">
        <p14:creationId xmlns:p14="http://schemas.microsoft.com/office/powerpoint/2010/main" val="2464706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4DA34C0-FC89-D846-9A1B-C71D0D37EC27}"/>
              </a:ext>
            </a:extLst>
          </p:cNvPr>
          <p:cNvSpPr>
            <a:spLocks noGrp="1"/>
          </p:cNvSpPr>
          <p:nvPr>
            <p:ph type="title"/>
          </p:nvPr>
        </p:nvSpPr>
        <p:spPr>
          <a:xfrm>
            <a:off x="628650" y="1131094"/>
            <a:ext cx="7886700" cy="994172"/>
          </a:xfrm>
        </p:spPr>
        <p:txBody>
          <a:bodyPr/>
          <a:lstStyle/>
          <a:p>
            <a:r>
              <a:rPr lang="nl-NL" dirty="0"/>
              <a:t>A</a:t>
            </a:r>
          </a:p>
        </p:txBody>
      </p:sp>
      <p:pic>
        <p:nvPicPr>
          <p:cNvPr id="7" name="Afbeelding 6">
            <a:extLst>
              <a:ext uri="{FF2B5EF4-FFF2-40B4-BE49-F238E27FC236}">
                <a16:creationId xmlns:a16="http://schemas.microsoft.com/office/drawing/2014/main" id="{DC96AA74-DA91-4B42-BC4C-5044D7F1DF53}"/>
              </a:ext>
            </a:extLst>
          </p:cNvPr>
          <p:cNvPicPr/>
          <p:nvPr/>
        </p:nvPicPr>
        <p:blipFill>
          <a:blip r:embed="rId2">
            <a:extLst>
              <a:ext uri="{28A0092B-C50C-407E-A947-70E740481C1C}">
                <a14:useLocalDpi xmlns:a14="http://schemas.microsoft.com/office/drawing/2010/main"/>
              </a:ext>
            </a:extLst>
          </a:blip>
          <a:stretch>
            <a:fillRect/>
          </a:stretch>
        </p:blipFill>
        <p:spPr>
          <a:xfrm>
            <a:off x="965637" y="2966561"/>
            <a:ext cx="2042086" cy="1309892"/>
          </a:xfrm>
          <a:prstGeom prst="rect">
            <a:avLst/>
          </a:prstGeom>
        </p:spPr>
      </p:pic>
      <p:pic>
        <p:nvPicPr>
          <p:cNvPr id="3" name="Afbeelding 2">
            <a:extLst>
              <a:ext uri="{FF2B5EF4-FFF2-40B4-BE49-F238E27FC236}">
                <a16:creationId xmlns:a16="http://schemas.microsoft.com/office/drawing/2014/main" id="{1FEFC49D-923E-6947-B532-D7644A7046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2925" y="3135732"/>
            <a:ext cx="4162425" cy="971550"/>
          </a:xfrm>
          <a:prstGeom prst="rect">
            <a:avLst/>
          </a:prstGeom>
        </p:spPr>
      </p:pic>
      <p:sp>
        <p:nvSpPr>
          <p:cNvPr id="13" name="Tekstvak 12">
            <a:extLst>
              <a:ext uri="{FF2B5EF4-FFF2-40B4-BE49-F238E27FC236}">
                <a16:creationId xmlns:a16="http://schemas.microsoft.com/office/drawing/2014/main" id="{5E8B3E18-BA16-314C-B199-5541E6130ECB}"/>
              </a:ext>
            </a:extLst>
          </p:cNvPr>
          <p:cNvSpPr txBox="1"/>
          <p:nvPr/>
        </p:nvSpPr>
        <p:spPr>
          <a:xfrm>
            <a:off x="4572000" y="2481814"/>
            <a:ext cx="3606363" cy="400110"/>
          </a:xfrm>
          <a:prstGeom prst="rect">
            <a:avLst/>
          </a:prstGeom>
          <a:noFill/>
        </p:spPr>
        <p:txBody>
          <a:bodyPr wrap="square" rtlCol="0">
            <a:spAutoFit/>
          </a:bodyPr>
          <a:lstStyle/>
          <a:p>
            <a:r>
              <a:rPr lang="nl-NL" sz="2000" dirty="0"/>
              <a:t>Temperatuur gedurende 1 dag</a:t>
            </a:r>
          </a:p>
        </p:txBody>
      </p:sp>
    </p:spTree>
    <p:extLst>
      <p:ext uri="{BB962C8B-B14F-4D97-AF65-F5344CB8AC3E}">
        <p14:creationId xmlns:p14="http://schemas.microsoft.com/office/powerpoint/2010/main" val="1670011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4DA34C0-FC89-D846-9A1B-C71D0D37EC27}"/>
              </a:ext>
            </a:extLst>
          </p:cNvPr>
          <p:cNvSpPr>
            <a:spLocks noGrp="1"/>
          </p:cNvSpPr>
          <p:nvPr>
            <p:ph type="title"/>
          </p:nvPr>
        </p:nvSpPr>
        <p:spPr/>
        <p:txBody>
          <a:bodyPr/>
          <a:lstStyle/>
          <a:p>
            <a:r>
              <a:rPr lang="nl-NL" dirty="0"/>
              <a:t>B</a:t>
            </a:r>
          </a:p>
        </p:txBody>
      </p:sp>
      <p:pic>
        <p:nvPicPr>
          <p:cNvPr id="8" name="Afbeelding 7">
            <a:extLst>
              <a:ext uri="{FF2B5EF4-FFF2-40B4-BE49-F238E27FC236}">
                <a16:creationId xmlns:a16="http://schemas.microsoft.com/office/drawing/2014/main" id="{C9F5E524-5BA1-0044-9C6F-9A2E5588C8B1}"/>
              </a:ext>
            </a:extLst>
          </p:cNvPr>
          <p:cNvPicPr/>
          <p:nvPr/>
        </p:nvPicPr>
        <p:blipFill>
          <a:blip r:embed="rId2">
            <a:extLst>
              <a:ext uri="{28A0092B-C50C-407E-A947-70E740481C1C}">
                <a14:useLocalDpi xmlns:a14="http://schemas.microsoft.com/office/drawing/2010/main"/>
              </a:ext>
            </a:extLst>
          </a:blip>
          <a:stretch>
            <a:fillRect/>
          </a:stretch>
        </p:blipFill>
        <p:spPr>
          <a:xfrm>
            <a:off x="628650" y="2219658"/>
            <a:ext cx="2134145" cy="1209342"/>
          </a:xfrm>
          <a:prstGeom prst="rect">
            <a:avLst/>
          </a:prstGeom>
        </p:spPr>
      </p:pic>
      <p:pic>
        <p:nvPicPr>
          <p:cNvPr id="3" name="Afbeelding 2">
            <a:extLst>
              <a:ext uri="{FF2B5EF4-FFF2-40B4-BE49-F238E27FC236}">
                <a16:creationId xmlns:a16="http://schemas.microsoft.com/office/drawing/2014/main" id="{884A1375-F7C8-7B4A-B4AC-5AEEAA4732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3850" y="3247024"/>
            <a:ext cx="4381500" cy="895350"/>
          </a:xfrm>
          <a:prstGeom prst="rect">
            <a:avLst/>
          </a:prstGeom>
        </p:spPr>
      </p:pic>
      <p:sp>
        <p:nvSpPr>
          <p:cNvPr id="7" name="Tekstvak 6">
            <a:extLst>
              <a:ext uri="{FF2B5EF4-FFF2-40B4-BE49-F238E27FC236}">
                <a16:creationId xmlns:a16="http://schemas.microsoft.com/office/drawing/2014/main" id="{01191033-2E41-594C-8E98-38742E546239}"/>
              </a:ext>
            </a:extLst>
          </p:cNvPr>
          <p:cNvSpPr txBox="1"/>
          <p:nvPr/>
        </p:nvSpPr>
        <p:spPr>
          <a:xfrm>
            <a:off x="3995936" y="2240287"/>
            <a:ext cx="4381500" cy="707886"/>
          </a:xfrm>
          <a:prstGeom prst="rect">
            <a:avLst/>
          </a:prstGeom>
          <a:noFill/>
        </p:spPr>
        <p:txBody>
          <a:bodyPr wrap="square" rtlCol="0">
            <a:spAutoFit/>
          </a:bodyPr>
          <a:lstStyle/>
          <a:p>
            <a:r>
              <a:rPr lang="nl-NL" sz="2000" dirty="0"/>
              <a:t>Lengte van een mens tijdens zijn leven</a:t>
            </a:r>
          </a:p>
        </p:txBody>
      </p:sp>
    </p:spTree>
    <p:extLst>
      <p:ext uri="{BB962C8B-B14F-4D97-AF65-F5344CB8AC3E}">
        <p14:creationId xmlns:p14="http://schemas.microsoft.com/office/powerpoint/2010/main" val="609465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4DA34C0-FC89-D846-9A1B-C71D0D37EC27}"/>
              </a:ext>
            </a:extLst>
          </p:cNvPr>
          <p:cNvSpPr>
            <a:spLocks noGrp="1"/>
          </p:cNvSpPr>
          <p:nvPr>
            <p:ph type="title"/>
          </p:nvPr>
        </p:nvSpPr>
        <p:spPr/>
        <p:txBody>
          <a:bodyPr/>
          <a:lstStyle/>
          <a:p>
            <a:r>
              <a:rPr lang="nl-NL" dirty="0"/>
              <a:t>C</a:t>
            </a:r>
          </a:p>
        </p:txBody>
      </p:sp>
      <p:pic>
        <p:nvPicPr>
          <p:cNvPr id="9" name="Afbeelding 8">
            <a:extLst>
              <a:ext uri="{FF2B5EF4-FFF2-40B4-BE49-F238E27FC236}">
                <a16:creationId xmlns:a16="http://schemas.microsoft.com/office/drawing/2014/main" id="{A60ADF10-23D8-1E4F-83C1-2C44BBC5A9CA}"/>
              </a:ext>
            </a:extLst>
          </p:cNvPr>
          <p:cNvPicPr/>
          <p:nvPr/>
        </p:nvPicPr>
        <p:blipFill>
          <a:blip r:embed="rId2">
            <a:extLst>
              <a:ext uri="{28A0092B-C50C-407E-A947-70E740481C1C}">
                <a14:useLocalDpi xmlns:a14="http://schemas.microsoft.com/office/drawing/2010/main"/>
              </a:ext>
            </a:extLst>
          </a:blip>
          <a:stretch>
            <a:fillRect/>
          </a:stretch>
        </p:blipFill>
        <p:spPr>
          <a:xfrm>
            <a:off x="628650" y="2051567"/>
            <a:ext cx="2275604" cy="1297781"/>
          </a:xfrm>
          <a:prstGeom prst="rect">
            <a:avLst/>
          </a:prstGeom>
        </p:spPr>
      </p:pic>
      <p:pic>
        <p:nvPicPr>
          <p:cNvPr id="3" name="Afbeelding 2">
            <a:extLst>
              <a:ext uri="{FF2B5EF4-FFF2-40B4-BE49-F238E27FC236}">
                <a16:creationId xmlns:a16="http://schemas.microsoft.com/office/drawing/2014/main" id="{2A9B6D06-BCC6-7542-BD49-4247F42712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5505" y="3275648"/>
            <a:ext cx="4610100" cy="714375"/>
          </a:xfrm>
          <a:prstGeom prst="rect">
            <a:avLst/>
          </a:prstGeom>
        </p:spPr>
      </p:pic>
      <p:sp>
        <p:nvSpPr>
          <p:cNvPr id="7" name="Tekstvak 6">
            <a:extLst>
              <a:ext uri="{FF2B5EF4-FFF2-40B4-BE49-F238E27FC236}">
                <a16:creationId xmlns:a16="http://schemas.microsoft.com/office/drawing/2014/main" id="{F9EC256B-74B8-844F-85F2-57A12203B998}"/>
              </a:ext>
            </a:extLst>
          </p:cNvPr>
          <p:cNvSpPr txBox="1"/>
          <p:nvPr/>
        </p:nvSpPr>
        <p:spPr>
          <a:xfrm>
            <a:off x="4572000" y="2481814"/>
            <a:ext cx="3606363" cy="400110"/>
          </a:xfrm>
          <a:prstGeom prst="rect">
            <a:avLst/>
          </a:prstGeom>
          <a:noFill/>
        </p:spPr>
        <p:txBody>
          <a:bodyPr wrap="square" rtlCol="0">
            <a:spAutoFit/>
          </a:bodyPr>
          <a:lstStyle/>
          <a:p>
            <a:r>
              <a:rPr lang="nl-NL" sz="2000" dirty="0"/>
              <a:t>Zeeniveau op 1 dag</a:t>
            </a:r>
          </a:p>
        </p:txBody>
      </p:sp>
    </p:spTree>
    <p:extLst>
      <p:ext uri="{BB962C8B-B14F-4D97-AF65-F5344CB8AC3E}">
        <p14:creationId xmlns:p14="http://schemas.microsoft.com/office/powerpoint/2010/main" val="3321772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4DA34C0-FC89-D846-9A1B-C71D0D37EC27}"/>
              </a:ext>
            </a:extLst>
          </p:cNvPr>
          <p:cNvSpPr>
            <a:spLocks noGrp="1"/>
          </p:cNvSpPr>
          <p:nvPr>
            <p:ph type="title"/>
          </p:nvPr>
        </p:nvSpPr>
        <p:spPr/>
        <p:txBody>
          <a:bodyPr/>
          <a:lstStyle/>
          <a:p>
            <a:endParaRPr lang="nl-NL"/>
          </a:p>
        </p:txBody>
      </p:sp>
      <p:pic>
        <p:nvPicPr>
          <p:cNvPr id="10" name="Afbeelding 9">
            <a:extLst>
              <a:ext uri="{FF2B5EF4-FFF2-40B4-BE49-F238E27FC236}">
                <a16:creationId xmlns:a16="http://schemas.microsoft.com/office/drawing/2014/main" id="{EC9735EF-9772-BA4C-B02E-20E2AD251562}"/>
              </a:ext>
            </a:extLst>
          </p:cNvPr>
          <p:cNvPicPr/>
          <p:nvPr/>
        </p:nvPicPr>
        <p:blipFill>
          <a:blip r:embed="rId2">
            <a:extLst>
              <a:ext uri="{28A0092B-C50C-407E-A947-70E740481C1C}">
                <a14:useLocalDpi xmlns:a14="http://schemas.microsoft.com/office/drawing/2010/main"/>
              </a:ext>
            </a:extLst>
          </a:blip>
          <a:stretch>
            <a:fillRect/>
          </a:stretch>
        </p:blipFill>
        <p:spPr>
          <a:xfrm>
            <a:off x="550974" y="2262865"/>
            <a:ext cx="2172632" cy="1464948"/>
          </a:xfrm>
          <a:prstGeom prst="rect">
            <a:avLst/>
          </a:prstGeom>
        </p:spPr>
      </p:pic>
      <p:pic>
        <p:nvPicPr>
          <p:cNvPr id="3" name="Afbeelding 2">
            <a:extLst>
              <a:ext uri="{FF2B5EF4-FFF2-40B4-BE49-F238E27FC236}">
                <a16:creationId xmlns:a16="http://schemas.microsoft.com/office/drawing/2014/main" id="{418FC3EE-281E-A94C-AA16-9BE7A7522D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26712" y="3057525"/>
            <a:ext cx="4124325" cy="742950"/>
          </a:xfrm>
          <a:prstGeom prst="rect">
            <a:avLst/>
          </a:prstGeom>
        </p:spPr>
      </p:pic>
      <p:sp>
        <p:nvSpPr>
          <p:cNvPr id="2" name="Tekstvak 1">
            <a:extLst>
              <a:ext uri="{FF2B5EF4-FFF2-40B4-BE49-F238E27FC236}">
                <a16:creationId xmlns:a16="http://schemas.microsoft.com/office/drawing/2014/main" id="{5FBE4AE4-38A2-8945-96A8-52DAEE59551A}"/>
              </a:ext>
            </a:extLst>
          </p:cNvPr>
          <p:cNvSpPr txBox="1"/>
          <p:nvPr/>
        </p:nvSpPr>
        <p:spPr>
          <a:xfrm>
            <a:off x="3643811" y="2283494"/>
            <a:ext cx="4160113" cy="369332"/>
          </a:xfrm>
          <a:prstGeom prst="rect">
            <a:avLst/>
          </a:prstGeom>
          <a:noFill/>
        </p:spPr>
        <p:txBody>
          <a:bodyPr wrap="none" rtlCol="0">
            <a:spAutoFit/>
          </a:bodyPr>
          <a:lstStyle/>
          <a:p>
            <a:pPr marL="342900" indent="-342900">
              <a:spcBef>
                <a:spcPts val="400"/>
              </a:spcBef>
            </a:pPr>
            <a:r>
              <a:rPr lang="nl-NL" sz="1800" dirty="0"/>
              <a:t>Hoogte van graan over meerdere jaren</a:t>
            </a:r>
            <a:endParaRPr lang="nl-NL" sz="1800" dirty="0">
              <a:latin typeface="Calibri"/>
              <a:cs typeface="Calibri"/>
            </a:endParaRPr>
          </a:p>
        </p:txBody>
      </p:sp>
    </p:spTree>
    <p:extLst>
      <p:ext uri="{BB962C8B-B14F-4D97-AF65-F5344CB8AC3E}">
        <p14:creationId xmlns:p14="http://schemas.microsoft.com/office/powerpoint/2010/main" val="513551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4DA34C0-FC89-D846-9A1B-C71D0D37EC27}"/>
              </a:ext>
            </a:extLst>
          </p:cNvPr>
          <p:cNvSpPr>
            <a:spLocks noGrp="1"/>
          </p:cNvSpPr>
          <p:nvPr>
            <p:ph type="title"/>
          </p:nvPr>
        </p:nvSpPr>
        <p:spPr/>
        <p:txBody>
          <a:bodyPr/>
          <a:lstStyle/>
          <a:p>
            <a:r>
              <a:rPr lang="nl-NL" dirty="0"/>
              <a:t> </a:t>
            </a:r>
            <a:r>
              <a:rPr lang="en-GB" dirty="0" err="1"/>
              <a:t>Een</a:t>
            </a:r>
            <a:r>
              <a:rPr lang="en-GB" dirty="0"/>
              <a:t> </a:t>
            </a:r>
            <a:r>
              <a:rPr lang="en-GB" dirty="0" err="1"/>
              <a:t>grafiek</a:t>
            </a:r>
            <a:r>
              <a:rPr lang="en-GB" dirty="0"/>
              <a:t> </a:t>
            </a:r>
            <a:r>
              <a:rPr lang="en-GB" dirty="0" err="1"/>
              <a:t>tekenen</a:t>
            </a:r>
            <a:r>
              <a:rPr lang="en-GB" dirty="0"/>
              <a:t> </a:t>
            </a:r>
            <a:r>
              <a:rPr lang="en-GB" dirty="0" err="1"/>
              <a:t>bij</a:t>
            </a:r>
            <a:r>
              <a:rPr lang="en-GB" dirty="0"/>
              <a:t> </a:t>
            </a:r>
            <a:r>
              <a:rPr lang="en-GB" dirty="0" err="1"/>
              <a:t>een</a:t>
            </a:r>
            <a:r>
              <a:rPr lang="en-GB" dirty="0"/>
              <a:t> </a:t>
            </a:r>
            <a:r>
              <a:rPr lang="en-GB" dirty="0" err="1"/>
              <a:t>verhaal</a:t>
            </a:r>
            <a:endParaRPr lang="en-GB" dirty="0"/>
          </a:p>
        </p:txBody>
      </p:sp>
      <p:grpSp>
        <p:nvGrpSpPr>
          <p:cNvPr id="5" name="Groep 4">
            <a:extLst>
              <a:ext uri="{FF2B5EF4-FFF2-40B4-BE49-F238E27FC236}">
                <a16:creationId xmlns:a16="http://schemas.microsoft.com/office/drawing/2014/main" id="{815C5025-39AD-124F-83FB-1474BE4AB1BE}"/>
              </a:ext>
            </a:extLst>
          </p:cNvPr>
          <p:cNvGrpSpPr/>
          <p:nvPr/>
        </p:nvGrpSpPr>
        <p:grpSpPr>
          <a:xfrm>
            <a:off x="1185559" y="3081437"/>
            <a:ext cx="2933654" cy="1955959"/>
            <a:chOff x="0" y="0"/>
            <a:chExt cx="2497041" cy="2154803"/>
          </a:xfrm>
        </p:grpSpPr>
        <p:cxnSp>
          <p:nvCxnSpPr>
            <p:cNvPr id="7" name="Rechte verbindingslijn 6">
              <a:extLst>
                <a:ext uri="{FF2B5EF4-FFF2-40B4-BE49-F238E27FC236}">
                  <a16:creationId xmlns:a16="http://schemas.microsoft.com/office/drawing/2014/main" id="{FB68DE43-2E1A-FF4A-ADDA-D7E7F89EA953}"/>
                </a:ext>
              </a:extLst>
            </p:cNvPr>
            <p:cNvCxnSpPr/>
            <p:nvPr/>
          </p:nvCxnSpPr>
          <p:spPr>
            <a:xfrm>
              <a:off x="127221" y="0"/>
              <a:ext cx="7951" cy="2154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BE1C9005-F009-1643-A17E-9D35B3460D17}"/>
                </a:ext>
              </a:extLst>
            </p:cNvPr>
            <p:cNvCxnSpPr/>
            <p:nvPr/>
          </p:nvCxnSpPr>
          <p:spPr>
            <a:xfrm flipH="1">
              <a:off x="0" y="1995777"/>
              <a:ext cx="2497041" cy="15654"/>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Tekstvak 1">
            <a:extLst>
              <a:ext uri="{FF2B5EF4-FFF2-40B4-BE49-F238E27FC236}">
                <a16:creationId xmlns:a16="http://schemas.microsoft.com/office/drawing/2014/main" id="{C33D1597-1D1A-3C44-95BB-B857AA5297E4}"/>
              </a:ext>
            </a:extLst>
          </p:cNvPr>
          <p:cNvSpPr txBox="1"/>
          <p:nvPr/>
        </p:nvSpPr>
        <p:spPr>
          <a:xfrm>
            <a:off x="5259440" y="612844"/>
            <a:ext cx="3884560" cy="5509200"/>
          </a:xfrm>
          <a:prstGeom prst="rect">
            <a:avLst/>
          </a:prstGeom>
          <a:noFill/>
        </p:spPr>
        <p:txBody>
          <a:bodyPr wrap="square" rtlCol="0">
            <a:spAutoFit/>
          </a:bodyPr>
          <a:lstStyle/>
          <a:p>
            <a:r>
              <a:rPr lang="nl-NL" sz="2200" dirty="0"/>
              <a:t>Niek stapt op zijn fiets en vertrekt vanaf zijn huis.
Hij rijdt met een constante snelheid totdat hij de heuvel op fietst.
Op de top van de heuvel, pauzeert hij een paar minuten en eet hij een appel.
Daarna rijdt hij terug naar beneden en stopt onderaan de heuvel.
</a:t>
            </a:r>
          </a:p>
          <a:p>
            <a:r>
              <a:rPr lang="nl-NL" sz="2200" i="1" dirty="0"/>
              <a:t>Teken een grafiek om te laten zien hoe zijn snelheid verandert in de tijd.
</a:t>
            </a:r>
          </a:p>
        </p:txBody>
      </p:sp>
      <p:sp>
        <p:nvSpPr>
          <p:cNvPr id="3" name="Tekstvak 2">
            <a:extLst>
              <a:ext uri="{FF2B5EF4-FFF2-40B4-BE49-F238E27FC236}">
                <a16:creationId xmlns:a16="http://schemas.microsoft.com/office/drawing/2014/main" id="{A8563032-2691-D842-9CC7-0EF08F819C91}"/>
              </a:ext>
            </a:extLst>
          </p:cNvPr>
          <p:cNvSpPr txBox="1"/>
          <p:nvPr/>
        </p:nvSpPr>
        <p:spPr>
          <a:xfrm>
            <a:off x="4204253" y="5076411"/>
            <a:ext cx="479618" cy="369332"/>
          </a:xfrm>
          <a:prstGeom prst="rect">
            <a:avLst/>
          </a:prstGeom>
          <a:noFill/>
        </p:spPr>
        <p:txBody>
          <a:bodyPr wrap="none" rtlCol="0">
            <a:spAutoFit/>
          </a:bodyPr>
          <a:lstStyle/>
          <a:p>
            <a:r>
              <a:rPr lang="nl-NL" sz="1800" dirty="0"/>
              <a:t>tijd</a:t>
            </a:r>
          </a:p>
        </p:txBody>
      </p:sp>
      <p:sp>
        <p:nvSpPr>
          <p:cNvPr id="6" name="Tekstvak 5">
            <a:extLst>
              <a:ext uri="{FF2B5EF4-FFF2-40B4-BE49-F238E27FC236}">
                <a16:creationId xmlns:a16="http://schemas.microsoft.com/office/drawing/2014/main" id="{8FE752D3-57D3-A54C-886C-1FD05FB847B4}"/>
              </a:ext>
            </a:extLst>
          </p:cNvPr>
          <p:cNvSpPr txBox="1"/>
          <p:nvPr/>
        </p:nvSpPr>
        <p:spPr>
          <a:xfrm>
            <a:off x="894523" y="2855015"/>
            <a:ext cx="1043876" cy="369332"/>
          </a:xfrm>
          <a:prstGeom prst="rect">
            <a:avLst/>
          </a:prstGeom>
          <a:noFill/>
        </p:spPr>
        <p:txBody>
          <a:bodyPr wrap="none" rtlCol="0">
            <a:spAutoFit/>
          </a:bodyPr>
          <a:lstStyle/>
          <a:p>
            <a:r>
              <a:rPr lang="nl-NL" sz="1800" dirty="0"/>
              <a:t>snelheid</a:t>
            </a:r>
          </a:p>
        </p:txBody>
      </p:sp>
    </p:spTree>
    <p:extLst>
      <p:ext uri="{BB962C8B-B14F-4D97-AF65-F5344CB8AC3E}">
        <p14:creationId xmlns:p14="http://schemas.microsoft.com/office/powerpoint/2010/main" val="1438462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901355-210A-2144-8F4F-7047B53AB4E7}"/>
              </a:ext>
            </a:extLst>
          </p:cNvPr>
          <p:cNvSpPr>
            <a:spLocks noGrp="1"/>
          </p:cNvSpPr>
          <p:nvPr>
            <p:ph type="title"/>
          </p:nvPr>
        </p:nvSpPr>
        <p:spPr/>
        <p:txBody>
          <a:bodyPr/>
          <a:lstStyle/>
          <a:p>
            <a:r>
              <a:rPr lang="nl-NL" dirty="0"/>
              <a:t>student 1</a:t>
            </a:r>
          </a:p>
        </p:txBody>
      </p:sp>
      <p:pic>
        <p:nvPicPr>
          <p:cNvPr id="3" name="Afbeelding 2">
            <a:extLst>
              <a:ext uri="{FF2B5EF4-FFF2-40B4-BE49-F238E27FC236}">
                <a16:creationId xmlns:a16="http://schemas.microsoft.com/office/drawing/2014/main" id="{0B281991-549F-1842-9EBC-78AC4FE53CB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35414" y="2677560"/>
            <a:ext cx="6946434" cy="3323190"/>
          </a:xfrm>
          <a:prstGeom prst="rect">
            <a:avLst/>
          </a:prstGeom>
        </p:spPr>
      </p:pic>
    </p:spTree>
    <p:extLst>
      <p:ext uri="{BB962C8B-B14F-4D97-AF65-F5344CB8AC3E}">
        <p14:creationId xmlns:p14="http://schemas.microsoft.com/office/powerpoint/2010/main" val="296329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B6274A-9D86-314A-8705-8A4BBC241560}"/>
              </a:ext>
            </a:extLst>
          </p:cNvPr>
          <p:cNvSpPr>
            <a:spLocks noGrp="1"/>
          </p:cNvSpPr>
          <p:nvPr>
            <p:ph type="title"/>
          </p:nvPr>
        </p:nvSpPr>
        <p:spPr/>
        <p:txBody>
          <a:bodyPr/>
          <a:lstStyle/>
          <a:p>
            <a:r>
              <a:rPr lang="nl-NL" dirty="0"/>
              <a:t>student 2</a:t>
            </a:r>
          </a:p>
        </p:txBody>
      </p:sp>
      <p:pic>
        <p:nvPicPr>
          <p:cNvPr id="4" name="Afbeelding 3" descr="Afbeelding met tekst, kaart&#10;&#10;&#10;&#10;Automatisch gegenereerde beschrijving">
            <a:extLst>
              <a:ext uri="{FF2B5EF4-FFF2-40B4-BE49-F238E27FC236}">
                <a16:creationId xmlns:a16="http://schemas.microsoft.com/office/drawing/2014/main" id="{8D0BA27A-AEE0-9B4D-B3D7-DC4256F32A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9650" y="2466975"/>
            <a:ext cx="6858000" cy="3533775"/>
          </a:xfrm>
          <a:prstGeom prst="rect">
            <a:avLst/>
          </a:prstGeom>
        </p:spPr>
      </p:pic>
    </p:spTree>
    <p:extLst>
      <p:ext uri="{BB962C8B-B14F-4D97-AF65-F5344CB8AC3E}">
        <p14:creationId xmlns:p14="http://schemas.microsoft.com/office/powerpoint/2010/main" val="1530112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B6274A-9D86-314A-8705-8A4BBC241560}"/>
              </a:ext>
            </a:extLst>
          </p:cNvPr>
          <p:cNvSpPr>
            <a:spLocks noGrp="1"/>
          </p:cNvSpPr>
          <p:nvPr>
            <p:ph type="title"/>
          </p:nvPr>
        </p:nvSpPr>
        <p:spPr/>
        <p:txBody>
          <a:bodyPr/>
          <a:lstStyle/>
          <a:p>
            <a:r>
              <a:rPr lang="nl-NL" dirty="0"/>
              <a:t>Student 3</a:t>
            </a:r>
          </a:p>
        </p:txBody>
      </p:sp>
      <p:pic>
        <p:nvPicPr>
          <p:cNvPr id="5" name="Afbeelding 4" descr="Afbeelding met tekst, whiteboard&#10;&#10;&#10;&#10;Automatisch gegenereerde beschrijving">
            <a:extLst>
              <a:ext uri="{FF2B5EF4-FFF2-40B4-BE49-F238E27FC236}">
                <a16:creationId xmlns:a16="http://schemas.microsoft.com/office/drawing/2014/main" id="{6B9D509B-0FCE-034E-B0F1-2555E7B867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556792"/>
            <a:ext cx="9196627" cy="4824536"/>
          </a:xfrm>
          <a:prstGeom prst="rect">
            <a:avLst/>
          </a:prstGeom>
        </p:spPr>
      </p:pic>
    </p:spTree>
    <p:extLst>
      <p:ext uri="{BB962C8B-B14F-4D97-AF65-F5344CB8AC3E}">
        <p14:creationId xmlns:p14="http://schemas.microsoft.com/office/powerpoint/2010/main" val="2718361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FF1C61-0A0C-9240-BAD0-46106CA5F254}"/>
              </a:ext>
            </a:extLst>
          </p:cNvPr>
          <p:cNvSpPr>
            <a:spLocks noGrp="1"/>
          </p:cNvSpPr>
          <p:nvPr>
            <p:ph type="title"/>
          </p:nvPr>
        </p:nvSpPr>
        <p:spPr/>
        <p:txBody>
          <a:bodyPr/>
          <a:lstStyle/>
          <a:p>
            <a:r>
              <a:rPr lang="nl-NL" dirty="0"/>
              <a:t>Analyseer en bespreek het werk van de studenten</a:t>
            </a:r>
          </a:p>
        </p:txBody>
      </p:sp>
      <p:sp>
        <p:nvSpPr>
          <p:cNvPr id="3" name="Tijdelijke aanduiding voor inhoud 2">
            <a:extLst>
              <a:ext uri="{FF2B5EF4-FFF2-40B4-BE49-F238E27FC236}">
                <a16:creationId xmlns:a16="http://schemas.microsoft.com/office/drawing/2014/main" id="{2427DA3D-5516-D442-8D23-FCCA4C9297DE}"/>
              </a:ext>
            </a:extLst>
          </p:cNvPr>
          <p:cNvSpPr>
            <a:spLocks noGrp="1"/>
          </p:cNvSpPr>
          <p:nvPr>
            <p:ph idx="1"/>
          </p:nvPr>
        </p:nvSpPr>
        <p:spPr/>
        <p:txBody>
          <a:bodyPr/>
          <a:lstStyle/>
          <a:p>
            <a:pPr marL="0" indent="0">
              <a:buNone/>
            </a:pPr>
            <a:r>
              <a:rPr lang="nl-NL" sz="2800" dirty="0"/>
              <a:t>Deel de bevindingen uit jullie groep</a:t>
            </a:r>
          </a:p>
          <a:p>
            <a:pPr marL="0" indent="0">
              <a:buNone/>
            </a:pPr>
            <a:endParaRPr lang="en-GB" dirty="0"/>
          </a:p>
          <a:p>
            <a:pPr marL="743850" lvl="1"/>
            <a:r>
              <a:rPr lang="nl-NL" sz="2200" dirty="0"/>
              <a:t>Wat lijkt elke student te begrijpen? Waaraan zie je dat?
Maak een lijst met fouten en moeilijkheden die blijken uit het werk van de studenten.
Probeer het denken van elke student te identificeren?
Welke feedback zou je elke student geven</a:t>
            </a:r>
            <a:endParaRPr lang="nl-NL" dirty="0"/>
          </a:p>
          <a:p>
            <a:endParaRPr lang="nl-NL" dirty="0"/>
          </a:p>
        </p:txBody>
      </p:sp>
    </p:spTree>
    <p:extLst>
      <p:ext uri="{BB962C8B-B14F-4D97-AF65-F5344CB8AC3E}">
        <p14:creationId xmlns:p14="http://schemas.microsoft.com/office/powerpoint/2010/main" val="2400676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bwMode="auto">
          <a:xfrm>
            <a:off x="0" y="1268760"/>
            <a:ext cx="899592" cy="5589239"/>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12" name="Rechteck 11"/>
          <p:cNvSpPr/>
          <p:nvPr/>
        </p:nvSpPr>
        <p:spPr bwMode="auto">
          <a:xfrm>
            <a:off x="216464" y="3284984"/>
            <a:ext cx="8532000" cy="468016"/>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8" name="Titel 7"/>
          <p:cNvSpPr>
            <a:spLocks noGrp="1"/>
          </p:cNvSpPr>
          <p:nvPr>
            <p:ph type="title"/>
          </p:nvPr>
        </p:nvSpPr>
        <p:spPr/>
        <p:txBody>
          <a:bodyPr>
            <a:noAutofit/>
          </a:bodyPr>
          <a:lstStyle/>
          <a:p>
            <a:r>
              <a:rPr lang="de-DE" dirty="0" err="1"/>
              <a:t>programma</a:t>
            </a:r>
            <a:r>
              <a:rPr lang="de-DE" dirty="0"/>
              <a:t> van de </a:t>
            </a:r>
            <a:r>
              <a:rPr lang="de-DE" dirty="0" err="1"/>
              <a:t>cursus</a:t>
            </a:r>
            <a:endParaRPr lang="de-DE" dirty="0"/>
          </a:p>
        </p:txBody>
      </p:sp>
      <p:sp>
        <p:nvSpPr>
          <p:cNvPr id="9" name="Inhaltsplatzhalter 8"/>
          <p:cNvSpPr>
            <a:spLocks noGrp="1"/>
          </p:cNvSpPr>
          <p:nvPr>
            <p:ph idx="1"/>
          </p:nvPr>
        </p:nvSpPr>
        <p:spPr>
          <a:xfrm>
            <a:off x="395536" y="1340768"/>
            <a:ext cx="8424936" cy="4680520"/>
          </a:xfrm>
        </p:spPr>
        <p:txBody>
          <a:bodyPr/>
          <a:lstStyle/>
          <a:p>
            <a:pPr>
              <a:buClr>
                <a:srgbClr val="327A86"/>
              </a:buClr>
              <a:buNone/>
            </a:pPr>
            <a:r>
              <a:rPr lang="de-DE" dirty="0" err="1">
                <a:solidFill>
                  <a:srgbClr val="327A86"/>
                </a:solidFill>
              </a:rPr>
              <a:t>Sessie</a:t>
            </a:r>
            <a:r>
              <a:rPr lang="de-DE" dirty="0">
                <a:solidFill>
                  <a:srgbClr val="327A86"/>
                </a:solidFill>
              </a:rPr>
              <a:t> 1: De </a:t>
            </a:r>
            <a:r>
              <a:rPr lang="de-DE" dirty="0" err="1">
                <a:solidFill>
                  <a:srgbClr val="327A86"/>
                </a:solidFill>
              </a:rPr>
              <a:t>taal</a:t>
            </a:r>
            <a:r>
              <a:rPr lang="de-DE" dirty="0">
                <a:solidFill>
                  <a:srgbClr val="327A86"/>
                </a:solidFill>
              </a:rPr>
              <a:t> van </a:t>
            </a:r>
            <a:r>
              <a:rPr lang="de-DE" dirty="0" err="1">
                <a:solidFill>
                  <a:srgbClr val="327A86"/>
                </a:solidFill>
              </a:rPr>
              <a:t>grafieken</a:t>
            </a:r>
            <a:r>
              <a:rPr lang="de-DE" dirty="0">
                <a:solidFill>
                  <a:srgbClr val="327A86"/>
                </a:solidFill>
              </a:rPr>
              <a:t> en </a:t>
            </a:r>
            <a:r>
              <a:rPr lang="de-DE" dirty="0" err="1">
                <a:solidFill>
                  <a:srgbClr val="327A86"/>
                </a:solidFill>
              </a:rPr>
              <a:t>tabellen</a:t>
            </a:r>
            <a:r>
              <a:rPr lang="de-DE" dirty="0">
                <a:solidFill>
                  <a:srgbClr val="327A86"/>
                </a:solidFill>
              </a:rPr>
              <a:t> 
     </a:t>
            </a:r>
            <a:r>
              <a:rPr lang="de-DE" sz="2000" b="0" dirty="0" err="1">
                <a:solidFill>
                  <a:srgbClr val="327A86"/>
                </a:solidFill>
              </a:rPr>
              <a:t>Achtergrond</a:t>
            </a:r>
            <a:endParaRPr lang="de-DE" sz="2000" b="0" dirty="0">
              <a:solidFill>
                <a:srgbClr val="327A86"/>
              </a:solidFill>
            </a:endParaRPr>
          </a:p>
          <a:p>
            <a:pPr lvl="1">
              <a:buClr>
                <a:srgbClr val="327A86"/>
              </a:buClr>
            </a:pPr>
            <a:r>
              <a:rPr lang="de-DE" sz="2000" b="0" dirty="0" err="1">
                <a:solidFill>
                  <a:srgbClr val="327A86"/>
                </a:solidFill>
              </a:rPr>
              <a:t>Voorbeelden</a:t>
            </a:r>
            <a:r>
              <a:rPr lang="de-DE" sz="2000" b="0" dirty="0">
                <a:solidFill>
                  <a:srgbClr val="327A86"/>
                </a:solidFill>
              </a:rPr>
              <a:t> van </a:t>
            </a:r>
            <a:r>
              <a:rPr lang="de-DE" sz="2000" b="0" dirty="0" err="1">
                <a:solidFill>
                  <a:srgbClr val="327A86"/>
                </a:solidFill>
              </a:rPr>
              <a:t>opdrachten</a:t>
            </a:r>
            <a:r>
              <a:rPr lang="de-DE" sz="2000" b="0" dirty="0">
                <a:solidFill>
                  <a:srgbClr val="327A86"/>
                </a:solidFill>
              </a:rPr>
              <a:t> en leerlingwerk in </a:t>
            </a:r>
            <a:r>
              <a:rPr lang="de-DE" sz="2000" b="0" dirty="0" err="1">
                <a:solidFill>
                  <a:srgbClr val="327A86"/>
                </a:solidFill>
              </a:rPr>
              <a:t>algemene</a:t>
            </a:r>
            <a:r>
              <a:rPr lang="de-DE" sz="2000" b="0" dirty="0">
                <a:solidFill>
                  <a:srgbClr val="327A86"/>
                </a:solidFill>
              </a:rPr>
              <a:t> en </a:t>
            </a:r>
            <a:r>
              <a:rPr lang="de-DE" sz="2000" b="0" dirty="0" err="1">
                <a:solidFill>
                  <a:srgbClr val="327A86"/>
                </a:solidFill>
              </a:rPr>
              <a:t>beroepsgerichet</a:t>
            </a:r>
            <a:r>
              <a:rPr lang="de-DE" sz="2000" b="0" dirty="0">
                <a:solidFill>
                  <a:srgbClr val="327A86"/>
                </a:solidFill>
              </a:rPr>
              <a:t> </a:t>
            </a:r>
            <a:r>
              <a:rPr lang="de-DE" sz="2000" b="0" dirty="0" err="1">
                <a:solidFill>
                  <a:srgbClr val="327A86"/>
                </a:solidFill>
              </a:rPr>
              <a:t>conexten</a:t>
            </a:r>
            <a:endParaRPr lang="de-DE" sz="3200" b="0" dirty="0">
              <a:solidFill>
                <a:srgbClr val="327A86"/>
              </a:solidFill>
            </a:endParaRPr>
          </a:p>
          <a:p>
            <a:pPr>
              <a:buClr>
                <a:srgbClr val="327A86"/>
              </a:buClr>
              <a:buNone/>
            </a:pPr>
            <a:r>
              <a:rPr lang="de-DE" dirty="0" err="1">
                <a:solidFill>
                  <a:srgbClr val="327A86"/>
                </a:solidFill>
              </a:rPr>
              <a:t>Sessie</a:t>
            </a:r>
            <a:r>
              <a:rPr lang="de-DE" dirty="0">
                <a:solidFill>
                  <a:srgbClr val="327A86"/>
                </a:solidFill>
              </a:rPr>
              <a:t> 2: </a:t>
            </a:r>
            <a:r>
              <a:rPr lang="de-DE" dirty="0" err="1">
                <a:solidFill>
                  <a:srgbClr val="327A86"/>
                </a:solidFill>
              </a:rPr>
              <a:t>Lijngrafieken</a:t>
            </a:r>
            <a:endParaRPr lang="de-DE" dirty="0">
              <a:solidFill>
                <a:srgbClr val="327A86"/>
              </a:solidFill>
            </a:endParaRPr>
          </a:p>
          <a:p>
            <a:pPr lvl="1">
              <a:buClr>
                <a:srgbClr val="327A86"/>
              </a:buClr>
            </a:pPr>
            <a:r>
              <a:rPr lang="de-DE" dirty="0">
                <a:solidFill>
                  <a:srgbClr val="327A86"/>
                </a:solidFill>
              </a:rPr>
              <a:t>	</a:t>
            </a:r>
            <a:r>
              <a:rPr lang="de-DE" dirty="0" err="1">
                <a:solidFill>
                  <a:srgbClr val="327A86"/>
                </a:solidFill>
              </a:rPr>
              <a:t>wiskundige</a:t>
            </a:r>
            <a:r>
              <a:rPr lang="de-DE" dirty="0">
                <a:solidFill>
                  <a:srgbClr val="327A86"/>
                </a:solidFill>
              </a:rPr>
              <a:t> </a:t>
            </a:r>
            <a:r>
              <a:rPr lang="de-DE" dirty="0" err="1">
                <a:solidFill>
                  <a:srgbClr val="327A86"/>
                </a:solidFill>
              </a:rPr>
              <a:t>concepten</a:t>
            </a:r>
            <a:r>
              <a:rPr lang="de-DE" dirty="0">
                <a:solidFill>
                  <a:srgbClr val="327A86"/>
                </a:solidFill>
              </a:rPr>
              <a:t>
	</a:t>
            </a:r>
            <a:r>
              <a:rPr lang="de-DE" dirty="0" err="1">
                <a:solidFill>
                  <a:srgbClr val="327A86"/>
                </a:solidFill>
              </a:rPr>
              <a:t>verwante</a:t>
            </a:r>
            <a:r>
              <a:rPr lang="de-DE" dirty="0">
                <a:solidFill>
                  <a:srgbClr val="327A86"/>
                </a:solidFill>
              </a:rPr>
              <a:t> </a:t>
            </a:r>
            <a:r>
              <a:rPr lang="de-DE" dirty="0" err="1">
                <a:solidFill>
                  <a:srgbClr val="327A86"/>
                </a:solidFill>
              </a:rPr>
              <a:t>taal</a:t>
            </a:r>
            <a:endParaRPr lang="de-DE" dirty="0">
              <a:solidFill>
                <a:srgbClr val="327A86"/>
              </a:solidFill>
            </a:endParaRPr>
          </a:p>
          <a:p>
            <a:pPr>
              <a:buClr>
                <a:srgbClr val="327A86"/>
              </a:buClr>
              <a:buNone/>
            </a:pPr>
            <a:r>
              <a:rPr lang="de-DE" dirty="0" err="1">
                <a:solidFill>
                  <a:srgbClr val="327A86"/>
                </a:solidFill>
              </a:rPr>
              <a:t>Sessie</a:t>
            </a:r>
            <a:r>
              <a:rPr lang="de-DE" dirty="0">
                <a:solidFill>
                  <a:srgbClr val="327A86"/>
                </a:solidFill>
              </a:rPr>
              <a:t> 3: </a:t>
            </a:r>
            <a:r>
              <a:rPr lang="de-DE" dirty="0" err="1">
                <a:solidFill>
                  <a:srgbClr val="327A86"/>
                </a:solidFill>
              </a:rPr>
              <a:t>Rijke</a:t>
            </a:r>
            <a:r>
              <a:rPr lang="de-DE" dirty="0">
                <a:solidFill>
                  <a:srgbClr val="327A86"/>
                </a:solidFill>
              </a:rPr>
              <a:t> </a:t>
            </a:r>
            <a:r>
              <a:rPr lang="de-DE" dirty="0" err="1">
                <a:solidFill>
                  <a:srgbClr val="327A86"/>
                </a:solidFill>
              </a:rPr>
              <a:t>communicatieve</a:t>
            </a:r>
            <a:r>
              <a:rPr lang="de-DE" dirty="0">
                <a:solidFill>
                  <a:srgbClr val="327A86"/>
                </a:solidFill>
              </a:rPr>
              <a:t> </a:t>
            </a:r>
            <a:r>
              <a:rPr lang="de-DE" dirty="0" err="1">
                <a:solidFill>
                  <a:srgbClr val="327A86"/>
                </a:solidFill>
              </a:rPr>
              <a:t>praktijken</a:t>
            </a:r>
            <a:r>
              <a:rPr lang="de-DE" dirty="0">
                <a:solidFill>
                  <a:srgbClr val="327A86"/>
                </a:solidFill>
              </a:rPr>
              <a:t> </a:t>
            </a:r>
            <a:r>
              <a:rPr lang="de-DE" dirty="0" err="1">
                <a:solidFill>
                  <a:srgbClr val="327A86"/>
                </a:solidFill>
              </a:rPr>
              <a:t>rond</a:t>
            </a:r>
            <a:r>
              <a:rPr lang="de-DE" dirty="0">
                <a:solidFill>
                  <a:srgbClr val="327A86"/>
                </a:solidFill>
              </a:rPr>
              <a:t> </a:t>
            </a:r>
            <a:r>
              <a:rPr lang="de-DE" dirty="0" err="1">
                <a:solidFill>
                  <a:srgbClr val="327A86"/>
                </a:solidFill>
              </a:rPr>
              <a:t>grafieken</a:t>
            </a:r>
            <a:r>
              <a:rPr lang="de-DE" dirty="0">
                <a:solidFill>
                  <a:srgbClr val="327A86"/>
                </a:solidFill>
              </a:rPr>
              <a:t> en </a:t>
            </a:r>
            <a:r>
              <a:rPr lang="de-DE" dirty="0" err="1">
                <a:solidFill>
                  <a:srgbClr val="327A86"/>
                </a:solidFill>
              </a:rPr>
              <a:t>tabellen</a:t>
            </a:r>
            <a:r>
              <a:rPr lang="de-DE" dirty="0">
                <a:solidFill>
                  <a:srgbClr val="327A86"/>
                </a:solidFill>
              </a:rPr>
              <a:t> in </a:t>
            </a:r>
            <a:r>
              <a:rPr lang="de-DE" dirty="0" err="1">
                <a:solidFill>
                  <a:srgbClr val="327A86"/>
                </a:solidFill>
              </a:rPr>
              <a:t>beroepssituaties</a:t>
            </a:r>
            <a:endParaRPr lang="de-DE" dirty="0">
              <a:solidFill>
                <a:srgbClr val="327A86"/>
              </a:solidFill>
            </a:endParaRPr>
          </a:p>
        </p:txBody>
      </p:sp>
    </p:spTree>
    <p:extLst>
      <p:ext uri="{BB962C8B-B14F-4D97-AF65-F5344CB8AC3E}">
        <p14:creationId xmlns:p14="http://schemas.microsoft.com/office/powerpoint/2010/main" val="4185365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854C818-CFDF-9E44-9EF2-859E5E424EAE}"/>
              </a:ext>
            </a:extLst>
          </p:cNvPr>
          <p:cNvSpPr>
            <a:spLocks noGrp="1"/>
          </p:cNvSpPr>
          <p:nvPr>
            <p:ph type="title"/>
          </p:nvPr>
        </p:nvSpPr>
        <p:spPr/>
        <p:txBody>
          <a:bodyPr/>
          <a:lstStyle/>
          <a:p>
            <a:r>
              <a:rPr lang="nl-NL" altLang="nl-NL" sz="2800" dirty="0"/>
              <a:t>Een lijngrafiek van de groei van Niek de giraf</a:t>
            </a:r>
            <a:endParaRPr lang="nl-NL" dirty="0"/>
          </a:p>
        </p:txBody>
      </p:sp>
      <p:sp>
        <p:nvSpPr>
          <p:cNvPr id="2" name="Date Placeholder 1">
            <a:extLst>
              <a:ext uri="{FF2B5EF4-FFF2-40B4-BE49-F238E27FC236}">
                <a16:creationId xmlns:a16="http://schemas.microsoft.com/office/drawing/2014/main" id="{32714286-3285-49AD-B6E2-165783BBA393}"/>
              </a:ext>
            </a:extLst>
          </p:cNvPr>
          <p:cNvSpPr>
            <a:spLocks noGrp="1"/>
          </p:cNvSpPr>
          <p:nvPr>
            <p:ph type="dt" sz="quarter" idx="4294967295"/>
          </p:nvPr>
        </p:nvSpPr>
        <p:spPr bwMode="auto">
          <a:xfrm>
            <a:off x="0" y="6553200"/>
            <a:ext cx="19050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800" kern="1200">
                <a:solidFill>
                  <a:srgbClr val="FFFFFF"/>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fld id="{F5C8552F-B460-4B86-8121-494232BDE263}" type="datetime1">
              <a:rPr lang="en-US" smtClean="0"/>
              <a:pPr>
                <a:defRPr/>
              </a:pPr>
              <a:t>9/30/20</a:t>
            </a:fld>
            <a:endParaRPr lang="en-US">
              <a:solidFill>
                <a:schemeClr val="tx1"/>
              </a:solidFill>
            </a:endParaRPr>
          </a:p>
        </p:txBody>
      </p:sp>
      <p:sp>
        <p:nvSpPr>
          <p:cNvPr id="3" name="Footer Placeholder 2">
            <a:extLst>
              <a:ext uri="{FF2B5EF4-FFF2-40B4-BE49-F238E27FC236}">
                <a16:creationId xmlns:a16="http://schemas.microsoft.com/office/drawing/2014/main" id="{92915FE8-6B97-471F-95B6-7828C02FFDD5}"/>
              </a:ext>
            </a:extLst>
          </p:cNvPr>
          <p:cNvSpPr>
            <a:spLocks noGrp="1"/>
          </p:cNvSpPr>
          <p:nvPr>
            <p:ph type="ftr" sz="quarter" idx="4294967295"/>
          </p:nvPr>
        </p:nvSpPr>
        <p:spPr bwMode="auto">
          <a:xfrm>
            <a:off x="0" y="6553200"/>
            <a:ext cx="28956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800" kern="1200">
                <a:solidFill>
                  <a:srgbClr val="FFFFFF"/>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t>ORD 9 juni 2011</a:t>
            </a:r>
            <a:endParaRPr lang="en-US" dirty="0">
              <a:solidFill>
                <a:schemeClr val="tx1"/>
              </a:solidFill>
            </a:endParaRPr>
          </a:p>
        </p:txBody>
      </p:sp>
      <p:sp>
        <p:nvSpPr>
          <p:cNvPr id="67588" name="Slide Number Placeholder 3">
            <a:extLst>
              <a:ext uri="{FF2B5EF4-FFF2-40B4-BE49-F238E27FC236}">
                <a16:creationId xmlns:a16="http://schemas.microsoft.com/office/drawing/2014/main" id="{6ABC94FB-AE73-47DA-80E9-727D0692E524}"/>
              </a:ext>
            </a:extLst>
          </p:cNvPr>
          <p:cNvSpPr>
            <a:spLocks noGrp="1" noChangeArrowheads="1"/>
          </p:cNvSpPr>
          <p:nvPr>
            <p:ph type="sldNum" sz="quarter" idx="4294967295"/>
          </p:nvPr>
        </p:nvSpPr>
        <p:spPr bwMode="auto">
          <a:xfrm>
            <a:off x="7239000" y="6553200"/>
            <a:ext cx="1905000" cy="2286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800" kern="1200" smtClean="0">
                <a:solidFill>
                  <a:srgbClr val="FFFFFF"/>
                </a:solidFill>
                <a:latin typeface="Verdana" panose="020B0604030504040204" pitchFamily="34" charset="0"/>
                <a:ea typeface="Osaka" pitchFamily="16"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spcBef>
                <a:spcPct val="0"/>
              </a:spcBef>
              <a:buClrTx/>
              <a:buSzTx/>
              <a:buFontTx/>
              <a:buNone/>
              <a:defRPr/>
            </a:pPr>
            <a:fld id="{821AB88D-B0D9-4225-B8C2-C0E785616E85}" type="slidenum">
              <a:rPr lang="en-US" altLang="nl-NL" smtClean="0"/>
              <a:pPr>
                <a:spcBef>
                  <a:spcPct val="0"/>
                </a:spcBef>
                <a:buClrTx/>
                <a:buSzTx/>
                <a:buFontTx/>
                <a:buNone/>
                <a:defRPr/>
              </a:pPr>
              <a:t>30</a:t>
            </a:fld>
            <a:endParaRPr lang="en-US" altLang="nl-NL" sz="1400">
              <a:solidFill>
                <a:schemeClr val="tx1"/>
              </a:solidFill>
            </a:endParaRPr>
          </a:p>
        </p:txBody>
      </p:sp>
      <p:pic>
        <p:nvPicPr>
          <p:cNvPr id="67589" name="Picture 2" descr="scannen0004">
            <a:extLst>
              <a:ext uri="{FF2B5EF4-FFF2-40B4-BE49-F238E27FC236}">
                <a16:creationId xmlns:a16="http://schemas.microsoft.com/office/drawing/2014/main" id="{57356513-0DD6-4252-9139-BE11B4FF24F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504" y="1268101"/>
            <a:ext cx="91440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a:extLst>
              <a:ext uri="{FF2B5EF4-FFF2-40B4-BE49-F238E27FC236}">
                <a16:creationId xmlns:a16="http://schemas.microsoft.com/office/drawing/2014/main" id="{CA34902F-36A0-DF40-9F67-5AE011EE659D}"/>
              </a:ext>
            </a:extLst>
          </p:cNvPr>
          <p:cNvSpPr txBox="1"/>
          <p:nvPr/>
        </p:nvSpPr>
        <p:spPr>
          <a:xfrm>
            <a:off x="731520" y="777240"/>
            <a:ext cx="530915" cy="800219"/>
          </a:xfrm>
          <a:prstGeom prst="rect">
            <a:avLst/>
          </a:prstGeom>
          <a:noFill/>
        </p:spPr>
        <p:txBody>
          <a:bodyPr wrap="none" rtlCol="0">
            <a:spAutoFit/>
          </a:bodyPr>
          <a:lstStyle/>
          <a:p>
            <a:pPr marL="342900" indent="-342900">
              <a:spcBef>
                <a:spcPts val="400"/>
              </a:spcBef>
            </a:pPr>
            <a:br>
              <a:rPr lang="en-GB" altLang="nl-NL" sz="2800" dirty="0"/>
            </a:br>
            <a:endParaRPr lang="nl-NL" sz="1800" dirty="0">
              <a:latin typeface="Calibri"/>
              <a:cs typeface="Calibri"/>
            </a:endParaRPr>
          </a:p>
        </p:txBody>
      </p:sp>
    </p:spTree>
    <p:extLst>
      <p:ext uri="{BB962C8B-B14F-4D97-AF65-F5344CB8AC3E}">
        <p14:creationId xmlns:p14="http://schemas.microsoft.com/office/powerpoint/2010/main" val="3339628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scannen0004">
            <a:extLst>
              <a:ext uri="{FF2B5EF4-FFF2-40B4-BE49-F238E27FC236}">
                <a16:creationId xmlns:a16="http://schemas.microsoft.com/office/drawing/2014/main" id="{81FA089F-BF64-4FB5-AFBA-78B65B8F3351}"/>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sharpenSoften amount="91000"/>
                    </a14:imgEffect>
                    <a14:imgEffect>
                      <a14:saturation sat="176000"/>
                    </a14:imgEffect>
                  </a14:imgLayer>
                </a14:imgProps>
              </a:ext>
              <a:ext uri="{28A0092B-C50C-407E-A947-70E740481C1C}">
                <a14:useLocalDpi xmlns:a14="http://schemas.microsoft.com/office/drawing/2010/main"/>
              </a:ext>
            </a:extLst>
          </a:blip>
          <a:srcRect/>
          <a:stretch>
            <a:fillRect/>
          </a:stretch>
        </p:blipFill>
        <p:spPr bwMode="auto">
          <a:xfrm>
            <a:off x="5101273" y="853997"/>
            <a:ext cx="4103687"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itle 1">
            <a:extLst>
              <a:ext uri="{FF2B5EF4-FFF2-40B4-BE49-F238E27FC236}">
                <a16:creationId xmlns:a16="http://schemas.microsoft.com/office/drawing/2014/main" id="{7337561E-AE2A-4AC1-ADF9-DC039680ECA1}"/>
              </a:ext>
            </a:extLst>
          </p:cNvPr>
          <p:cNvSpPr>
            <a:spLocks noGrp="1" noChangeArrowheads="1"/>
          </p:cNvSpPr>
          <p:nvPr>
            <p:ph type="title"/>
          </p:nvPr>
        </p:nvSpPr>
        <p:spPr/>
        <p:txBody>
          <a:bodyPr/>
          <a:lstStyle/>
          <a:p>
            <a:r>
              <a:rPr lang="en-US" altLang="nl-NL" dirty="0" err="1">
                <a:solidFill>
                  <a:schemeClr val="accent1"/>
                </a:solidFill>
              </a:rPr>
              <a:t>Taalsteun</a:t>
            </a:r>
            <a:r>
              <a:rPr lang="en-US" altLang="nl-NL" dirty="0">
                <a:solidFill>
                  <a:schemeClr val="accent1"/>
                </a:solidFill>
              </a:rPr>
              <a:t> met </a:t>
            </a:r>
            <a:r>
              <a:rPr lang="en-US" altLang="nl-NL" dirty="0" err="1">
                <a:solidFill>
                  <a:schemeClr val="accent1"/>
                </a:solidFill>
              </a:rPr>
              <a:t>een</a:t>
            </a:r>
            <a:r>
              <a:rPr lang="en-US" altLang="nl-NL" dirty="0">
                <a:solidFill>
                  <a:schemeClr val="accent1"/>
                </a:solidFill>
              </a:rPr>
              <a:t> </a:t>
            </a:r>
            <a:r>
              <a:rPr lang="en-US" altLang="nl-NL" dirty="0" err="1">
                <a:solidFill>
                  <a:schemeClr val="accent1"/>
                </a:solidFill>
              </a:rPr>
              <a:t>schrijf</a:t>
            </a:r>
            <a:r>
              <a:rPr lang="en-US" altLang="nl-NL" dirty="0">
                <a:solidFill>
                  <a:schemeClr val="accent1"/>
                </a:solidFill>
              </a:rPr>
              <a:t>/</a:t>
            </a:r>
            <a:r>
              <a:rPr lang="en-US" altLang="nl-NL" dirty="0" err="1">
                <a:solidFill>
                  <a:schemeClr val="accent1"/>
                </a:solidFill>
              </a:rPr>
              <a:t>praatkader</a:t>
            </a:r>
            <a:endParaRPr lang="nl-NL" altLang="nl-NL" dirty="0">
              <a:solidFill>
                <a:schemeClr val="tx1"/>
              </a:solidFill>
            </a:endParaRPr>
          </a:p>
        </p:txBody>
      </p:sp>
      <p:sp>
        <p:nvSpPr>
          <p:cNvPr id="69636" name="Content Placeholder 2">
            <a:extLst>
              <a:ext uri="{FF2B5EF4-FFF2-40B4-BE49-F238E27FC236}">
                <a16:creationId xmlns:a16="http://schemas.microsoft.com/office/drawing/2014/main" id="{8853FC8F-D1BE-455D-89D2-A22B562D79F4}"/>
              </a:ext>
            </a:extLst>
          </p:cNvPr>
          <p:cNvSpPr>
            <a:spLocks noGrp="1" noChangeArrowheads="1"/>
          </p:cNvSpPr>
          <p:nvPr>
            <p:ph idx="1"/>
          </p:nvPr>
        </p:nvSpPr>
        <p:spPr/>
        <p:txBody>
          <a:bodyPr/>
          <a:lstStyle/>
          <a:p>
            <a:pPr>
              <a:buFont typeface="Times" panose="02020603050405020304" pitchFamily="18" charset="0"/>
              <a:buNone/>
            </a:pPr>
            <a:r>
              <a:rPr lang="en-GB" altLang="nl-NL" sz="2400" dirty="0" err="1"/>
              <a:t>Als</a:t>
            </a:r>
            <a:r>
              <a:rPr lang="en-GB" altLang="nl-NL" sz="2400" dirty="0"/>
              <a:t> Niek </a:t>
            </a:r>
            <a:r>
              <a:rPr lang="en-GB" altLang="nl-NL" sz="2400" dirty="0" err="1"/>
              <a:t>geboren</a:t>
            </a:r>
            <a:r>
              <a:rPr lang="en-GB" altLang="nl-NL" sz="2400" dirty="0"/>
              <a:t> </a:t>
            </a:r>
            <a:r>
              <a:rPr lang="en-GB" altLang="nl-NL" sz="2400" dirty="0" err="1"/>
              <a:t>wordt</a:t>
            </a:r>
            <a:r>
              <a:rPr lang="en-GB" altLang="nl-NL" sz="2400" dirty="0"/>
              <a:t>, is </a:t>
            </a:r>
            <a:r>
              <a:rPr lang="en-GB" altLang="nl-NL" sz="2400" dirty="0" err="1"/>
              <a:t>hij</a:t>
            </a:r>
            <a:r>
              <a:rPr lang="en-GB" altLang="nl-NL" sz="2400" dirty="0"/>
              <a:t> .............................. 
De </a:t>
            </a:r>
            <a:r>
              <a:rPr lang="en-GB" altLang="nl-NL" sz="2400" dirty="0" err="1"/>
              <a:t>eerste</a:t>
            </a:r>
            <a:r>
              <a:rPr lang="en-GB" altLang="nl-NL" sz="2400" dirty="0"/>
              <a:t> </a:t>
            </a:r>
            <a:r>
              <a:rPr lang="en-GB" altLang="nl-NL" sz="2400" dirty="0" err="1"/>
              <a:t>jaren</a:t>
            </a:r>
            <a:r>
              <a:rPr lang="en-GB" altLang="nl-NL" sz="2400" dirty="0"/>
              <a:t> ................................................
</a:t>
            </a:r>
            <a:r>
              <a:rPr lang="en-GB" altLang="nl-NL" sz="2400" dirty="0" err="1"/>
              <a:t>Dat</a:t>
            </a:r>
            <a:r>
              <a:rPr lang="en-GB" altLang="nl-NL" sz="2400" dirty="0"/>
              <a:t> </a:t>
            </a:r>
            <a:r>
              <a:rPr lang="en-GB" altLang="nl-NL" sz="2400" dirty="0" err="1"/>
              <a:t>zie</a:t>
            </a:r>
            <a:r>
              <a:rPr lang="en-GB" altLang="nl-NL" sz="2400" dirty="0"/>
              <a:t> je in de </a:t>
            </a:r>
            <a:r>
              <a:rPr lang="en-GB" altLang="nl-NL" sz="2400" dirty="0" err="1"/>
              <a:t>grafiek</a:t>
            </a:r>
            <a:r>
              <a:rPr lang="en-GB" altLang="nl-NL" sz="2400" dirty="0"/>
              <a:t> die...............................
</a:t>
            </a:r>
            <a:r>
              <a:rPr lang="en-GB" altLang="nl-NL" sz="2400" dirty="0" err="1"/>
              <a:t>Vanaf</a:t>
            </a:r>
            <a:r>
              <a:rPr lang="en-GB" altLang="nl-NL" sz="2400" dirty="0"/>
              <a:t> </a:t>
            </a:r>
            <a:r>
              <a:rPr lang="en-GB" altLang="nl-NL" sz="2400" dirty="0" err="1"/>
              <a:t>zijn</a:t>
            </a:r>
            <a:r>
              <a:rPr lang="en-GB" altLang="nl-NL" sz="2400" dirty="0"/>
              <a:t> 2e </a:t>
            </a:r>
            <a:r>
              <a:rPr lang="en-GB" altLang="nl-NL" sz="2400" dirty="0" err="1"/>
              <a:t>verjaardag</a:t>
            </a:r>
            <a:r>
              <a:rPr lang="en-GB" altLang="nl-NL" sz="2400" dirty="0"/>
              <a:t>  .......................................
De </a:t>
            </a:r>
            <a:r>
              <a:rPr lang="en-GB" altLang="nl-NL" sz="2400" dirty="0" err="1"/>
              <a:t>grafiek</a:t>
            </a:r>
            <a:r>
              <a:rPr lang="en-GB" altLang="nl-NL" sz="2400" dirty="0"/>
              <a:t>...............................................................
Nadat </a:t>
            </a:r>
            <a:r>
              <a:rPr lang="en-GB" altLang="nl-NL" sz="2400" dirty="0" err="1"/>
              <a:t>hij</a:t>
            </a:r>
            <a:r>
              <a:rPr lang="en-GB" altLang="nl-NL" sz="2400" dirty="0"/>
              <a:t> 6 </a:t>
            </a:r>
            <a:r>
              <a:rPr lang="en-GB" altLang="nl-NL" sz="2400" dirty="0" err="1"/>
              <a:t>jaar</a:t>
            </a:r>
            <a:r>
              <a:rPr lang="en-GB" altLang="nl-NL" sz="2400" dirty="0"/>
              <a:t> is </a:t>
            </a:r>
            <a:r>
              <a:rPr lang="en-GB" altLang="nl-NL" sz="2400" dirty="0" err="1"/>
              <a:t>geworden</a:t>
            </a:r>
            <a:r>
              <a:rPr lang="en-GB" altLang="nl-NL" sz="2400" dirty="0"/>
              <a:t> ............................................................
</a:t>
            </a:r>
            <a:r>
              <a:rPr lang="en-GB" altLang="nl-NL" sz="2400" dirty="0" err="1"/>
              <a:t>Dat</a:t>
            </a:r>
            <a:r>
              <a:rPr lang="en-GB" altLang="nl-NL" sz="2400" dirty="0"/>
              <a:t> </a:t>
            </a:r>
            <a:r>
              <a:rPr lang="en-GB" altLang="nl-NL" sz="2400" dirty="0" err="1"/>
              <a:t>zie</a:t>
            </a:r>
            <a:r>
              <a:rPr lang="en-GB" altLang="nl-NL" sz="2400" dirty="0"/>
              <a:t> je ...................................................
</a:t>
            </a:r>
            <a:r>
              <a:rPr lang="en-GB" altLang="nl-NL" sz="2400" dirty="0" err="1"/>
              <a:t>Als</a:t>
            </a:r>
            <a:r>
              <a:rPr lang="en-GB" altLang="nl-NL" sz="2400" dirty="0"/>
              <a:t> </a:t>
            </a:r>
            <a:r>
              <a:rPr lang="en-GB" altLang="nl-NL" sz="2400" dirty="0" err="1"/>
              <a:t>hij</a:t>
            </a:r>
            <a:r>
              <a:rPr lang="en-GB" altLang="nl-NL" sz="2400" dirty="0"/>
              <a:t> </a:t>
            </a:r>
            <a:r>
              <a:rPr lang="en-GB" altLang="nl-NL" sz="2400" dirty="0" err="1"/>
              <a:t>ongeveer</a:t>
            </a:r>
            <a:r>
              <a:rPr lang="en-GB" altLang="nl-NL" sz="2400" dirty="0"/>
              <a:t> 9 </a:t>
            </a:r>
            <a:r>
              <a:rPr lang="en-GB" altLang="nl-NL" sz="2400" dirty="0" err="1"/>
              <a:t>jaar</a:t>
            </a:r>
            <a:r>
              <a:rPr lang="en-GB" altLang="nl-NL" sz="2400" dirty="0"/>
              <a:t> oud is...........................
De </a:t>
            </a:r>
            <a:r>
              <a:rPr lang="en-GB" altLang="nl-NL" sz="2400" dirty="0" err="1"/>
              <a:t>grafiek</a:t>
            </a:r>
            <a:r>
              <a:rPr lang="en-GB" altLang="nl-NL" sz="2400" dirty="0"/>
              <a:t> .........................................................
Tot slot ...........................................
</a:t>
            </a:r>
          </a:p>
        </p:txBody>
      </p:sp>
      <p:sp>
        <p:nvSpPr>
          <p:cNvPr id="5" name="Footer Placeholder 4">
            <a:extLst>
              <a:ext uri="{FF2B5EF4-FFF2-40B4-BE49-F238E27FC236}">
                <a16:creationId xmlns:a16="http://schemas.microsoft.com/office/drawing/2014/main" id="{184D0FEC-0CF1-400E-9CEC-FC011AD518A6}"/>
              </a:ext>
            </a:extLst>
          </p:cNvPr>
          <p:cNvSpPr>
            <a:spLocks noGrp="1"/>
          </p:cNvSpPr>
          <p:nvPr>
            <p:ph type="ftr" sz="quarter" idx="4294967295"/>
          </p:nvPr>
        </p:nvSpPr>
        <p:spPr bwMode="auto">
          <a:xfrm>
            <a:off x="0" y="6553200"/>
            <a:ext cx="28956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800" kern="1200">
                <a:solidFill>
                  <a:srgbClr val="FFFFFF"/>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t>ORD 9 juni 2011</a:t>
            </a:r>
            <a:endParaRPr lang="en-US" dirty="0">
              <a:solidFill>
                <a:schemeClr val="tx1"/>
              </a:solidFill>
            </a:endParaRPr>
          </a:p>
        </p:txBody>
      </p:sp>
      <p:sp>
        <p:nvSpPr>
          <p:cNvPr id="69639" name="Slide Number Placeholder 5">
            <a:extLst>
              <a:ext uri="{FF2B5EF4-FFF2-40B4-BE49-F238E27FC236}">
                <a16:creationId xmlns:a16="http://schemas.microsoft.com/office/drawing/2014/main" id="{064B3AAC-53D2-425D-8144-4886D86F2A5D}"/>
              </a:ext>
            </a:extLst>
          </p:cNvPr>
          <p:cNvSpPr>
            <a:spLocks noGrp="1" noChangeArrowheads="1"/>
          </p:cNvSpPr>
          <p:nvPr>
            <p:ph type="sldNum" sz="quarter" idx="4294967295"/>
          </p:nvPr>
        </p:nvSpPr>
        <p:spPr bwMode="auto">
          <a:xfrm>
            <a:off x="7239000" y="6553200"/>
            <a:ext cx="1905000" cy="2286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800" kern="1200" smtClean="0">
                <a:solidFill>
                  <a:srgbClr val="FFFFFF"/>
                </a:solidFill>
                <a:latin typeface="Verdana" panose="020B0604030504040204" pitchFamily="34" charset="0"/>
                <a:ea typeface="Osaka" pitchFamily="16"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spcBef>
                <a:spcPct val="0"/>
              </a:spcBef>
              <a:buClrTx/>
              <a:buSzTx/>
              <a:buFontTx/>
              <a:buNone/>
              <a:defRPr/>
            </a:pPr>
            <a:fld id="{7B7F686F-CCB0-4AE9-ACA7-AE314BD1C404}" type="slidenum">
              <a:rPr lang="en-US" altLang="nl-NL" smtClean="0"/>
              <a:pPr>
                <a:spcBef>
                  <a:spcPct val="0"/>
                </a:spcBef>
                <a:buClrTx/>
                <a:buSzTx/>
                <a:buFontTx/>
                <a:buNone/>
                <a:defRPr/>
              </a:pPr>
              <a:t>31</a:t>
            </a:fld>
            <a:endParaRPr lang="en-US" altLang="nl-NL" sz="1400">
              <a:solidFill>
                <a:schemeClr val="tx1"/>
              </a:solidFill>
            </a:endParaRPr>
          </a:p>
        </p:txBody>
      </p:sp>
    </p:spTree>
    <p:extLst>
      <p:ext uri="{BB962C8B-B14F-4D97-AF65-F5344CB8AC3E}">
        <p14:creationId xmlns:p14="http://schemas.microsoft.com/office/powerpoint/2010/main" val="1535291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scannen0004">
            <a:extLst>
              <a:ext uri="{FF2B5EF4-FFF2-40B4-BE49-F238E27FC236}">
                <a16:creationId xmlns:a16="http://schemas.microsoft.com/office/drawing/2014/main" id="{81FA089F-BF64-4FB5-AFBA-78B65B8F3351}"/>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sharpenSoften amount="91000"/>
                    </a14:imgEffect>
                    <a14:imgEffect>
                      <a14:saturation sat="176000"/>
                    </a14:imgEffect>
                  </a14:imgLayer>
                </a14:imgProps>
              </a:ext>
              <a:ext uri="{28A0092B-C50C-407E-A947-70E740481C1C}">
                <a14:useLocalDpi xmlns:a14="http://schemas.microsoft.com/office/drawing/2010/main"/>
              </a:ext>
            </a:extLst>
          </a:blip>
          <a:srcRect/>
          <a:stretch>
            <a:fillRect/>
          </a:stretch>
        </p:blipFill>
        <p:spPr bwMode="auto">
          <a:xfrm>
            <a:off x="5101273" y="853997"/>
            <a:ext cx="4103687"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itle 1">
            <a:extLst>
              <a:ext uri="{FF2B5EF4-FFF2-40B4-BE49-F238E27FC236}">
                <a16:creationId xmlns:a16="http://schemas.microsoft.com/office/drawing/2014/main" id="{7337561E-AE2A-4AC1-ADF9-DC039680ECA1}"/>
              </a:ext>
            </a:extLst>
          </p:cNvPr>
          <p:cNvSpPr>
            <a:spLocks noGrp="1" noChangeArrowheads="1"/>
          </p:cNvSpPr>
          <p:nvPr>
            <p:ph type="title"/>
          </p:nvPr>
        </p:nvSpPr>
        <p:spPr/>
        <p:txBody>
          <a:bodyPr/>
          <a:lstStyle/>
          <a:p>
            <a:r>
              <a:rPr lang="en-US" altLang="nl-NL" dirty="0" err="1">
                <a:solidFill>
                  <a:schemeClr val="accent1"/>
                </a:solidFill>
              </a:rPr>
              <a:t>Verschillende</a:t>
            </a:r>
            <a:r>
              <a:rPr lang="en-US" altLang="nl-NL" dirty="0">
                <a:solidFill>
                  <a:schemeClr val="accent1"/>
                </a:solidFill>
              </a:rPr>
              <a:t> </a:t>
            </a:r>
            <a:r>
              <a:rPr lang="en-US" altLang="nl-NL" dirty="0" err="1">
                <a:solidFill>
                  <a:schemeClr val="accent1"/>
                </a:solidFill>
              </a:rPr>
              <a:t>taalsystemen</a:t>
            </a:r>
            <a:r>
              <a:rPr lang="en-US" altLang="nl-NL" dirty="0">
                <a:solidFill>
                  <a:schemeClr val="accent1"/>
                </a:solidFill>
              </a:rPr>
              <a:t> in het </a:t>
            </a:r>
            <a:r>
              <a:rPr lang="en-US" altLang="nl-NL" dirty="0" err="1">
                <a:solidFill>
                  <a:schemeClr val="accent1"/>
                </a:solidFill>
              </a:rPr>
              <a:t>schrijf</a:t>
            </a:r>
            <a:r>
              <a:rPr lang="en-US" altLang="nl-NL" dirty="0">
                <a:solidFill>
                  <a:schemeClr val="accent1"/>
                </a:solidFill>
              </a:rPr>
              <a:t>/</a:t>
            </a:r>
            <a:r>
              <a:rPr lang="en-US" altLang="nl-NL" dirty="0" err="1">
                <a:solidFill>
                  <a:schemeClr val="accent1"/>
                </a:solidFill>
              </a:rPr>
              <a:t>praatkader</a:t>
            </a:r>
            <a:endParaRPr lang="nl-NL" altLang="nl-NL" dirty="0">
              <a:solidFill>
                <a:schemeClr val="tx1"/>
              </a:solidFill>
            </a:endParaRPr>
          </a:p>
        </p:txBody>
      </p:sp>
      <p:sp>
        <p:nvSpPr>
          <p:cNvPr id="69636" name="Content Placeholder 2">
            <a:extLst>
              <a:ext uri="{FF2B5EF4-FFF2-40B4-BE49-F238E27FC236}">
                <a16:creationId xmlns:a16="http://schemas.microsoft.com/office/drawing/2014/main" id="{8853FC8F-D1BE-455D-89D2-A22B562D79F4}"/>
              </a:ext>
            </a:extLst>
          </p:cNvPr>
          <p:cNvSpPr>
            <a:spLocks noGrp="1" noChangeArrowheads="1"/>
          </p:cNvSpPr>
          <p:nvPr>
            <p:ph idx="1"/>
          </p:nvPr>
        </p:nvSpPr>
        <p:spPr/>
        <p:txBody>
          <a:bodyPr/>
          <a:lstStyle/>
          <a:p>
            <a:pPr>
              <a:buFont typeface="Times" panose="02020603050405020304" pitchFamily="18" charset="0"/>
              <a:buNone/>
            </a:pPr>
            <a:r>
              <a:rPr lang="nl-NL" altLang="nl-NL" sz="2400" dirty="0">
                <a:solidFill>
                  <a:schemeClr val="accent2"/>
                </a:solidFill>
              </a:rPr>
              <a:t>Als Niek geboren wordt, is hij .............................. 
De eerste jaren </a:t>
            </a:r>
            <a:r>
              <a:rPr lang="nl-NL" altLang="nl-NL" sz="2400" dirty="0"/>
              <a:t>................................................
</a:t>
            </a:r>
            <a:r>
              <a:rPr lang="nl-NL" altLang="nl-NL" sz="2400" dirty="0">
                <a:solidFill>
                  <a:schemeClr val="tx2"/>
                </a:solidFill>
              </a:rPr>
              <a:t>Dat zie je in de grafiek die</a:t>
            </a:r>
            <a:r>
              <a:rPr lang="nl-NL" altLang="nl-NL" sz="2400" dirty="0"/>
              <a:t>...............................
</a:t>
            </a:r>
            <a:r>
              <a:rPr lang="nl-NL" altLang="nl-NL" sz="2400" dirty="0">
                <a:solidFill>
                  <a:schemeClr val="accent2"/>
                </a:solidFill>
              </a:rPr>
              <a:t>Vanaf zijn 2e verjaardag  </a:t>
            </a:r>
            <a:r>
              <a:rPr lang="nl-NL" altLang="nl-NL" sz="2400" dirty="0"/>
              <a:t>.......................................
</a:t>
            </a:r>
            <a:r>
              <a:rPr lang="nl-NL" altLang="nl-NL" sz="2400" dirty="0">
                <a:solidFill>
                  <a:schemeClr val="accent1"/>
                </a:solidFill>
              </a:rPr>
              <a:t>De grafiek</a:t>
            </a:r>
            <a:r>
              <a:rPr lang="nl-NL" altLang="nl-NL" sz="2400" dirty="0"/>
              <a:t>...............................................................
</a:t>
            </a:r>
            <a:r>
              <a:rPr lang="nl-NL" altLang="nl-NL" sz="2400" dirty="0">
                <a:solidFill>
                  <a:schemeClr val="accent4">
                    <a:lumMod val="50000"/>
                  </a:schemeClr>
                </a:solidFill>
              </a:rPr>
              <a:t>Nadat hij 6 jaar is geworden </a:t>
            </a:r>
            <a:r>
              <a:rPr lang="nl-NL" altLang="nl-NL" sz="2400" dirty="0"/>
              <a:t>............................................................
</a:t>
            </a:r>
            <a:r>
              <a:rPr lang="nl-NL" altLang="nl-NL" sz="2400" dirty="0">
                <a:solidFill>
                  <a:schemeClr val="accent1"/>
                </a:solidFill>
              </a:rPr>
              <a:t>Dat zie je aan </a:t>
            </a:r>
            <a:r>
              <a:rPr lang="nl-NL" altLang="nl-NL" sz="2400" dirty="0"/>
              <a:t>...................................................
</a:t>
            </a:r>
            <a:r>
              <a:rPr lang="nl-NL" altLang="nl-NL" sz="2400" dirty="0">
                <a:solidFill>
                  <a:schemeClr val="accent2"/>
                </a:solidFill>
              </a:rPr>
              <a:t>Als hij ongeveer 9 jaar oud is</a:t>
            </a:r>
            <a:r>
              <a:rPr lang="nl-NL" altLang="nl-NL" sz="2400" dirty="0"/>
              <a:t>...........................
</a:t>
            </a:r>
            <a:r>
              <a:rPr lang="nl-NL" altLang="nl-NL" sz="2400" dirty="0">
                <a:solidFill>
                  <a:schemeClr val="accent1"/>
                </a:solidFill>
              </a:rPr>
              <a:t>De grafiek </a:t>
            </a:r>
            <a:r>
              <a:rPr lang="nl-NL" altLang="nl-NL" sz="2400" dirty="0"/>
              <a:t>.........................................................
Tot slot ...........................................</a:t>
            </a:r>
            <a:r>
              <a:rPr lang="en-GB" altLang="nl-NL" sz="2400" dirty="0"/>
              <a:t>
</a:t>
            </a:r>
          </a:p>
        </p:txBody>
      </p:sp>
      <p:sp>
        <p:nvSpPr>
          <p:cNvPr id="5" name="Footer Placeholder 4">
            <a:extLst>
              <a:ext uri="{FF2B5EF4-FFF2-40B4-BE49-F238E27FC236}">
                <a16:creationId xmlns:a16="http://schemas.microsoft.com/office/drawing/2014/main" id="{184D0FEC-0CF1-400E-9CEC-FC011AD518A6}"/>
              </a:ext>
            </a:extLst>
          </p:cNvPr>
          <p:cNvSpPr>
            <a:spLocks noGrp="1"/>
          </p:cNvSpPr>
          <p:nvPr>
            <p:ph type="ftr" sz="quarter" idx="4294967295"/>
          </p:nvPr>
        </p:nvSpPr>
        <p:spPr bwMode="auto">
          <a:xfrm>
            <a:off x="0" y="6553200"/>
            <a:ext cx="28956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800" kern="1200">
                <a:solidFill>
                  <a:srgbClr val="FFFFFF"/>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t>ORD 9 juni 2011</a:t>
            </a:r>
            <a:endParaRPr lang="en-US" dirty="0">
              <a:solidFill>
                <a:schemeClr val="tx1"/>
              </a:solidFill>
            </a:endParaRPr>
          </a:p>
        </p:txBody>
      </p:sp>
      <p:sp>
        <p:nvSpPr>
          <p:cNvPr id="69639" name="Slide Number Placeholder 5">
            <a:extLst>
              <a:ext uri="{FF2B5EF4-FFF2-40B4-BE49-F238E27FC236}">
                <a16:creationId xmlns:a16="http://schemas.microsoft.com/office/drawing/2014/main" id="{064B3AAC-53D2-425D-8144-4886D86F2A5D}"/>
              </a:ext>
            </a:extLst>
          </p:cNvPr>
          <p:cNvSpPr>
            <a:spLocks noGrp="1" noChangeArrowheads="1"/>
          </p:cNvSpPr>
          <p:nvPr>
            <p:ph type="sldNum" sz="quarter" idx="4294967295"/>
          </p:nvPr>
        </p:nvSpPr>
        <p:spPr bwMode="auto">
          <a:xfrm>
            <a:off x="7239000" y="6553200"/>
            <a:ext cx="1905000" cy="2286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800" kern="1200" smtClean="0">
                <a:solidFill>
                  <a:srgbClr val="FFFFFF"/>
                </a:solidFill>
                <a:latin typeface="Verdana" panose="020B0604030504040204" pitchFamily="34" charset="0"/>
                <a:ea typeface="Osaka" pitchFamily="16"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spcBef>
                <a:spcPct val="0"/>
              </a:spcBef>
              <a:buClrTx/>
              <a:buSzTx/>
              <a:buFontTx/>
              <a:buNone/>
              <a:defRPr/>
            </a:pPr>
            <a:fld id="{7B7F686F-CCB0-4AE9-ACA7-AE314BD1C404}" type="slidenum">
              <a:rPr lang="en-US" altLang="nl-NL" smtClean="0"/>
              <a:pPr>
                <a:spcBef>
                  <a:spcPct val="0"/>
                </a:spcBef>
                <a:buClrTx/>
                <a:buSzTx/>
                <a:buFontTx/>
                <a:buNone/>
                <a:defRPr/>
              </a:pPr>
              <a:t>32</a:t>
            </a:fld>
            <a:endParaRPr lang="en-US" altLang="nl-NL" sz="1400">
              <a:solidFill>
                <a:schemeClr val="tx1"/>
              </a:solidFill>
            </a:endParaRPr>
          </a:p>
        </p:txBody>
      </p:sp>
    </p:spTree>
    <p:extLst>
      <p:ext uri="{BB962C8B-B14F-4D97-AF65-F5344CB8AC3E}">
        <p14:creationId xmlns:p14="http://schemas.microsoft.com/office/powerpoint/2010/main" val="2890082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612000" y="3789040"/>
            <a:ext cx="8532000" cy="648000"/>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dirty="0">
              <a:solidFill>
                <a:prstClr val="black"/>
              </a:solidFill>
              <a:latin typeface="Calibri" panose="020F0502020204030204" pitchFamily="34" charset="0"/>
            </a:endParaRPr>
          </a:p>
        </p:txBody>
      </p:sp>
      <p:sp>
        <p:nvSpPr>
          <p:cNvPr id="11" name="Rechteck 10"/>
          <p:cNvSpPr/>
          <p:nvPr/>
        </p:nvSpPr>
        <p:spPr bwMode="auto">
          <a:xfrm>
            <a:off x="-54260" y="1138576"/>
            <a:ext cx="899592" cy="5589239"/>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8" name="Titel 7"/>
          <p:cNvSpPr>
            <a:spLocks noGrp="1"/>
          </p:cNvSpPr>
          <p:nvPr>
            <p:ph type="title"/>
          </p:nvPr>
        </p:nvSpPr>
        <p:spPr/>
        <p:txBody>
          <a:bodyPr>
            <a:noAutofit/>
          </a:bodyPr>
          <a:lstStyle/>
          <a:p>
            <a:r>
              <a:rPr lang="nl-NL" dirty="0"/>
              <a:t>Programma  sessie 2</a:t>
            </a:r>
          </a:p>
        </p:txBody>
      </p:sp>
      <p:sp>
        <p:nvSpPr>
          <p:cNvPr id="9" name="Inhaltsplatzhalter 8"/>
          <p:cNvSpPr>
            <a:spLocks noGrp="1"/>
          </p:cNvSpPr>
          <p:nvPr>
            <p:ph idx="1"/>
          </p:nvPr>
        </p:nvSpPr>
        <p:spPr>
          <a:xfrm>
            <a:off x="1385324" y="1478832"/>
            <a:ext cx="8424936" cy="3672408"/>
          </a:xfrm>
        </p:spPr>
        <p:txBody>
          <a:bodyPr/>
          <a:lstStyle/>
          <a:p>
            <a:pPr marL="514350" indent="-514350">
              <a:buClr>
                <a:srgbClr val="327A86"/>
              </a:buClr>
              <a:buAutoNum type="arabicPeriod"/>
            </a:pPr>
            <a:r>
              <a:rPr lang="nl-NL" dirty="0">
                <a:solidFill>
                  <a:srgbClr val="327A86"/>
                </a:solidFill>
              </a:rPr>
              <a:t>Starter</a:t>
            </a:r>
          </a:p>
          <a:p>
            <a:pPr marL="514350" indent="-514350">
              <a:buClr>
                <a:srgbClr val="327A86"/>
              </a:buClr>
              <a:buAutoNum type="arabicPeriod"/>
            </a:pPr>
            <a:r>
              <a:rPr lang="nl-NL" dirty="0">
                <a:solidFill>
                  <a:srgbClr val="327A86"/>
                </a:solidFill>
              </a:rPr>
              <a:t>resultaten van huiswerk delen</a:t>
            </a:r>
          </a:p>
          <a:p>
            <a:pPr marL="514350" indent="-514350">
              <a:buClr>
                <a:srgbClr val="327A86"/>
              </a:buClr>
              <a:buAutoNum type="arabicPeriod"/>
            </a:pPr>
            <a:r>
              <a:rPr lang="nl-NL" dirty="0">
                <a:solidFill>
                  <a:srgbClr val="327A86"/>
                </a:solidFill>
              </a:rPr>
              <a:t>Achtergrond bij de taal van lijngrafieken</a:t>
            </a:r>
          </a:p>
          <a:p>
            <a:pPr marL="514350" indent="-514350">
              <a:buClr>
                <a:srgbClr val="327A86"/>
              </a:buClr>
              <a:buAutoNum type="arabicPeriod"/>
            </a:pPr>
            <a:r>
              <a:rPr lang="nl-NL" dirty="0">
                <a:solidFill>
                  <a:srgbClr val="327A86"/>
                </a:solidFill>
              </a:rPr>
              <a:t>Activiteit: analyseren van  studentenwerk</a:t>
            </a:r>
          </a:p>
          <a:p>
            <a:pPr marL="514350" indent="-514350">
              <a:buClr>
                <a:srgbClr val="327A86"/>
              </a:buClr>
              <a:buFont typeface="Arial" panose="020B0604020202020204" pitchFamily="34" charset="0"/>
              <a:buAutoNum type="arabicPeriod"/>
            </a:pPr>
            <a:r>
              <a:rPr lang="nl-NL" dirty="0">
                <a:solidFill>
                  <a:srgbClr val="327A86"/>
                </a:solidFill>
              </a:rPr>
              <a:t>Onderzoek naar de taal van lijngrafieken</a:t>
            </a:r>
          </a:p>
          <a:p>
            <a:pPr marL="514350" indent="-514350">
              <a:buClr>
                <a:srgbClr val="327A86"/>
              </a:buClr>
              <a:buAutoNum type="arabicPeriod"/>
            </a:pPr>
            <a:r>
              <a:rPr lang="nl-NL" dirty="0">
                <a:solidFill>
                  <a:srgbClr val="327A86"/>
                </a:solidFill>
              </a:rPr>
              <a:t>Wat betekent dit voor uw onderwijspraktijk??</a:t>
            </a:r>
          </a:p>
          <a:p>
            <a:pPr marL="514350" indent="-514350">
              <a:buClr>
                <a:srgbClr val="327A86"/>
              </a:buClr>
              <a:buAutoNum type="arabicPeriod"/>
            </a:pPr>
            <a:r>
              <a:rPr lang="nl-NL" dirty="0">
                <a:solidFill>
                  <a:srgbClr val="327A86"/>
                </a:solidFill>
              </a:rPr>
              <a:t>Reflectie en vooruitblik</a:t>
            </a:r>
          </a:p>
        </p:txBody>
      </p:sp>
    </p:spTree>
    <p:extLst>
      <p:ext uri="{BB962C8B-B14F-4D97-AF65-F5344CB8AC3E}">
        <p14:creationId xmlns:p14="http://schemas.microsoft.com/office/powerpoint/2010/main" val="204573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585136D-415D-5240-A75F-0B29E860C6A5}"/>
              </a:ext>
            </a:extLst>
          </p:cNvPr>
          <p:cNvSpPr>
            <a:spLocks noGrp="1"/>
          </p:cNvSpPr>
          <p:nvPr>
            <p:ph type="ctrTitle"/>
          </p:nvPr>
        </p:nvSpPr>
        <p:spPr>
          <a:xfrm>
            <a:off x="633963" y="3861048"/>
            <a:ext cx="6314301" cy="1143000"/>
          </a:xfrm>
        </p:spPr>
        <p:txBody>
          <a:bodyPr vert="horz" lIns="91440" tIns="108000" rIns="91440" bIns="108000" rtlCol="0" anchor="ctr">
            <a:normAutofit/>
          </a:bodyPr>
          <a:lstStyle/>
          <a:p>
            <a:r>
              <a:rPr lang="nl-NL" dirty="0"/>
              <a:t>Interpretatieve beschrijving van de lijngrafiek
</a:t>
            </a:r>
          </a:p>
        </p:txBody>
      </p:sp>
      <p:sp>
        <p:nvSpPr>
          <p:cNvPr id="2" name="Rechthoek 1">
            <a:extLst>
              <a:ext uri="{FF2B5EF4-FFF2-40B4-BE49-F238E27FC236}">
                <a16:creationId xmlns:a16="http://schemas.microsoft.com/office/drawing/2014/main" id="{A77B282D-BCA5-E94B-AD3F-C1317CF46261}"/>
              </a:ext>
            </a:extLst>
          </p:cNvPr>
          <p:cNvSpPr/>
          <p:nvPr/>
        </p:nvSpPr>
        <p:spPr bwMode="auto">
          <a:xfrm>
            <a:off x="619472" y="4797152"/>
            <a:ext cx="5896744" cy="1584176"/>
          </a:xfrm>
          <a:prstGeom prst="rect">
            <a:avLst/>
          </a:prstGeom>
          <a:noFill/>
          <a:ln w="9525">
            <a:noFill/>
            <a:miter lim="800000"/>
            <a:headEnd/>
            <a:tailEnd/>
          </a:ln>
        </p:spPr>
        <p:txBody>
          <a:bodyPr vert="horz" wrap="square" lIns="108000" tIns="108000" rIns="91440" bIns="108000" numCol="1" anchor="t" anchorCtr="0" compatLnSpc="1">
            <a:prstTxWarp prst="textNoShape">
              <a:avLst/>
            </a:prstTxWarp>
            <a:normAutofit lnSpcReduction="10000"/>
          </a:bodyPr>
          <a:lstStyle/>
          <a:p>
            <a:pPr eaLnBrk="1" hangingPunct="1">
              <a:spcBef>
                <a:spcPts val="576"/>
              </a:spcBef>
              <a:spcAft>
                <a:spcPts val="600"/>
              </a:spcAft>
              <a:buClr>
                <a:srgbClr val="327A86"/>
              </a:buClr>
            </a:pPr>
            <a:r>
              <a:rPr lang="nl-NL" i="1" dirty="0">
                <a:solidFill>
                  <a:schemeClr val="bg1"/>
                </a:solidFill>
                <a:latin typeface="Calibri"/>
                <a:ea typeface="+mn-ea"/>
                <a:cs typeface="Calibri"/>
              </a:rPr>
              <a:t>Om</a:t>
            </a:r>
            <a:r>
              <a:rPr lang="nl-NL" dirty="0">
                <a:solidFill>
                  <a:schemeClr val="bg1"/>
                </a:solidFill>
                <a:latin typeface="Calibri"/>
                <a:ea typeface="+mn-ea"/>
                <a:cs typeface="Calibri"/>
              </a:rPr>
              <a:t> 6 uur zijn er ongeveer 100 reizigers op het station. </a:t>
            </a:r>
            <a:r>
              <a:rPr lang="nl-NL" i="1" dirty="0">
                <a:solidFill>
                  <a:schemeClr val="bg1"/>
                </a:solidFill>
                <a:latin typeface="Calibri"/>
                <a:ea typeface="+mn-ea"/>
                <a:cs typeface="Calibri"/>
              </a:rPr>
              <a:t>Tussen</a:t>
            </a:r>
            <a:r>
              <a:rPr lang="nl-NL" dirty="0">
                <a:solidFill>
                  <a:schemeClr val="bg1"/>
                </a:solidFill>
                <a:latin typeface="Calibri"/>
                <a:ea typeface="+mn-ea"/>
                <a:cs typeface="Calibri"/>
              </a:rPr>
              <a:t> 6 en 8 uur neemt het aantal reizigers sterk toe. De grafiek loopt steil omhoog. [...]</a:t>
            </a:r>
            <a:endParaRPr lang="nl-NL" sz="2000" baseline="0" dirty="0">
              <a:solidFill>
                <a:schemeClr val="bg1"/>
              </a:solidFill>
              <a:effectLst/>
              <a:latin typeface="Calibri"/>
              <a:ea typeface="+mn-ea"/>
              <a:cs typeface="Calibri"/>
            </a:endParaRPr>
          </a:p>
        </p:txBody>
      </p:sp>
      <p:pic>
        <p:nvPicPr>
          <p:cNvPr id="3" name="Afbeelding 2">
            <a:extLst>
              <a:ext uri="{FF2B5EF4-FFF2-40B4-BE49-F238E27FC236}">
                <a16:creationId xmlns:a16="http://schemas.microsoft.com/office/drawing/2014/main" id="{98A1180B-42DE-3546-9F29-36AA0DCA63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69772" y="1196752"/>
            <a:ext cx="4578492" cy="2487212"/>
          </a:xfrm>
          <a:prstGeom prst="rect">
            <a:avLst/>
          </a:prstGeom>
          <a:noFill/>
        </p:spPr>
      </p:pic>
      <p:sp>
        <p:nvSpPr>
          <p:cNvPr id="5" name="Tekstvak 4">
            <a:extLst>
              <a:ext uri="{FF2B5EF4-FFF2-40B4-BE49-F238E27FC236}">
                <a16:creationId xmlns:a16="http://schemas.microsoft.com/office/drawing/2014/main" id="{A982CDFB-FBDE-8448-A6CF-E01E5CADA41E}"/>
              </a:ext>
            </a:extLst>
          </p:cNvPr>
          <p:cNvSpPr txBox="1"/>
          <p:nvPr/>
        </p:nvSpPr>
        <p:spPr>
          <a:xfrm>
            <a:off x="3123149" y="827420"/>
            <a:ext cx="3071738" cy="369332"/>
          </a:xfrm>
          <a:prstGeom prst="rect">
            <a:avLst/>
          </a:prstGeom>
          <a:noFill/>
        </p:spPr>
        <p:txBody>
          <a:bodyPr wrap="none" rtlCol="0">
            <a:spAutoFit/>
          </a:bodyPr>
          <a:lstStyle/>
          <a:p>
            <a:pPr marL="342900" indent="-342900">
              <a:spcBef>
                <a:spcPts val="400"/>
              </a:spcBef>
            </a:pPr>
            <a:r>
              <a:rPr lang="nl-NL" sz="1800" b="1" dirty="0">
                <a:solidFill>
                  <a:srgbClr val="327A86"/>
                </a:solidFill>
                <a:latin typeface="Calibri"/>
                <a:cs typeface="Calibri"/>
              </a:rPr>
              <a:t>Aantal reizigers op een station</a:t>
            </a:r>
          </a:p>
        </p:txBody>
      </p:sp>
    </p:spTree>
    <p:extLst>
      <p:ext uri="{BB962C8B-B14F-4D97-AF65-F5344CB8AC3E}">
        <p14:creationId xmlns:p14="http://schemas.microsoft.com/office/powerpoint/2010/main" val="24444383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a:extLst>
              <a:ext uri="{FF2B5EF4-FFF2-40B4-BE49-F238E27FC236}">
                <a16:creationId xmlns:a16="http://schemas.microsoft.com/office/drawing/2014/main" id="{86E74E56-BCF9-412B-B187-CB37F9FC91A7}"/>
              </a:ext>
            </a:extLst>
          </p:cNvPr>
          <p:cNvSpPr>
            <a:spLocks noGrp="1" noChangeArrowheads="1"/>
          </p:cNvSpPr>
          <p:nvPr>
            <p:ph type="title"/>
          </p:nvPr>
        </p:nvSpPr>
        <p:spPr>
          <a:xfrm>
            <a:off x="89756" y="633883"/>
            <a:ext cx="8964488" cy="490861"/>
          </a:xfrm>
        </p:spPr>
        <p:txBody>
          <a:bodyPr/>
          <a:lstStyle/>
          <a:p>
            <a:r>
              <a:rPr lang="en-US" altLang="nl-NL" sz="2400" dirty="0">
                <a:solidFill>
                  <a:schemeClr val="tx2"/>
                </a:solidFill>
              </a:rPr>
              <a:t>Genre: </a:t>
            </a:r>
            <a:r>
              <a:rPr lang="en-US" altLang="nl-NL" sz="2400" dirty="0" err="1">
                <a:solidFill>
                  <a:schemeClr val="tx2"/>
                </a:solidFill>
              </a:rPr>
              <a:t>Interpretatieve</a:t>
            </a:r>
            <a:r>
              <a:rPr lang="en-US" altLang="nl-NL" sz="2400" dirty="0">
                <a:solidFill>
                  <a:schemeClr val="tx2"/>
                </a:solidFill>
              </a:rPr>
              <a:t> </a:t>
            </a:r>
            <a:r>
              <a:rPr lang="en-US" altLang="nl-NL" sz="2400" dirty="0" err="1">
                <a:solidFill>
                  <a:schemeClr val="tx2"/>
                </a:solidFill>
              </a:rPr>
              <a:t>beschrijving</a:t>
            </a:r>
            <a:r>
              <a:rPr lang="en-US" altLang="nl-NL" sz="2400" dirty="0">
                <a:solidFill>
                  <a:schemeClr val="tx2"/>
                </a:solidFill>
              </a:rPr>
              <a:t> van </a:t>
            </a:r>
            <a:r>
              <a:rPr lang="en-US" altLang="nl-NL" sz="2400" dirty="0" err="1">
                <a:solidFill>
                  <a:schemeClr val="tx2"/>
                </a:solidFill>
              </a:rPr>
              <a:t>een</a:t>
            </a:r>
            <a:r>
              <a:rPr lang="en-US" altLang="nl-NL" sz="2400" dirty="0">
                <a:solidFill>
                  <a:schemeClr val="tx2"/>
                </a:solidFill>
              </a:rPr>
              <a:t> </a:t>
            </a:r>
            <a:r>
              <a:rPr lang="en-US" altLang="nl-NL" sz="2400" dirty="0" err="1">
                <a:solidFill>
                  <a:schemeClr val="tx2"/>
                </a:solidFill>
              </a:rPr>
              <a:t>lijngrafiek</a:t>
            </a:r>
            <a:endParaRPr lang="nl-NL" altLang="nl-NL" sz="2800" dirty="0">
              <a:solidFill>
                <a:schemeClr val="tx1"/>
              </a:solidFill>
            </a:endParaRPr>
          </a:p>
        </p:txBody>
      </p:sp>
      <p:sp>
        <p:nvSpPr>
          <p:cNvPr id="5" name="Tijdelijke aanduiding voor voettekst 4">
            <a:extLst>
              <a:ext uri="{FF2B5EF4-FFF2-40B4-BE49-F238E27FC236}">
                <a16:creationId xmlns:a16="http://schemas.microsoft.com/office/drawing/2014/main" id="{7904DF6F-7425-4538-8ADB-2DBFB4FA8049}"/>
              </a:ext>
            </a:extLst>
          </p:cNvPr>
          <p:cNvSpPr>
            <a:spLocks noGrp="1"/>
          </p:cNvSpPr>
          <p:nvPr>
            <p:ph type="ftr" sz="quarter" idx="4294967295"/>
          </p:nvPr>
        </p:nvSpPr>
        <p:spPr>
          <a:xfrm>
            <a:off x="0" y="6553200"/>
            <a:ext cx="2895600" cy="304800"/>
          </a:xfrm>
        </p:spPr>
        <p:txBody>
          <a:bodyPr/>
          <a:lstStyle/>
          <a:p>
            <a:pPr>
              <a:defRPr/>
            </a:pPr>
            <a:endParaRPr lang="en-US" dirty="0">
              <a:solidFill>
                <a:schemeClr val="tx1"/>
              </a:solidFill>
            </a:endParaRPr>
          </a:p>
          <a:p>
            <a:pPr>
              <a:defRPr/>
            </a:pPr>
            <a:endParaRPr lang="en-US" sz="1400" dirty="0">
              <a:solidFill>
                <a:schemeClr val="tx1"/>
              </a:solidFill>
            </a:endParaRPr>
          </a:p>
        </p:txBody>
      </p:sp>
      <p:pic>
        <p:nvPicPr>
          <p:cNvPr id="59399" name="Afbeelding 6" descr="keesvaltaf_vertaald">
            <a:extLst>
              <a:ext uri="{FF2B5EF4-FFF2-40B4-BE49-F238E27FC236}">
                <a16:creationId xmlns:a16="http://schemas.microsoft.com/office/drawing/2014/main" id="{8759677E-9867-4871-B0F2-4E6FA009A1F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7828" y="1350749"/>
            <a:ext cx="6552728" cy="430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a:extLst>
              <a:ext uri="{FF2B5EF4-FFF2-40B4-BE49-F238E27FC236}">
                <a16:creationId xmlns:a16="http://schemas.microsoft.com/office/drawing/2014/main" id="{420987BA-7F0C-4348-857C-1E538314ADC5}"/>
              </a:ext>
            </a:extLst>
          </p:cNvPr>
          <p:cNvSpPr txBox="1"/>
          <p:nvPr/>
        </p:nvSpPr>
        <p:spPr>
          <a:xfrm>
            <a:off x="611560" y="6091535"/>
            <a:ext cx="7285264" cy="882293"/>
          </a:xfrm>
          <a:prstGeom prst="rect">
            <a:avLst/>
          </a:prstGeom>
          <a:noFill/>
        </p:spPr>
        <p:txBody>
          <a:bodyPr wrap="none" rtlCol="0">
            <a:spAutoFit/>
          </a:bodyPr>
          <a:lstStyle/>
          <a:p>
            <a:pPr marL="342900" indent="-342900">
              <a:spcBef>
                <a:spcPts val="400"/>
              </a:spcBef>
            </a:pPr>
            <a:r>
              <a:rPr lang="nl-NL" dirty="0">
                <a:latin typeface="Calibri"/>
                <a:cs typeface="Calibri"/>
              </a:rPr>
              <a:t>Schrijf een interpretatieve beschrijving voor deze grafiek.
</a:t>
            </a:r>
          </a:p>
        </p:txBody>
      </p:sp>
    </p:spTree>
    <p:extLst>
      <p:ext uri="{BB962C8B-B14F-4D97-AF65-F5344CB8AC3E}">
        <p14:creationId xmlns:p14="http://schemas.microsoft.com/office/powerpoint/2010/main" val="2036321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B3B4107C-0C16-45C1-9F89-D5DD732031A2}"/>
              </a:ext>
            </a:extLst>
          </p:cNvPr>
          <p:cNvGraphicFramePr>
            <a:graphicFrameLocks noGrp="1"/>
          </p:cNvGraphicFramePr>
          <p:nvPr>
            <p:ph idx="1"/>
            <p:extLst>
              <p:ext uri="{D42A27DB-BD31-4B8C-83A1-F6EECF244321}">
                <p14:modId xmlns:p14="http://schemas.microsoft.com/office/powerpoint/2010/main" val="1016456897"/>
              </p:ext>
            </p:extLst>
          </p:nvPr>
        </p:nvGraphicFramePr>
        <p:xfrm>
          <a:off x="71500" y="669162"/>
          <a:ext cx="9001000" cy="5978522"/>
        </p:xfrm>
        <a:graphic>
          <a:graphicData uri="http://schemas.openxmlformats.org/drawingml/2006/table">
            <a:tbl>
              <a:tblPr firstRow="1" bandRow="1">
                <a:tableStyleId>{5C22544A-7EE6-4342-B048-85BDC9FD1C3A}</a:tableStyleId>
              </a:tblPr>
              <a:tblGrid>
                <a:gridCol w="9001000">
                  <a:extLst>
                    <a:ext uri="{9D8B030D-6E8A-4147-A177-3AD203B41FA5}">
                      <a16:colId xmlns:a16="http://schemas.microsoft.com/office/drawing/2014/main" val="20000"/>
                    </a:ext>
                  </a:extLst>
                </a:gridCol>
              </a:tblGrid>
              <a:tr h="331759">
                <a:tc>
                  <a:txBody>
                    <a:bodyPr/>
                    <a:lstStyle/>
                    <a:p>
                      <a:r>
                        <a:rPr lang="nl-NL" sz="1800" dirty="0">
                          <a:solidFill>
                            <a:srgbClr val="FFFFFF"/>
                          </a:solidFill>
                        </a:rPr>
                        <a:t>STRUCTUUR KENMERKEN</a:t>
                      </a:r>
                    </a:p>
                  </a:txBody>
                  <a:tcPr marL="91439" marR="91439" marT="45736" marB="45736"/>
                </a:tc>
                <a:extLst>
                  <a:ext uri="{0D108BD9-81ED-4DB2-BD59-A6C34878D82A}">
                    <a16:rowId xmlns:a16="http://schemas.microsoft.com/office/drawing/2014/main" val="10000"/>
                  </a:ext>
                </a:extLst>
              </a:tr>
              <a:tr h="1741706">
                <a:tc>
                  <a:txBody>
                    <a:bodyPr/>
                    <a:lstStyle/>
                    <a:p>
                      <a:r>
                        <a:rPr lang="nl-NL" sz="2200" kern="1200" noProof="0">
                          <a:solidFill>
                            <a:schemeClr val="dk1"/>
                          </a:solidFill>
                          <a:effectLst/>
                          <a:latin typeface="+mn-lt"/>
                          <a:ea typeface="+mn-ea"/>
                          <a:cs typeface="+mn-cs"/>
                        </a:rPr>
                        <a:t>s1. Beschrijft elk segment in termen van wat er </a:t>
                      </a:r>
                      <a:r>
                        <a:rPr lang="nl-NL" sz="2200" b="1" kern="1200" noProof="0">
                          <a:solidFill>
                            <a:schemeClr val="dk1"/>
                          </a:solidFill>
                          <a:effectLst/>
                          <a:latin typeface="+mn-lt"/>
                          <a:ea typeface="+mn-ea"/>
                          <a:cs typeface="+mn-cs"/>
                        </a:rPr>
                        <a:t>in werkelijkheid gebeurt</a:t>
                      </a:r>
                      <a:r>
                        <a:rPr lang="nl-NL" sz="2200" kern="1200" noProof="0">
                          <a:solidFill>
                            <a:schemeClr val="dk1"/>
                          </a:solidFill>
                          <a:effectLst/>
                          <a:latin typeface="+mn-lt"/>
                          <a:ea typeface="+mn-ea"/>
                          <a:cs typeface="+mn-cs"/>
                        </a:rPr>
                        <a:t>
</a:t>
                      </a:r>
                    </a:p>
                    <a:p>
                      <a:r>
                        <a:rPr lang="nl-NL" sz="2200" i="1" kern="1200" noProof="0">
                          <a:solidFill>
                            <a:schemeClr val="dk1"/>
                          </a:solidFill>
                          <a:effectLst/>
                          <a:latin typeface="+mn-lt"/>
                          <a:ea typeface="+mn-ea"/>
                          <a:cs typeface="+mn-cs"/>
                        </a:rPr>
                        <a:t>Tussen zijn 25ste en zijn 30ste verjaardag neemt zijn gewicht snel af
</a:t>
                      </a:r>
                      <a:endParaRPr lang="nl-NL" sz="2200" noProof="0"/>
                    </a:p>
                  </a:txBody>
                  <a:tcPr marL="91439" marR="91439" marT="45736" marB="45736"/>
                </a:tc>
                <a:extLst>
                  <a:ext uri="{0D108BD9-81ED-4DB2-BD59-A6C34878D82A}">
                    <a16:rowId xmlns:a16="http://schemas.microsoft.com/office/drawing/2014/main" val="10001"/>
                  </a:ext>
                </a:extLst>
              </a:tr>
              <a:tr h="17417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200" kern="1200" noProof="0" dirty="0">
                          <a:solidFill>
                            <a:schemeClr val="dk1"/>
                          </a:solidFill>
                          <a:effectLst/>
                          <a:latin typeface="+mn-lt"/>
                          <a:ea typeface="+mn-ea"/>
                          <a:cs typeface="+mn-cs"/>
                        </a:rPr>
                        <a:t>s2. Beschrijft elk segment in termen van het </a:t>
                      </a:r>
                      <a:r>
                        <a:rPr lang="nl-NL" sz="2200" b="1" kern="1200" noProof="0" dirty="0">
                          <a:solidFill>
                            <a:schemeClr val="dk1"/>
                          </a:solidFill>
                          <a:effectLst/>
                          <a:latin typeface="+mn-lt"/>
                          <a:ea typeface="+mn-ea"/>
                          <a:cs typeface="+mn-cs"/>
                        </a:rPr>
                        <a:t>verloop van de grafiek </a:t>
                      </a:r>
                      <a:r>
                        <a:rPr lang="nl-NL" sz="2200" kern="1200" noProof="0" dirty="0">
                          <a:solidFill>
                            <a:schemeClr val="dk1"/>
                          </a:solidFill>
                          <a:effectLst/>
                          <a:latin typeface="+mn-lt"/>
                          <a:ea typeface="+mn-ea"/>
                          <a:cs typeface="+mn-cs"/>
                        </a:rPr>
                        <a:t>
</a:t>
                      </a:r>
                    </a:p>
                    <a:p>
                      <a:r>
                        <a:rPr lang="nl-NL" sz="2200" i="1" kern="1200" noProof="0" dirty="0">
                          <a:solidFill>
                            <a:schemeClr val="dk1"/>
                          </a:solidFill>
                          <a:effectLst/>
                          <a:latin typeface="+mn-lt"/>
                          <a:ea typeface="+mn-ea"/>
                          <a:cs typeface="+mn-cs"/>
                        </a:rPr>
                        <a:t>De grafiek daalt geleidelijk.
</a:t>
                      </a:r>
                      <a:endParaRPr lang="nl-NL" sz="2200" kern="1200" noProof="0" dirty="0">
                        <a:solidFill>
                          <a:schemeClr val="dk1"/>
                        </a:solidFill>
                        <a:effectLst/>
                        <a:latin typeface="+mn-lt"/>
                        <a:ea typeface="+mn-ea"/>
                        <a:cs typeface="+mn-cs"/>
                      </a:endParaRPr>
                    </a:p>
                  </a:txBody>
                  <a:tcPr marL="91439" marR="91439" marT="45736" marB="45736"/>
                </a:tc>
                <a:extLst>
                  <a:ext uri="{0D108BD9-81ED-4DB2-BD59-A6C34878D82A}">
                    <a16:rowId xmlns:a16="http://schemas.microsoft.com/office/drawing/2014/main" val="10002"/>
                  </a:ext>
                </a:extLst>
              </a:tr>
              <a:tr h="2017775">
                <a:tc>
                  <a:txBody>
                    <a:bodyPr/>
                    <a:lstStyle/>
                    <a:p>
                      <a:r>
                        <a:rPr lang="nl-NL" sz="2200" kern="1200" noProof="0" dirty="0">
                          <a:solidFill>
                            <a:schemeClr val="dk1"/>
                          </a:solidFill>
                          <a:effectLst/>
                          <a:latin typeface="+mn-lt"/>
                          <a:ea typeface="+mn-ea"/>
                          <a:cs typeface="+mn-cs"/>
                        </a:rPr>
                        <a:t>s.3 Beschrijft </a:t>
                      </a:r>
                      <a:r>
                        <a:rPr lang="nl-NL" sz="2200" b="1" kern="1200" noProof="0" dirty="0">
                          <a:solidFill>
                            <a:schemeClr val="dk1"/>
                          </a:solidFill>
                          <a:effectLst/>
                          <a:latin typeface="+mn-lt"/>
                          <a:ea typeface="+mn-ea"/>
                          <a:cs typeface="+mn-cs"/>
                        </a:rPr>
                        <a:t>toppen en dalen </a:t>
                      </a:r>
                      <a:r>
                        <a:rPr lang="nl-NL" sz="2200" kern="1200" noProof="0" dirty="0">
                          <a:solidFill>
                            <a:schemeClr val="dk1"/>
                          </a:solidFill>
                          <a:effectLst/>
                          <a:latin typeface="+mn-lt"/>
                          <a:ea typeface="+mn-ea"/>
                          <a:cs typeface="+mn-cs"/>
                        </a:rPr>
                        <a:t>wanneer deze in de grafiek aanwezig zijn.
</a:t>
                      </a:r>
                    </a:p>
                    <a:p>
                      <a:r>
                        <a:rPr lang="nl-NL" sz="2200" i="1" kern="1200" noProof="0" dirty="0">
                          <a:solidFill>
                            <a:schemeClr val="dk1"/>
                          </a:solidFill>
                          <a:effectLst/>
                          <a:latin typeface="+mn-lt"/>
                          <a:ea typeface="+mn-ea"/>
                          <a:cs typeface="+mn-cs"/>
                        </a:rPr>
                        <a:t>Als oom Kees 40 is, bereikt zijn gewicht een minimum: zo'n 74 kilogram.
</a:t>
                      </a:r>
                      <a:endParaRPr lang="nl-NL" sz="2200" noProof="0" dirty="0"/>
                    </a:p>
                  </a:txBody>
                  <a:tcPr marL="91439" marR="91439" marT="45736" marB="45736"/>
                </a:tc>
                <a:extLst>
                  <a:ext uri="{0D108BD9-81ED-4DB2-BD59-A6C34878D82A}">
                    <a16:rowId xmlns:a16="http://schemas.microsoft.com/office/drawing/2014/main" val="10003"/>
                  </a:ext>
                </a:extLst>
              </a:tr>
            </a:tbl>
          </a:graphicData>
        </a:graphic>
      </p:graphicFrame>
      <p:sp>
        <p:nvSpPr>
          <p:cNvPr id="60432" name="Slide Number Placeholder 5">
            <a:extLst>
              <a:ext uri="{FF2B5EF4-FFF2-40B4-BE49-F238E27FC236}">
                <a16:creationId xmlns:a16="http://schemas.microsoft.com/office/drawing/2014/main" id="{017E3DCA-11A0-4575-A2B8-CBBCAAAB339D}"/>
              </a:ext>
            </a:extLst>
          </p:cNvPr>
          <p:cNvSpPr>
            <a:spLocks noGrp="1" noChangeArrowheads="1"/>
          </p:cNvSpPr>
          <p:nvPr>
            <p:ph type="sldNum" sz="quarter" idx="4294967295"/>
          </p:nvPr>
        </p:nvSpPr>
        <p:spPr>
          <a:xfrm>
            <a:off x="0" y="0"/>
            <a:ext cx="0" cy="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20000"/>
              <a:buFont typeface="Times" panose="02020603050405020304" pitchFamily="18" charset="0"/>
              <a:buChar char="•"/>
              <a:defRPr sz="2400">
                <a:solidFill>
                  <a:srgbClr val="000000"/>
                </a:solidFill>
                <a:latin typeface="Verdana" panose="020B0604030504040204" pitchFamily="34" charset="0"/>
                <a:ea typeface="Osaka" pitchFamily="16" charset="-128"/>
              </a:defRPr>
            </a:lvl1pPr>
            <a:lvl2pPr marL="742950" indent="-285750">
              <a:spcBef>
                <a:spcPct val="20000"/>
              </a:spcBef>
              <a:buClr>
                <a:schemeClr val="bg2"/>
              </a:buClr>
              <a:buSzPct val="120000"/>
              <a:buFont typeface="Times" panose="02020603050405020304" pitchFamily="18" charset="0"/>
              <a:buChar char="•"/>
              <a:defRPr sz="2000">
                <a:solidFill>
                  <a:srgbClr val="000000"/>
                </a:solidFill>
                <a:latin typeface="Verdana" panose="020B0604030504040204" pitchFamily="34" charset="0"/>
                <a:ea typeface="Osaka" pitchFamily="16" charset="-128"/>
              </a:defRPr>
            </a:lvl2pPr>
            <a:lvl3pPr marL="1143000" indent="-228600">
              <a:spcBef>
                <a:spcPct val="20000"/>
              </a:spcBef>
              <a:buClr>
                <a:schemeClr val="bg2"/>
              </a:buClr>
              <a:buFont typeface="Wingdings" panose="05000000000000000000" pitchFamily="2" charset="2"/>
              <a:buChar char="§"/>
              <a:defRPr>
                <a:solidFill>
                  <a:srgbClr val="000000"/>
                </a:solidFill>
                <a:latin typeface="Verdana" panose="020B0604030504040204" pitchFamily="34" charset="0"/>
                <a:ea typeface="Osaka" pitchFamily="16" charset="-128"/>
              </a:defRPr>
            </a:lvl3pPr>
            <a:lvl4pPr marL="1600200" indent="-228600">
              <a:spcBef>
                <a:spcPct val="20000"/>
              </a:spcBef>
              <a:buClr>
                <a:schemeClr val="bg2"/>
              </a:buClr>
              <a:buChar char="–"/>
              <a:defRPr>
                <a:solidFill>
                  <a:srgbClr val="000000"/>
                </a:solidFill>
                <a:latin typeface="Verdana" panose="020B0604030504040204" pitchFamily="34" charset="0"/>
                <a:ea typeface="Osaka" pitchFamily="16" charset="-128"/>
              </a:defRPr>
            </a:lvl4pPr>
            <a:lvl5pPr marL="2057400" indent="-228600">
              <a:spcBef>
                <a:spcPct val="20000"/>
              </a:spcBef>
              <a:buClr>
                <a:schemeClr val="bg2"/>
              </a:buClr>
              <a:buChar char="*"/>
              <a:defRPr>
                <a:solidFill>
                  <a:srgbClr val="000000"/>
                </a:solidFill>
                <a:latin typeface="Verdana" panose="020B0604030504040204" pitchFamily="34" charset="0"/>
                <a:ea typeface="Osaka" pitchFamily="16" charset="-128"/>
              </a:defRPr>
            </a:lvl5pPr>
            <a:lvl6pPr marL="2514600" indent="-228600" eaLnBrk="0" fontAlgn="base" hangingPunct="0">
              <a:spcBef>
                <a:spcPct val="20000"/>
              </a:spcBef>
              <a:spcAft>
                <a:spcPct val="0"/>
              </a:spcAft>
              <a:buClr>
                <a:schemeClr val="bg2"/>
              </a:buClr>
              <a:buChar char="*"/>
              <a:defRPr>
                <a:solidFill>
                  <a:srgbClr val="000000"/>
                </a:solidFill>
                <a:latin typeface="Verdana" panose="020B0604030504040204" pitchFamily="34" charset="0"/>
                <a:ea typeface="Osaka" pitchFamily="16" charset="-128"/>
              </a:defRPr>
            </a:lvl6pPr>
            <a:lvl7pPr marL="2971800" indent="-228600" eaLnBrk="0" fontAlgn="base" hangingPunct="0">
              <a:spcBef>
                <a:spcPct val="20000"/>
              </a:spcBef>
              <a:spcAft>
                <a:spcPct val="0"/>
              </a:spcAft>
              <a:buClr>
                <a:schemeClr val="bg2"/>
              </a:buClr>
              <a:buChar char="*"/>
              <a:defRPr>
                <a:solidFill>
                  <a:srgbClr val="000000"/>
                </a:solidFill>
                <a:latin typeface="Verdana" panose="020B0604030504040204" pitchFamily="34" charset="0"/>
                <a:ea typeface="Osaka" pitchFamily="16" charset="-128"/>
              </a:defRPr>
            </a:lvl7pPr>
            <a:lvl8pPr marL="3429000" indent="-228600" eaLnBrk="0" fontAlgn="base" hangingPunct="0">
              <a:spcBef>
                <a:spcPct val="20000"/>
              </a:spcBef>
              <a:spcAft>
                <a:spcPct val="0"/>
              </a:spcAft>
              <a:buClr>
                <a:schemeClr val="bg2"/>
              </a:buClr>
              <a:buChar char="*"/>
              <a:defRPr>
                <a:solidFill>
                  <a:srgbClr val="000000"/>
                </a:solidFill>
                <a:latin typeface="Verdana" panose="020B0604030504040204" pitchFamily="34" charset="0"/>
                <a:ea typeface="Osaka" pitchFamily="16" charset="-128"/>
              </a:defRPr>
            </a:lvl8pPr>
            <a:lvl9pPr marL="3886200" indent="-228600" eaLnBrk="0" fontAlgn="base" hangingPunct="0">
              <a:spcBef>
                <a:spcPct val="20000"/>
              </a:spcBef>
              <a:spcAft>
                <a:spcPct val="0"/>
              </a:spcAft>
              <a:buClr>
                <a:schemeClr val="bg2"/>
              </a:buClr>
              <a:buChar char="*"/>
              <a:defRPr>
                <a:solidFill>
                  <a:srgbClr val="000000"/>
                </a:solidFill>
                <a:latin typeface="Verdana" panose="020B0604030504040204" pitchFamily="34" charset="0"/>
                <a:ea typeface="Osaka" pitchFamily="16" charset="-128"/>
              </a:defRPr>
            </a:lvl9pPr>
          </a:lstStyle>
          <a:p>
            <a:pPr>
              <a:spcBef>
                <a:spcPct val="0"/>
              </a:spcBef>
              <a:buClrTx/>
              <a:buSzTx/>
              <a:buFontTx/>
              <a:buNone/>
            </a:pPr>
            <a:fld id="{A0932D78-8EC8-441C-AD12-4D4D11D3C7A7}" type="slidenum">
              <a:rPr lang="en-US" altLang="nl-NL" sz="800">
                <a:solidFill>
                  <a:srgbClr val="FFFFFF"/>
                </a:solidFill>
              </a:rPr>
              <a:pPr>
                <a:spcBef>
                  <a:spcPct val="0"/>
                </a:spcBef>
                <a:buClrTx/>
                <a:buSzTx/>
                <a:buFontTx/>
                <a:buNone/>
              </a:pPr>
              <a:t>36</a:t>
            </a:fld>
            <a:endParaRPr lang="en-US" altLang="nl-NL" sz="1400">
              <a:solidFill>
                <a:schemeClr val="tx1"/>
              </a:solidFill>
            </a:endParaRPr>
          </a:p>
        </p:txBody>
      </p:sp>
      <p:sp>
        <p:nvSpPr>
          <p:cNvPr id="8" name="Footer Placeholder 4">
            <a:extLst>
              <a:ext uri="{FF2B5EF4-FFF2-40B4-BE49-F238E27FC236}">
                <a16:creationId xmlns:a16="http://schemas.microsoft.com/office/drawing/2014/main" id="{5981B34A-20C9-481A-A5AE-D5600750094F}"/>
              </a:ext>
            </a:extLst>
          </p:cNvPr>
          <p:cNvSpPr>
            <a:spLocks noGrp="1"/>
          </p:cNvSpPr>
          <p:nvPr>
            <p:ph type="ftr" sz="quarter" idx="4294967295"/>
          </p:nvPr>
        </p:nvSpPr>
        <p:spPr>
          <a:xfrm>
            <a:off x="0" y="6597650"/>
            <a:ext cx="2895600" cy="152400"/>
          </a:xfrm>
        </p:spPr>
        <p:txBody>
          <a:bodyPr/>
          <a:lstStyle/>
          <a:p>
            <a:pPr>
              <a:defRPr/>
            </a:pPr>
            <a:endParaRPr lang="en-US" dirty="0">
              <a:solidFill>
                <a:schemeClr val="tx1"/>
              </a:solidFill>
            </a:endParaRPr>
          </a:p>
          <a:p>
            <a:pPr>
              <a:defRPr/>
            </a:pPr>
            <a:endParaRPr lang="en-US" sz="1400" dirty="0">
              <a:solidFill>
                <a:schemeClr val="tx1"/>
              </a:solidFill>
            </a:endParaRPr>
          </a:p>
        </p:txBody>
      </p:sp>
    </p:spTree>
    <p:extLst>
      <p:ext uri="{BB962C8B-B14F-4D97-AF65-F5344CB8AC3E}">
        <p14:creationId xmlns:p14="http://schemas.microsoft.com/office/powerpoint/2010/main" val="3329526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0C59C5-82A9-4D8B-99BB-D3819F58545E}"/>
              </a:ext>
            </a:extLst>
          </p:cNvPr>
          <p:cNvSpPr>
            <a:spLocks noGrp="1"/>
          </p:cNvSpPr>
          <p:nvPr>
            <p:ph type="dt" sz="quarter" idx="10"/>
          </p:nvPr>
        </p:nvSpPr>
        <p:spPr bwMode="auto">
          <a:xfrm>
            <a:off x="0" y="6553200"/>
            <a:ext cx="19050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800" kern="1200">
                <a:solidFill>
                  <a:srgbClr val="FFFFFF"/>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fld id="{F5C8552F-B460-4B86-8121-494232BDE263}" type="datetime1">
              <a:rPr lang="en-US" smtClean="0"/>
              <a:pPr>
                <a:defRPr/>
              </a:pPr>
              <a:t>9/30/20</a:t>
            </a:fld>
            <a:endParaRPr lang="en-US">
              <a:solidFill>
                <a:schemeClr val="tx1"/>
              </a:solidFill>
            </a:endParaRPr>
          </a:p>
        </p:txBody>
      </p:sp>
      <p:sp>
        <p:nvSpPr>
          <p:cNvPr id="62467" name="Slide Number Placeholder 3">
            <a:extLst>
              <a:ext uri="{FF2B5EF4-FFF2-40B4-BE49-F238E27FC236}">
                <a16:creationId xmlns:a16="http://schemas.microsoft.com/office/drawing/2014/main" id="{6001E11F-A563-4087-8443-A34393F20D81}"/>
              </a:ext>
            </a:extLst>
          </p:cNvPr>
          <p:cNvSpPr>
            <a:spLocks noGrp="1" noChangeArrowheads="1"/>
          </p:cNvSpPr>
          <p:nvPr>
            <p:ph type="sldNum" sz="quarter" idx="12"/>
          </p:nvPr>
        </p:nvSpPr>
        <p:spPr bwMode="auto">
          <a:xfrm>
            <a:off x="6705600" y="6553200"/>
            <a:ext cx="1905000" cy="2286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800" kern="1200" smtClean="0">
                <a:solidFill>
                  <a:srgbClr val="FFFFFF"/>
                </a:solidFill>
                <a:latin typeface="Verdana" panose="020B0604030504040204" pitchFamily="34" charset="0"/>
                <a:ea typeface="Osaka" pitchFamily="16"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spcBef>
                <a:spcPct val="0"/>
              </a:spcBef>
              <a:buClrTx/>
              <a:buSzTx/>
              <a:buFontTx/>
              <a:buNone/>
              <a:defRPr/>
            </a:pPr>
            <a:fld id="{821AB88D-B0D9-4225-B8C2-C0E785616E85}" type="slidenum">
              <a:rPr lang="en-US" altLang="nl-NL" smtClean="0"/>
              <a:pPr>
                <a:spcBef>
                  <a:spcPct val="0"/>
                </a:spcBef>
                <a:buClrTx/>
                <a:buSzTx/>
                <a:buFontTx/>
                <a:buNone/>
                <a:defRPr/>
              </a:pPr>
              <a:t>37</a:t>
            </a:fld>
            <a:endParaRPr lang="en-US" altLang="nl-NL" sz="1400">
              <a:solidFill>
                <a:schemeClr val="tx1"/>
              </a:solidFill>
            </a:endParaRPr>
          </a:p>
        </p:txBody>
      </p:sp>
      <p:graphicFrame>
        <p:nvGraphicFramePr>
          <p:cNvPr id="5" name="Content Placeholder 6">
            <a:extLst>
              <a:ext uri="{FF2B5EF4-FFF2-40B4-BE49-F238E27FC236}">
                <a16:creationId xmlns:a16="http://schemas.microsoft.com/office/drawing/2014/main" id="{34798FE9-6AEE-4A5C-8C9F-3E3FC0A7BF2C}"/>
              </a:ext>
            </a:extLst>
          </p:cNvPr>
          <p:cNvGraphicFramePr>
            <a:graphicFrameLocks/>
          </p:cNvGraphicFramePr>
          <p:nvPr>
            <p:extLst>
              <p:ext uri="{D42A27DB-BD31-4B8C-83A1-F6EECF244321}">
                <p14:modId xmlns:p14="http://schemas.microsoft.com/office/powerpoint/2010/main" val="2354646759"/>
              </p:ext>
            </p:extLst>
          </p:nvPr>
        </p:nvGraphicFramePr>
        <p:xfrm>
          <a:off x="0" y="704464"/>
          <a:ext cx="9252520" cy="6126464"/>
        </p:xfrm>
        <a:graphic>
          <a:graphicData uri="http://schemas.openxmlformats.org/drawingml/2006/table">
            <a:tbl>
              <a:tblPr firstRow="1" bandRow="1">
                <a:tableStyleId>{5C22544A-7EE6-4342-B048-85BDC9FD1C3A}</a:tableStyleId>
              </a:tblPr>
              <a:tblGrid>
                <a:gridCol w="9252520">
                  <a:extLst>
                    <a:ext uri="{9D8B030D-6E8A-4147-A177-3AD203B41FA5}">
                      <a16:colId xmlns:a16="http://schemas.microsoft.com/office/drawing/2014/main" val="20000"/>
                    </a:ext>
                  </a:extLst>
                </a:gridCol>
              </a:tblGrid>
              <a:tr h="365756">
                <a:tc>
                  <a:txBody>
                    <a:bodyPr/>
                    <a:lstStyle/>
                    <a:p>
                      <a:r>
                        <a:rPr lang="nl-NL" sz="1800" dirty="0">
                          <a:solidFill>
                            <a:srgbClr val="FFFFFF"/>
                          </a:solidFill>
                        </a:rPr>
                        <a:t>TAALKUNDIGE KENMERKEN</a:t>
                      </a:r>
                    </a:p>
                  </a:txBody>
                  <a:tcPr marL="91439" marR="91439" marT="45718" marB="45718"/>
                </a:tc>
                <a:extLst>
                  <a:ext uri="{0D108BD9-81ED-4DB2-BD59-A6C34878D82A}">
                    <a16:rowId xmlns:a16="http://schemas.microsoft.com/office/drawing/2014/main" val="10000"/>
                  </a:ext>
                </a:extLst>
              </a:tr>
              <a:tr h="15792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000" kern="1200" noProof="0">
                          <a:solidFill>
                            <a:schemeClr val="dk1"/>
                          </a:solidFill>
                          <a:effectLst/>
                          <a:latin typeface="+mn-lt"/>
                          <a:ea typeface="+mn-ea"/>
                          <a:cs typeface="+mn-cs"/>
                        </a:rPr>
                        <a:t>L1. Gebruik </a:t>
                      </a:r>
                      <a:r>
                        <a:rPr lang="nl-NL" sz="2000" b="1" kern="1200" noProof="0">
                          <a:solidFill>
                            <a:schemeClr val="dk1"/>
                          </a:solidFill>
                          <a:effectLst/>
                          <a:latin typeface="+mn-lt"/>
                          <a:ea typeface="+mn-ea"/>
                          <a:cs typeface="+mn-cs"/>
                        </a:rPr>
                        <a:t>algemene academische taal (schooltaal) </a:t>
                      </a:r>
                      <a:r>
                        <a:rPr lang="nl-NL" sz="2000" kern="1200" noProof="0">
                          <a:solidFill>
                            <a:schemeClr val="dk1"/>
                          </a:solidFill>
                          <a:effectLst/>
                          <a:latin typeface="+mn-lt"/>
                          <a:ea typeface="+mn-ea"/>
                          <a:cs typeface="+mn-cs"/>
                        </a:rPr>
                        <a:t>in de beschrijving van de werkelijkheid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2000" kern="1200" noProof="0">
                        <a:solidFill>
                          <a:schemeClr val="dk1"/>
                        </a:solidFill>
                        <a:effectLst/>
                        <a:latin typeface="+mn-lt"/>
                        <a:ea typeface="+mn-ea"/>
                        <a:cs typeface="+mn-cs"/>
                      </a:endParaRPr>
                    </a:p>
                    <a:p>
                      <a:r>
                        <a:rPr lang="nl-NL" sz="2000" kern="1200" noProof="0">
                          <a:solidFill>
                            <a:schemeClr val="dk1"/>
                          </a:solidFill>
                          <a:effectLst/>
                          <a:latin typeface="+mn-lt"/>
                          <a:ea typeface="+mn-ea"/>
                          <a:cs typeface="+mn-cs"/>
                        </a:rPr>
                        <a:t>... </a:t>
                      </a:r>
                      <a:r>
                        <a:rPr lang="nl-NL" sz="2000" i="1" kern="1200" noProof="0">
                          <a:solidFill>
                            <a:schemeClr val="dk1"/>
                          </a:solidFill>
                          <a:effectLst/>
                          <a:latin typeface="+mn-lt"/>
                          <a:ea typeface="+mn-ea"/>
                          <a:cs typeface="+mn-cs"/>
                        </a:rPr>
                        <a:t>zijn gewicht </a:t>
                      </a:r>
                      <a:r>
                        <a:rPr lang="nl-NL" sz="2000" i="1" u="sng" kern="1200" noProof="0">
                          <a:solidFill>
                            <a:schemeClr val="dk1"/>
                          </a:solidFill>
                          <a:effectLst/>
                          <a:latin typeface="+mn-lt"/>
                          <a:ea typeface="+mn-ea"/>
                          <a:cs typeface="+mn-cs"/>
                        </a:rPr>
                        <a:t>neemt snel af</a:t>
                      </a:r>
                      <a:r>
                        <a:rPr lang="nl-NL" sz="2000" i="1" kern="1200" noProof="0">
                          <a:solidFill>
                            <a:schemeClr val="dk1"/>
                          </a:solidFill>
                          <a:effectLst/>
                          <a:latin typeface="+mn-lt"/>
                          <a:ea typeface="+mn-ea"/>
                          <a:cs typeface="+mn-cs"/>
                        </a:rPr>
                        <a:t>
... zijn gewicht </a:t>
                      </a:r>
                      <a:r>
                        <a:rPr lang="nl-NL" sz="2000" i="1" u="sng" kern="1200" noProof="0">
                          <a:solidFill>
                            <a:schemeClr val="dk1"/>
                          </a:solidFill>
                          <a:effectLst/>
                          <a:latin typeface="+mn-lt"/>
                          <a:ea typeface="+mn-ea"/>
                          <a:cs typeface="+mn-cs"/>
                        </a:rPr>
                        <a:t>blijft constant</a:t>
                      </a:r>
                      <a:r>
                        <a:rPr lang="nl-NL" sz="2000" kern="1200" noProof="0">
                          <a:solidFill>
                            <a:schemeClr val="dk1"/>
                          </a:solidFill>
                          <a:effectLst/>
                          <a:latin typeface="+mn-lt"/>
                          <a:ea typeface="+mn-ea"/>
                          <a:cs typeface="+mn-cs"/>
                        </a:rPr>
                        <a:t>
</a:t>
                      </a:r>
                      <a:endParaRPr lang="nl-NL" sz="2000" i="1" u="none" noProof="0"/>
                    </a:p>
                  </a:txBody>
                  <a:tcPr marL="91439" marR="91439" marT="45718" marB="45718"/>
                </a:tc>
                <a:extLst>
                  <a:ext uri="{0D108BD9-81ED-4DB2-BD59-A6C34878D82A}">
                    <a16:rowId xmlns:a16="http://schemas.microsoft.com/office/drawing/2014/main" val="10001"/>
                  </a:ext>
                </a:extLst>
              </a:tr>
              <a:tr h="1584176">
                <a:tc>
                  <a:txBody>
                    <a:bodyPr/>
                    <a:lstStyle/>
                    <a:p>
                      <a:r>
                        <a:rPr lang="nl-NL" sz="2000" kern="1200" noProof="0">
                          <a:solidFill>
                            <a:schemeClr val="dk1"/>
                          </a:solidFill>
                          <a:effectLst/>
                          <a:latin typeface="+mn-lt"/>
                          <a:ea typeface="+mn-ea"/>
                          <a:cs typeface="+mn-cs"/>
                        </a:rPr>
                        <a:t>L2. Gebruikt woorden als 'wannere', 'op', 'in' en 'toen' om te verwijzen naar momenten in de tijd (d.w.z. punten in de grafieken).
</a:t>
                      </a:r>
                      <a:endParaRPr lang="nl-NL" sz="2000" noProof="0"/>
                    </a:p>
                    <a:p>
                      <a:r>
                        <a:rPr lang="nl-NL" sz="2000" i="1" noProof="0"/>
                        <a:t>Op de leeftijd van 40 ...</a:t>
                      </a:r>
                    </a:p>
                    <a:p>
                      <a:r>
                        <a:rPr lang="nl-NL" sz="2000" i="1" noProof="0"/>
                        <a:t>Toen hij 40 was......
</a:t>
                      </a:r>
                    </a:p>
                  </a:txBody>
                  <a:tcPr marL="91439" marR="91439" marT="45718" marB="45718"/>
                </a:tc>
                <a:extLst>
                  <a:ext uri="{0D108BD9-81ED-4DB2-BD59-A6C34878D82A}">
                    <a16:rowId xmlns:a16="http://schemas.microsoft.com/office/drawing/2014/main" val="10002"/>
                  </a:ext>
                </a:extLst>
              </a:tr>
              <a:tr h="1919935">
                <a:tc>
                  <a:txBody>
                    <a:bodyPr/>
                    <a:lstStyle/>
                    <a:p>
                      <a:r>
                        <a:rPr lang="nl-NL" sz="2000" kern="1200" noProof="0" dirty="0">
                          <a:solidFill>
                            <a:schemeClr val="dk1"/>
                          </a:solidFill>
                          <a:effectLst/>
                          <a:latin typeface="+mn-lt"/>
                          <a:ea typeface="+mn-ea"/>
                          <a:cs typeface="+mn-cs"/>
                        </a:rPr>
                        <a:t>L3. Gebruikt woordcombinaties zoals 'van... naar', 'tussen... en' en 'vanaf ... verder" om te verwijzen naar perioden in de tijd (d.w.z. segmenten van de grafiek).
</a:t>
                      </a:r>
                    </a:p>
                    <a:p>
                      <a:r>
                        <a:rPr lang="nl-NL" sz="2000" i="1" kern="1200" noProof="0" dirty="0">
                          <a:solidFill>
                            <a:schemeClr val="dk1"/>
                          </a:solidFill>
                          <a:effectLst/>
                          <a:latin typeface="+mn-lt"/>
                          <a:ea typeface="+mn-ea"/>
                          <a:cs typeface="+mn-cs"/>
                        </a:rPr>
                        <a:t>Tussen zijn 25e en 30e ....
</a:t>
                      </a:r>
                      <a:endParaRPr lang="nl-NL" sz="2000" i="1" noProof="0" dirty="0"/>
                    </a:p>
                  </a:txBody>
                  <a:tcPr marL="91439" marR="91439" marT="45718" marB="45718"/>
                </a:tc>
                <a:extLst>
                  <a:ext uri="{0D108BD9-81ED-4DB2-BD59-A6C34878D82A}">
                    <a16:rowId xmlns:a16="http://schemas.microsoft.com/office/drawing/2014/main" val="10003"/>
                  </a:ext>
                </a:extLst>
              </a:tr>
            </a:tbl>
          </a:graphicData>
        </a:graphic>
      </p:graphicFrame>
      <p:sp>
        <p:nvSpPr>
          <p:cNvPr id="6" name="Footer Placeholder 4">
            <a:extLst>
              <a:ext uri="{FF2B5EF4-FFF2-40B4-BE49-F238E27FC236}">
                <a16:creationId xmlns:a16="http://schemas.microsoft.com/office/drawing/2014/main" id="{3186E030-ED7F-4721-BCF5-29FC51C1EAB2}"/>
              </a:ext>
            </a:extLst>
          </p:cNvPr>
          <p:cNvSpPr>
            <a:spLocks noGrp="1"/>
          </p:cNvSpPr>
          <p:nvPr>
            <p:ph type="ftr" sz="quarter" idx="11"/>
          </p:nvPr>
        </p:nvSpPr>
        <p:spPr bwMode="auto">
          <a:xfrm>
            <a:off x="2209800" y="6553200"/>
            <a:ext cx="28956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800" kern="1200">
                <a:solidFill>
                  <a:srgbClr val="FFFFFF"/>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t>ORD 9 juni 2011</a:t>
            </a:r>
            <a:endParaRPr lang="en-US" sz="1400" dirty="0">
              <a:solidFill>
                <a:schemeClr val="tx1"/>
              </a:solidFill>
            </a:endParaRPr>
          </a:p>
        </p:txBody>
      </p:sp>
    </p:spTree>
    <p:extLst>
      <p:ext uri="{BB962C8B-B14F-4D97-AF65-F5344CB8AC3E}">
        <p14:creationId xmlns:p14="http://schemas.microsoft.com/office/powerpoint/2010/main" val="2962524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E879A1A-65EE-C240-A23E-81A5E0978C91}"/>
              </a:ext>
            </a:extLst>
          </p:cNvPr>
          <p:cNvSpPr>
            <a:spLocks noGrp="1"/>
          </p:cNvSpPr>
          <p:nvPr>
            <p:ph type="title"/>
          </p:nvPr>
        </p:nvSpPr>
        <p:spPr/>
        <p:txBody>
          <a:bodyPr/>
          <a:lstStyle/>
          <a:p>
            <a:r>
              <a:rPr lang="nl-NL" dirty="0"/>
              <a:t>Interpretatieve beschrijving</a:t>
            </a:r>
          </a:p>
        </p:txBody>
      </p:sp>
      <p:sp>
        <p:nvSpPr>
          <p:cNvPr id="4" name="Tijdelijke aanduiding voor inhoud 2">
            <a:extLst>
              <a:ext uri="{FF2B5EF4-FFF2-40B4-BE49-F238E27FC236}">
                <a16:creationId xmlns:a16="http://schemas.microsoft.com/office/drawing/2014/main" id="{D15F7FBE-387C-5344-9A40-D44E53EA6998}"/>
              </a:ext>
            </a:extLst>
          </p:cNvPr>
          <p:cNvSpPr>
            <a:spLocks noGrp="1"/>
          </p:cNvSpPr>
          <p:nvPr>
            <p:ph idx="1"/>
          </p:nvPr>
        </p:nvSpPr>
        <p:spPr/>
        <p:txBody>
          <a:bodyPr/>
          <a:lstStyle/>
          <a:p>
            <a:pPr>
              <a:buFont typeface="Times" charset="0"/>
              <a:buChar char="•"/>
              <a:defRPr/>
            </a:pPr>
            <a:endParaRPr lang="nl-NL" dirty="0"/>
          </a:p>
          <a:p>
            <a:pPr marL="0" indent="0">
              <a:buNone/>
              <a:defRPr/>
            </a:pPr>
            <a:endParaRPr lang="nl-NL" dirty="0"/>
          </a:p>
          <a:p>
            <a:pPr marL="0" indent="0">
              <a:buFont typeface="Times" charset="0"/>
              <a:buNone/>
              <a:defRPr/>
            </a:pPr>
            <a:endParaRPr lang="en-US" dirty="0"/>
          </a:p>
          <a:p>
            <a:pPr marL="0" indent="0">
              <a:buFont typeface="Times" charset="0"/>
              <a:buNone/>
              <a:defRPr/>
            </a:pPr>
            <a:r>
              <a:rPr lang="nl-NL" dirty="0"/>
              <a:t>Op 20-jarige leeftijd weegt oom Kees 85 kilogram.  Tussen zijn 20ste en zijn 25ste verjaardag verliest hij langzaam gewicht.  De grafiek daalt geleidelijk.  
Tussen zijn 25ste en zijn 30ste verjaardag neemt zijn gewicht snel af.  Je kunt dit zien aan de grafiek: die toont een steile daling.  Van zijn 30ste tot zijn 35ste verjaardag blijft zijn gewicht min of meer hetzelfde.  De grafiek loopt horizontaal.  
Tussen zijn 35ste en zijn 40ste verjaardag verliest hij langzaam gewicht; de grafiek daalt geleidelijk.  
Als oom Kees 40 is, bereikt zijn gewicht het minimum: zo'n 74 kilogram.  Vanaf de leeftijd van 40 stijgt zijn gewicht weer langzaam.  In dit deel neemt de grafiek geleidelijk toe.  </a:t>
            </a:r>
            <a:r>
              <a:rPr lang="en-US" dirty="0"/>
              <a:t>
</a:t>
            </a:r>
            <a:endParaRPr lang="nl-NL" dirty="0"/>
          </a:p>
          <a:p>
            <a:pPr>
              <a:buFont typeface="Times" charset="0"/>
              <a:buChar char="•"/>
              <a:defRPr/>
            </a:pPr>
            <a:endParaRPr lang="nl-NL" dirty="0"/>
          </a:p>
        </p:txBody>
      </p:sp>
      <p:pic>
        <p:nvPicPr>
          <p:cNvPr id="5" name="Afbeelding 6" descr="keesvaltaf_vertaald">
            <a:extLst>
              <a:ext uri="{FF2B5EF4-FFF2-40B4-BE49-F238E27FC236}">
                <a16:creationId xmlns:a16="http://schemas.microsoft.com/office/drawing/2014/main" id="{6CFD652B-2CC3-B34B-8CEF-9BB609EB860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7589" y="0"/>
            <a:ext cx="3515539" cy="230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677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B2A6E6EC-668F-4463-B10D-25AB2DF1C88E}"/>
              </a:ext>
            </a:extLst>
          </p:cNvPr>
          <p:cNvSpPr>
            <a:spLocks noGrp="1" noChangeArrowheads="1"/>
          </p:cNvSpPr>
          <p:nvPr>
            <p:ph type="title"/>
          </p:nvPr>
        </p:nvSpPr>
        <p:spPr>
          <a:xfrm>
            <a:off x="457200" y="115888"/>
            <a:ext cx="8229600" cy="1009650"/>
          </a:xfrm>
        </p:spPr>
        <p:txBody>
          <a:bodyPr/>
          <a:lstStyle/>
          <a:p>
            <a:r>
              <a:rPr lang="nl-NL" altLang="nl-NL" dirty="0">
                <a:solidFill>
                  <a:schemeClr val="accent1"/>
                </a:solidFill>
              </a:rPr>
              <a:t>Onderwijs- en leercyclus</a:t>
            </a:r>
          </a:p>
        </p:txBody>
      </p:sp>
      <p:sp>
        <p:nvSpPr>
          <p:cNvPr id="3" name="Content Placeholder 2">
            <a:extLst>
              <a:ext uri="{FF2B5EF4-FFF2-40B4-BE49-F238E27FC236}">
                <a16:creationId xmlns:a16="http://schemas.microsoft.com/office/drawing/2014/main" id="{FADBBAD4-BEA9-4ECA-A814-FFE1B7E6CFFA}"/>
              </a:ext>
            </a:extLst>
          </p:cNvPr>
          <p:cNvSpPr>
            <a:spLocks noGrp="1"/>
          </p:cNvSpPr>
          <p:nvPr>
            <p:ph idx="1"/>
          </p:nvPr>
        </p:nvSpPr>
        <p:spPr>
          <a:xfrm>
            <a:off x="457200" y="908050"/>
            <a:ext cx="8229600" cy="5184775"/>
          </a:xfrm>
        </p:spPr>
        <p:txBody>
          <a:bodyPr/>
          <a:lstStyle/>
          <a:p>
            <a:pPr marL="514350" indent="-514350">
              <a:buFont typeface="Arial" charset="0"/>
              <a:buNone/>
              <a:defRPr/>
            </a:pPr>
            <a:endParaRPr lang="nl-NL" dirty="0"/>
          </a:p>
          <a:p>
            <a:pPr marL="457200" indent="-457200">
              <a:buFont typeface="+mj-lt"/>
              <a:buAutoNum type="arabicPeriod"/>
              <a:defRPr/>
            </a:pPr>
            <a:r>
              <a:rPr lang="nl-NL" sz="2400" b="1" i="1" dirty="0"/>
              <a:t>Het gebied verkennen</a:t>
            </a:r>
            <a:r>
              <a:rPr lang="nl-NL" sz="2400" i="1" dirty="0"/>
              <a:t>: het verkennen van het domein van lijngrafieken, introductie van algemene academische en vakspecifieke taal (woordenlijsten) 
</a:t>
            </a:r>
            <a:r>
              <a:rPr lang="nl-NL" sz="2400" b="1" i="1" dirty="0"/>
              <a:t>Modelleren van het genre</a:t>
            </a:r>
            <a:r>
              <a:rPr lang="nl-NL" sz="2400" i="1" dirty="0"/>
              <a:t>: de grafiek in segmenten verdelen, spreken en schrijven met behulp van kaders, voorbeeldteksten (modelteksten) bespreken, uitingen van leerlingen bespreken in een volgende les
</a:t>
            </a:r>
            <a:r>
              <a:rPr lang="nl-NL" sz="2400" b="1" i="1" dirty="0"/>
              <a:t>Gezamenlijke constructie</a:t>
            </a:r>
            <a:r>
              <a:rPr lang="nl-NL" sz="2400" i="1" dirty="0"/>
              <a:t>: samen een tekst schrijven leraar &amp; klas (hardop)
</a:t>
            </a:r>
            <a:r>
              <a:rPr lang="nl-NL" sz="2400" b="1" i="1" dirty="0"/>
              <a:t>Zelfstandig schrijven</a:t>
            </a:r>
            <a:r>
              <a:rPr lang="nl-NL" sz="2400" i="1" dirty="0"/>
              <a:t>: leerlingen schrijven zelfstandig </a:t>
            </a:r>
            <a:endParaRPr lang="nl-NL" dirty="0"/>
          </a:p>
        </p:txBody>
      </p:sp>
    </p:spTree>
    <p:extLst>
      <p:ext uri="{BB962C8B-B14F-4D97-AF65-F5344CB8AC3E}">
        <p14:creationId xmlns:p14="http://schemas.microsoft.com/office/powerpoint/2010/main" val="3162235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612000" y="1988840"/>
            <a:ext cx="8532000" cy="648000"/>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dirty="0">
              <a:solidFill>
                <a:prstClr val="black"/>
              </a:solidFill>
              <a:latin typeface="Calibri" panose="020F0502020204030204" pitchFamily="34" charset="0"/>
            </a:endParaRPr>
          </a:p>
        </p:txBody>
      </p:sp>
      <p:sp>
        <p:nvSpPr>
          <p:cNvPr id="11" name="Rechteck 10"/>
          <p:cNvSpPr/>
          <p:nvPr/>
        </p:nvSpPr>
        <p:spPr bwMode="auto">
          <a:xfrm>
            <a:off x="-54260" y="1247611"/>
            <a:ext cx="899592" cy="5589239"/>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8" name="Titel 7"/>
          <p:cNvSpPr>
            <a:spLocks noGrp="1"/>
          </p:cNvSpPr>
          <p:nvPr>
            <p:ph type="title"/>
          </p:nvPr>
        </p:nvSpPr>
        <p:spPr/>
        <p:txBody>
          <a:bodyPr>
            <a:noAutofit/>
          </a:bodyPr>
          <a:lstStyle/>
          <a:p>
            <a:r>
              <a:rPr lang="de-DE" dirty="0" err="1"/>
              <a:t>Programma</a:t>
            </a:r>
            <a:r>
              <a:rPr lang="de-DE" dirty="0"/>
              <a:t>  </a:t>
            </a:r>
            <a:r>
              <a:rPr lang="de-DE" dirty="0" err="1"/>
              <a:t>sessie</a:t>
            </a:r>
            <a:r>
              <a:rPr lang="de-DE" dirty="0"/>
              <a:t> 2</a:t>
            </a:r>
          </a:p>
        </p:txBody>
      </p:sp>
      <p:sp>
        <p:nvSpPr>
          <p:cNvPr id="9" name="Inhaltsplatzhalter 8"/>
          <p:cNvSpPr>
            <a:spLocks noGrp="1"/>
          </p:cNvSpPr>
          <p:nvPr>
            <p:ph idx="1"/>
          </p:nvPr>
        </p:nvSpPr>
        <p:spPr>
          <a:xfrm>
            <a:off x="1385324" y="1478832"/>
            <a:ext cx="8424936" cy="3672408"/>
          </a:xfrm>
        </p:spPr>
        <p:txBody>
          <a:bodyPr/>
          <a:lstStyle/>
          <a:p>
            <a:pPr marL="514350" indent="-514350">
              <a:buClr>
                <a:srgbClr val="327A86"/>
              </a:buClr>
              <a:buAutoNum type="arabicPeriod"/>
            </a:pPr>
            <a:r>
              <a:rPr lang="nl-NL" dirty="0">
                <a:solidFill>
                  <a:srgbClr val="327A86"/>
                </a:solidFill>
              </a:rPr>
              <a:t>Starter</a:t>
            </a:r>
          </a:p>
          <a:p>
            <a:pPr marL="514350" indent="-514350">
              <a:buClr>
                <a:srgbClr val="327A86"/>
              </a:buClr>
              <a:buAutoNum type="arabicPeriod"/>
            </a:pPr>
            <a:r>
              <a:rPr lang="nl-NL" dirty="0">
                <a:solidFill>
                  <a:srgbClr val="327A86"/>
                </a:solidFill>
              </a:rPr>
              <a:t>resultaten van huiswerk delen</a:t>
            </a:r>
          </a:p>
          <a:p>
            <a:pPr marL="514350" indent="-514350">
              <a:buClr>
                <a:srgbClr val="327A86"/>
              </a:buClr>
              <a:buAutoNum type="arabicPeriod"/>
            </a:pPr>
            <a:r>
              <a:rPr lang="nl-NL" dirty="0">
                <a:solidFill>
                  <a:srgbClr val="327A86"/>
                </a:solidFill>
              </a:rPr>
              <a:t>Achtergrond bij de taal van lijngrafieken</a:t>
            </a:r>
          </a:p>
          <a:p>
            <a:pPr marL="514350" indent="-514350">
              <a:buClr>
                <a:srgbClr val="327A86"/>
              </a:buClr>
              <a:buAutoNum type="arabicPeriod"/>
            </a:pPr>
            <a:r>
              <a:rPr lang="nl-NL" dirty="0">
                <a:solidFill>
                  <a:srgbClr val="327A86"/>
                </a:solidFill>
              </a:rPr>
              <a:t>Activiteit: analyseren van  studentenwerk</a:t>
            </a:r>
          </a:p>
          <a:p>
            <a:pPr marL="514350" indent="-514350">
              <a:buClr>
                <a:srgbClr val="327A86"/>
              </a:buClr>
              <a:buFont typeface="Arial" panose="020B0604020202020204" pitchFamily="34" charset="0"/>
              <a:buAutoNum type="arabicPeriod"/>
            </a:pPr>
            <a:r>
              <a:rPr lang="nl-NL" dirty="0">
                <a:solidFill>
                  <a:srgbClr val="327A86"/>
                </a:solidFill>
              </a:rPr>
              <a:t>Onderzoek naar de taal van lijngrafieken</a:t>
            </a:r>
          </a:p>
          <a:p>
            <a:pPr marL="514350" indent="-514350">
              <a:buClr>
                <a:srgbClr val="327A86"/>
              </a:buClr>
              <a:buAutoNum type="arabicPeriod"/>
            </a:pPr>
            <a:r>
              <a:rPr lang="nl-NL" dirty="0">
                <a:solidFill>
                  <a:srgbClr val="327A86"/>
                </a:solidFill>
              </a:rPr>
              <a:t>Wat betekent dit voor uw onderwijspraktijk??</a:t>
            </a:r>
          </a:p>
          <a:p>
            <a:pPr marL="514350" indent="-514350">
              <a:buClr>
                <a:srgbClr val="327A86"/>
              </a:buClr>
              <a:buAutoNum type="arabicPeriod"/>
            </a:pPr>
            <a:r>
              <a:rPr lang="nl-NL" dirty="0">
                <a:solidFill>
                  <a:srgbClr val="327A86"/>
                </a:solidFill>
              </a:rPr>
              <a:t>Reflectie en vooruitblik</a:t>
            </a:r>
          </a:p>
        </p:txBody>
      </p:sp>
    </p:spTree>
    <p:extLst>
      <p:ext uri="{BB962C8B-B14F-4D97-AF65-F5344CB8AC3E}">
        <p14:creationId xmlns:p14="http://schemas.microsoft.com/office/powerpoint/2010/main" val="2194736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FCFF2050-0E94-4CB5-8777-F2088F3F6C1B}"/>
              </a:ext>
            </a:extLst>
          </p:cNvPr>
          <p:cNvSpPr>
            <a:spLocks noGrp="1" noChangeArrowheads="1"/>
          </p:cNvSpPr>
          <p:nvPr>
            <p:ph type="title"/>
          </p:nvPr>
        </p:nvSpPr>
        <p:spPr/>
        <p:txBody>
          <a:bodyPr/>
          <a:lstStyle/>
          <a:p>
            <a:pPr eaLnBrk="1" hangingPunct="1"/>
            <a:r>
              <a:rPr lang="nl-NL" altLang="nl-NL">
                <a:solidFill>
                  <a:schemeClr val="tx1"/>
                </a:solidFill>
              </a:rPr>
              <a:t>Videofragment </a:t>
            </a:r>
            <a:r>
              <a:rPr lang="nl-NL" altLang="nl-NL" i="1">
                <a:solidFill>
                  <a:schemeClr val="tx1"/>
                </a:solidFill>
              </a:rPr>
              <a:t>scaffolding language</a:t>
            </a:r>
          </a:p>
        </p:txBody>
      </p:sp>
      <p:sp>
        <p:nvSpPr>
          <p:cNvPr id="4" name="Date Placeholder 3">
            <a:extLst>
              <a:ext uri="{FF2B5EF4-FFF2-40B4-BE49-F238E27FC236}">
                <a16:creationId xmlns:a16="http://schemas.microsoft.com/office/drawing/2014/main" id="{C222EEAC-6F1D-4A26-9D4E-290E55B421B1}"/>
              </a:ext>
            </a:extLst>
          </p:cNvPr>
          <p:cNvSpPr>
            <a:spLocks noGrp="1"/>
          </p:cNvSpPr>
          <p:nvPr>
            <p:ph type="dt" sz="quarter" idx="10"/>
          </p:nvPr>
        </p:nvSpPr>
        <p:spPr bwMode="auto">
          <a:xfrm>
            <a:off x="0" y="6553200"/>
            <a:ext cx="19050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800" kern="1200">
                <a:solidFill>
                  <a:srgbClr val="FFFFFF"/>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fld id="{6A8A28C3-A8BE-4165-95F2-A0661493C84B}" type="datetime1">
              <a:rPr lang="en-US" b="1" smtClean="0"/>
              <a:pPr>
                <a:defRPr/>
              </a:pPr>
              <a:t>9/30/20</a:t>
            </a:fld>
            <a:endParaRPr lang="en-US" b="1">
              <a:solidFill>
                <a:schemeClr val="tx1"/>
              </a:solidFill>
            </a:endParaRPr>
          </a:p>
        </p:txBody>
      </p:sp>
      <p:sp>
        <p:nvSpPr>
          <p:cNvPr id="77828" name="Slide Number Placeholder 5">
            <a:extLst>
              <a:ext uri="{FF2B5EF4-FFF2-40B4-BE49-F238E27FC236}">
                <a16:creationId xmlns:a16="http://schemas.microsoft.com/office/drawing/2014/main" id="{FF03A2BD-34CF-4467-AEA3-0B7DEB16E730}"/>
              </a:ext>
            </a:extLst>
          </p:cNvPr>
          <p:cNvSpPr>
            <a:spLocks noGrp="1" noChangeArrowheads="1"/>
          </p:cNvSpPr>
          <p:nvPr>
            <p:ph type="sldNum" sz="quarter" idx="12"/>
          </p:nvPr>
        </p:nvSpPr>
        <p:spPr bwMode="auto">
          <a:xfrm>
            <a:off x="6705600" y="6553200"/>
            <a:ext cx="1905000" cy="2286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800" kern="1200" smtClean="0">
                <a:solidFill>
                  <a:srgbClr val="FFFFFF"/>
                </a:solidFill>
                <a:latin typeface="Verdana" panose="020B0604030504040204" pitchFamily="34" charset="0"/>
                <a:ea typeface="Osaka" pitchFamily="16"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spcBef>
                <a:spcPct val="0"/>
              </a:spcBef>
              <a:buClrTx/>
              <a:buSzTx/>
              <a:buFontTx/>
              <a:buNone/>
              <a:defRPr/>
            </a:pPr>
            <a:fld id="{7B7F686F-CCB0-4AE9-ACA7-AE314BD1C404}" type="slidenum">
              <a:rPr lang="en-US" altLang="nl-NL" smtClean="0"/>
              <a:pPr>
                <a:spcBef>
                  <a:spcPct val="0"/>
                </a:spcBef>
                <a:buClrTx/>
                <a:buSzTx/>
                <a:buFontTx/>
                <a:buNone/>
                <a:defRPr/>
              </a:pPr>
              <a:t>40</a:t>
            </a:fld>
            <a:endParaRPr lang="en-US" altLang="nl-NL" sz="1400">
              <a:solidFill>
                <a:schemeClr val="tx1"/>
              </a:solidFill>
            </a:endParaRPr>
          </a:p>
        </p:txBody>
      </p:sp>
      <p:pic>
        <p:nvPicPr>
          <p:cNvPr id="77829" name="Picture 1" descr="keesvaltaf%20copy">
            <a:extLst>
              <a:ext uri="{FF2B5EF4-FFF2-40B4-BE49-F238E27FC236}">
                <a16:creationId xmlns:a16="http://schemas.microsoft.com/office/drawing/2014/main" id="{49CA40B1-11CA-4231-BE01-CCF32C76B8A2}"/>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976313" y="1309688"/>
            <a:ext cx="7419975" cy="4602162"/>
          </a:xfrm>
          <a:noFill/>
        </p:spPr>
      </p:pic>
      <p:sp>
        <p:nvSpPr>
          <p:cNvPr id="7" name="Footer Placeholder 4">
            <a:extLst>
              <a:ext uri="{FF2B5EF4-FFF2-40B4-BE49-F238E27FC236}">
                <a16:creationId xmlns:a16="http://schemas.microsoft.com/office/drawing/2014/main" id="{7326ADA6-317E-49C0-B58B-A45B69EBDE0D}"/>
              </a:ext>
            </a:extLst>
          </p:cNvPr>
          <p:cNvSpPr>
            <a:spLocks noGrp="1"/>
          </p:cNvSpPr>
          <p:nvPr>
            <p:ph type="ftr" sz="quarter" idx="11"/>
          </p:nvPr>
        </p:nvSpPr>
        <p:spPr bwMode="auto">
          <a:xfrm>
            <a:off x="2209800" y="6553200"/>
            <a:ext cx="28956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800" kern="1200">
                <a:solidFill>
                  <a:srgbClr val="FFFFFF"/>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t>ORD 9 juni 2011</a:t>
            </a:r>
            <a:endParaRPr lang="en-US" sz="1400" dirty="0">
              <a:solidFill>
                <a:schemeClr val="tx1"/>
              </a:solidFill>
            </a:endParaRPr>
          </a:p>
        </p:txBody>
      </p:sp>
    </p:spTree>
    <p:extLst>
      <p:ext uri="{BB962C8B-B14F-4D97-AF65-F5344CB8AC3E}">
        <p14:creationId xmlns:p14="http://schemas.microsoft.com/office/powerpoint/2010/main" val="1699914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D8496893-1B9E-45AD-A334-0718C8D2B52C}"/>
              </a:ext>
            </a:extLst>
          </p:cNvPr>
          <p:cNvSpPr>
            <a:spLocks noGrp="1" noChangeArrowheads="1"/>
          </p:cNvSpPr>
          <p:nvPr>
            <p:ph type="title"/>
          </p:nvPr>
        </p:nvSpPr>
        <p:spPr>
          <a:xfrm>
            <a:off x="279345" y="463352"/>
            <a:ext cx="8001000" cy="647700"/>
          </a:xfrm>
        </p:spPr>
        <p:txBody>
          <a:bodyPr/>
          <a:lstStyle/>
          <a:p>
            <a:r>
              <a:rPr lang="nl-NL" altLang="nl-NL" dirty="0">
                <a:solidFill>
                  <a:schemeClr val="tx2"/>
                </a:solidFill>
              </a:rPr>
              <a:t>Taal ondersteunen (</a:t>
            </a:r>
            <a:r>
              <a:rPr lang="nl-NL" altLang="nl-NL" dirty="0" err="1">
                <a:solidFill>
                  <a:schemeClr val="tx2"/>
                </a:solidFill>
              </a:rPr>
              <a:t>scaffolden</a:t>
            </a:r>
            <a:r>
              <a:rPr lang="nl-NL" altLang="nl-NL" dirty="0">
                <a:solidFill>
                  <a:schemeClr val="tx2"/>
                </a:solidFill>
              </a:rPr>
              <a:t>): een voorbeeld</a:t>
            </a:r>
            <a:r>
              <a:rPr lang="en-US" altLang="nl-NL" dirty="0">
                <a:solidFill>
                  <a:schemeClr val="tx2"/>
                </a:solidFill>
              </a:rPr>
              <a:t>
</a:t>
            </a:r>
            <a:endParaRPr lang="nl-NL" altLang="nl-NL" dirty="0">
              <a:solidFill>
                <a:schemeClr val="tx2"/>
              </a:solidFill>
            </a:endParaRPr>
          </a:p>
        </p:txBody>
      </p:sp>
      <p:sp>
        <p:nvSpPr>
          <p:cNvPr id="79875" name="Content Placeholder 2">
            <a:extLst>
              <a:ext uri="{FF2B5EF4-FFF2-40B4-BE49-F238E27FC236}">
                <a16:creationId xmlns:a16="http://schemas.microsoft.com/office/drawing/2014/main" id="{7D9055DA-66CB-40F7-9B53-65D6DD816863}"/>
              </a:ext>
            </a:extLst>
          </p:cNvPr>
          <p:cNvSpPr>
            <a:spLocks noGrp="1" noChangeArrowheads="1"/>
          </p:cNvSpPr>
          <p:nvPr>
            <p:ph idx="1"/>
          </p:nvPr>
        </p:nvSpPr>
        <p:spPr>
          <a:xfrm>
            <a:off x="287337" y="1556792"/>
            <a:ext cx="8569325" cy="4752627"/>
          </a:xfrm>
        </p:spPr>
        <p:txBody>
          <a:bodyPr/>
          <a:lstStyle/>
          <a:p>
            <a:pPr>
              <a:buFont typeface="Times" panose="02020603050405020304" pitchFamily="18" charset="0"/>
              <a:buNone/>
            </a:pPr>
            <a:r>
              <a:rPr lang="nl-NL" altLang="nl-NL" sz="2000" dirty="0"/>
              <a:t>Docent: 		Hoe weet je hoe oud hij is? Waar zie je dat? </a:t>
            </a:r>
            <a:r>
              <a:rPr lang="nl-NL" altLang="nl-NL" sz="2000" dirty="0" err="1"/>
              <a:t>Youness</a:t>
            </a:r>
            <a:r>
              <a:rPr lang="nl-NL" altLang="nl-NL" sz="2000" dirty="0"/>
              <a:t>.</a:t>
            </a:r>
          </a:p>
          <a:p>
            <a:pPr>
              <a:buFont typeface="Times" panose="02020603050405020304" pitchFamily="18" charset="0"/>
              <a:buNone/>
            </a:pPr>
            <a:r>
              <a:rPr lang="nl-NL" altLang="nl-NL" sz="2000" dirty="0" err="1"/>
              <a:t>Youness</a:t>
            </a:r>
            <a:r>
              <a:rPr lang="nl-NL" altLang="nl-NL" sz="2000" dirty="0"/>
              <a:t>:	Daaronder.</a:t>
            </a:r>
          </a:p>
          <a:p>
            <a:pPr>
              <a:buFont typeface="Times" panose="02020603050405020304" pitchFamily="18" charset="0"/>
              <a:buNone/>
            </a:pPr>
            <a:r>
              <a:rPr lang="nl-NL" altLang="nl-NL" dirty="0"/>
              <a:t>Docent :</a:t>
            </a:r>
            <a:r>
              <a:rPr lang="nl-NL" altLang="nl-NL" sz="2000" dirty="0"/>
              <a:t>		Kun je wat harder praten? We dat niet horen.</a:t>
            </a:r>
          </a:p>
          <a:p>
            <a:pPr>
              <a:buFont typeface="Times" panose="02020603050405020304" pitchFamily="18" charset="0"/>
              <a:buNone/>
            </a:pPr>
            <a:r>
              <a:rPr lang="nl-NL" altLang="nl-NL" sz="2000" dirty="0" err="1"/>
              <a:t>Youness</a:t>
            </a:r>
            <a:r>
              <a:rPr lang="nl-NL" altLang="nl-NL" sz="2000" dirty="0"/>
              <a:t>:	Daar beneden, bij (…?). </a:t>
            </a:r>
          </a:p>
          <a:p>
            <a:pPr>
              <a:buFont typeface="Times" panose="02020603050405020304" pitchFamily="18" charset="0"/>
              <a:buNone/>
            </a:pPr>
            <a:r>
              <a:rPr lang="nl-NL" altLang="nl-NL" dirty="0"/>
              <a:t>Docent : </a:t>
            </a:r>
            <a:r>
              <a:rPr lang="nl-NL" altLang="nl-NL" sz="2000" dirty="0"/>
              <a:t>	En 'daar </a:t>
            </a:r>
            <a:r>
              <a:rPr lang="nl-NL" altLang="nl-NL" dirty="0"/>
              <a:t>beneden', hoe zeggen we dat in goede rekentaal?</a:t>
            </a:r>
            <a:r>
              <a:rPr lang="nl-NL" altLang="nl-NL" sz="2000" dirty="0"/>
              <a:t>. 			</a:t>
            </a:r>
            <a:r>
              <a:rPr lang="nl-NL" altLang="nl-NL" sz="2000" dirty="0" err="1"/>
              <a:t>Oussana</a:t>
            </a:r>
            <a:r>
              <a:rPr lang="nl-NL" altLang="nl-NL" sz="2000" dirty="0"/>
              <a:t>?</a:t>
            </a:r>
          </a:p>
          <a:p>
            <a:pPr>
              <a:buFont typeface="Times" panose="02020603050405020304" pitchFamily="18" charset="0"/>
              <a:buNone/>
            </a:pPr>
            <a:r>
              <a:rPr lang="nl-NL" altLang="nl-NL" sz="2000" dirty="0" err="1"/>
              <a:t>Oussana</a:t>
            </a:r>
            <a:r>
              <a:rPr lang="nl-NL" altLang="nl-NL" sz="2000" dirty="0"/>
              <a:t>:	Horizontale as.</a:t>
            </a:r>
          </a:p>
          <a:p>
            <a:pPr>
              <a:buFont typeface="Times" panose="02020603050405020304" pitchFamily="18" charset="0"/>
              <a:buNone/>
            </a:pPr>
            <a:r>
              <a:rPr lang="nl-NL" altLang="nl-NL" dirty="0"/>
              <a:t>Docent :</a:t>
            </a:r>
            <a:r>
              <a:rPr lang="nl-NL" altLang="nl-NL" sz="2000" dirty="0"/>
              <a:t>		Waarom zeg je dat niet eens in een mooie zin. </a:t>
            </a:r>
            <a:r>
              <a:rPr lang="nl-NL" altLang="nl-NL" dirty="0"/>
              <a:t>Nu is het alleen 		maar een los </a:t>
            </a:r>
            <a:r>
              <a:rPr lang="nl-NL" altLang="nl-NL" dirty="0" err="1"/>
              <a:t>woordej</a:t>
            </a:r>
            <a:r>
              <a:rPr lang="nl-NL" altLang="nl-NL" dirty="0"/>
              <a:t> zo.</a:t>
            </a:r>
            <a:r>
              <a:rPr lang="nl-NL" altLang="nl-NL" sz="2000" dirty="0"/>
              <a:t>.</a:t>
            </a:r>
          </a:p>
          <a:p>
            <a:pPr>
              <a:buFont typeface="Times" panose="02020603050405020304" pitchFamily="18" charset="0"/>
              <a:buNone/>
            </a:pPr>
            <a:r>
              <a:rPr lang="nl-NL" altLang="nl-NL" sz="2000" dirty="0" err="1"/>
              <a:t>Oussana</a:t>
            </a:r>
            <a:r>
              <a:rPr lang="nl-NL" altLang="nl-NL" sz="2000" dirty="0"/>
              <a:t>: 	Langs de horizontale as staat zijn leeftijd in jaren.</a:t>
            </a:r>
          </a:p>
          <a:p>
            <a:pPr>
              <a:buFont typeface="Times" panose="02020603050405020304" pitchFamily="18" charset="0"/>
              <a:buNone/>
            </a:pPr>
            <a:r>
              <a:rPr lang="nl-NL" altLang="nl-NL" dirty="0"/>
              <a:t>Docent : </a:t>
            </a:r>
            <a:r>
              <a:rPr lang="nl-NL" altLang="nl-NL" sz="2000" dirty="0"/>
              <a:t>	Dat is een hele mooie zin vinden jullie ook niet? OK</a:t>
            </a:r>
            <a:r>
              <a:rPr lang="nl-NL" altLang="nl-NL" dirty="0"/>
              <a:t>. </a:t>
            </a:r>
          </a:p>
        </p:txBody>
      </p:sp>
      <p:sp>
        <p:nvSpPr>
          <p:cNvPr id="4" name="Date Placeholder 3">
            <a:extLst>
              <a:ext uri="{FF2B5EF4-FFF2-40B4-BE49-F238E27FC236}">
                <a16:creationId xmlns:a16="http://schemas.microsoft.com/office/drawing/2014/main" id="{199DAB76-2D81-42B8-90CE-BE1148BB334B}"/>
              </a:ext>
            </a:extLst>
          </p:cNvPr>
          <p:cNvSpPr>
            <a:spLocks noGrp="1"/>
          </p:cNvSpPr>
          <p:nvPr>
            <p:ph type="dt" sz="quarter" idx="10"/>
          </p:nvPr>
        </p:nvSpPr>
        <p:spPr bwMode="auto">
          <a:xfrm>
            <a:off x="0" y="6553200"/>
            <a:ext cx="19050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800" kern="1200">
                <a:solidFill>
                  <a:srgbClr val="FFFFFF"/>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fld id="{6A8A28C3-A8BE-4165-95F2-A0661493C84B}" type="datetime1">
              <a:rPr lang="en-US" smtClean="0"/>
              <a:pPr>
                <a:defRPr/>
              </a:pPr>
              <a:t>9/30/20</a:t>
            </a:fld>
            <a:endParaRPr lang="en-US">
              <a:solidFill>
                <a:schemeClr val="tx1"/>
              </a:solidFill>
            </a:endParaRPr>
          </a:p>
        </p:txBody>
      </p:sp>
      <p:sp>
        <p:nvSpPr>
          <p:cNvPr id="79877" name="Slide Number Placeholder 5">
            <a:extLst>
              <a:ext uri="{FF2B5EF4-FFF2-40B4-BE49-F238E27FC236}">
                <a16:creationId xmlns:a16="http://schemas.microsoft.com/office/drawing/2014/main" id="{BAE2BDC9-8537-4EAF-8B60-C7CF0C6D1866}"/>
              </a:ext>
            </a:extLst>
          </p:cNvPr>
          <p:cNvSpPr>
            <a:spLocks noGrp="1" noChangeArrowheads="1"/>
          </p:cNvSpPr>
          <p:nvPr>
            <p:ph type="sldNum" sz="quarter" idx="12"/>
          </p:nvPr>
        </p:nvSpPr>
        <p:spPr bwMode="auto">
          <a:xfrm>
            <a:off x="6705600" y="6553200"/>
            <a:ext cx="1905000" cy="2286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800" kern="1200" smtClean="0">
                <a:solidFill>
                  <a:srgbClr val="FFFFFF"/>
                </a:solidFill>
                <a:latin typeface="Verdana" panose="020B0604030504040204" pitchFamily="34" charset="0"/>
                <a:ea typeface="Osaka" pitchFamily="16"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spcBef>
                <a:spcPct val="0"/>
              </a:spcBef>
              <a:buClrTx/>
              <a:buSzTx/>
              <a:buFontTx/>
              <a:buNone/>
              <a:defRPr/>
            </a:pPr>
            <a:fld id="{7B7F686F-CCB0-4AE9-ACA7-AE314BD1C404}" type="slidenum">
              <a:rPr lang="en-US" altLang="nl-NL" smtClean="0"/>
              <a:pPr>
                <a:spcBef>
                  <a:spcPct val="0"/>
                </a:spcBef>
                <a:buClrTx/>
                <a:buSzTx/>
                <a:buFontTx/>
                <a:buNone/>
                <a:defRPr/>
              </a:pPr>
              <a:t>41</a:t>
            </a:fld>
            <a:endParaRPr lang="en-US" altLang="nl-NL" sz="1400">
              <a:solidFill>
                <a:schemeClr val="tx1"/>
              </a:solidFill>
            </a:endParaRPr>
          </a:p>
        </p:txBody>
      </p:sp>
      <p:sp>
        <p:nvSpPr>
          <p:cNvPr id="7" name="Footer Placeholder 4">
            <a:extLst>
              <a:ext uri="{FF2B5EF4-FFF2-40B4-BE49-F238E27FC236}">
                <a16:creationId xmlns:a16="http://schemas.microsoft.com/office/drawing/2014/main" id="{14ABDBBE-C30D-4FF3-BB53-4D34620DE2FB}"/>
              </a:ext>
            </a:extLst>
          </p:cNvPr>
          <p:cNvSpPr>
            <a:spLocks noGrp="1"/>
          </p:cNvSpPr>
          <p:nvPr>
            <p:ph type="ftr" sz="quarter" idx="11"/>
          </p:nvPr>
        </p:nvSpPr>
        <p:spPr bwMode="auto">
          <a:xfrm>
            <a:off x="2209800" y="6553200"/>
            <a:ext cx="28956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800" kern="1200">
                <a:solidFill>
                  <a:srgbClr val="FFFFFF"/>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t>ORD 9 juni 2011</a:t>
            </a:r>
            <a:endParaRPr lang="en-US" sz="1400" dirty="0">
              <a:solidFill>
                <a:schemeClr val="tx1"/>
              </a:solidFill>
            </a:endParaRPr>
          </a:p>
        </p:txBody>
      </p:sp>
    </p:spTree>
    <p:extLst>
      <p:ext uri="{BB962C8B-B14F-4D97-AF65-F5344CB8AC3E}">
        <p14:creationId xmlns:p14="http://schemas.microsoft.com/office/powerpoint/2010/main" val="4040881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7F7967-A3EA-CE4A-801B-C6B3C7034841}"/>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6A4DD521-E7A0-0044-9649-36C72B27BFC3}"/>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625C5D91-FD36-C542-8175-7DFDC787F172}"/>
              </a:ext>
            </a:extLst>
          </p:cNvPr>
          <p:cNvPicPr>
            <a:picLocks noChangeAspect="1"/>
          </p:cNvPicPr>
          <p:nvPr/>
        </p:nvPicPr>
        <p:blipFill>
          <a:blip r:embed="rId3"/>
          <a:stretch>
            <a:fillRect/>
          </a:stretch>
        </p:blipFill>
        <p:spPr>
          <a:xfrm>
            <a:off x="592336" y="471791"/>
            <a:ext cx="8424936" cy="6386209"/>
          </a:xfrm>
          <a:prstGeom prst="rect">
            <a:avLst/>
          </a:prstGeom>
        </p:spPr>
      </p:pic>
    </p:spTree>
    <p:extLst>
      <p:ext uri="{BB962C8B-B14F-4D97-AF65-F5344CB8AC3E}">
        <p14:creationId xmlns:p14="http://schemas.microsoft.com/office/powerpoint/2010/main" val="112817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BED8EBA1-82D6-45CE-B0C3-DF0D845E74FA}"/>
              </a:ext>
            </a:extLst>
          </p:cNvPr>
          <p:cNvSpPr>
            <a:spLocks noGrp="1" noChangeArrowheads="1"/>
          </p:cNvSpPr>
          <p:nvPr>
            <p:ph type="title"/>
          </p:nvPr>
        </p:nvSpPr>
        <p:spPr>
          <a:xfrm>
            <a:off x="539750" y="333375"/>
            <a:ext cx="8147050" cy="1079500"/>
          </a:xfrm>
        </p:spPr>
        <p:txBody>
          <a:bodyPr/>
          <a:lstStyle/>
          <a:p>
            <a:r>
              <a:rPr lang="en-US" altLang="nl-NL" sz="2800" dirty="0" err="1">
                <a:solidFill>
                  <a:schemeClr val="tx1"/>
                </a:solidFill>
              </a:rPr>
              <a:t>Resultaten</a:t>
            </a:r>
            <a:r>
              <a:rPr lang="en-US" altLang="nl-NL" sz="2800" dirty="0">
                <a:solidFill>
                  <a:schemeClr val="tx1"/>
                </a:solidFill>
              </a:rPr>
              <a:t>: </a:t>
            </a:r>
            <a:r>
              <a:rPr lang="en-US" altLang="nl-NL" sz="2800" dirty="0" err="1">
                <a:solidFill>
                  <a:schemeClr val="tx1"/>
                </a:solidFill>
              </a:rPr>
              <a:t>vaardigheid</a:t>
            </a:r>
            <a:r>
              <a:rPr lang="en-US" altLang="nl-NL" sz="2800" dirty="0">
                <a:solidFill>
                  <a:schemeClr val="tx1"/>
                </a:solidFill>
              </a:rPr>
              <a:t> in het </a:t>
            </a:r>
            <a:r>
              <a:rPr lang="en-US" altLang="nl-NL" sz="2800" dirty="0" err="1">
                <a:solidFill>
                  <a:schemeClr val="tx1"/>
                </a:solidFill>
              </a:rPr>
              <a:t>pedagogisch</a:t>
            </a:r>
            <a:r>
              <a:rPr lang="en-US" altLang="nl-NL" sz="2800" dirty="0">
                <a:solidFill>
                  <a:schemeClr val="tx1"/>
                </a:solidFill>
              </a:rPr>
              <a:t> genre op pre-</a:t>
            </a:r>
            <a:r>
              <a:rPr lang="en-US" altLang="nl-NL" sz="2800" dirty="0" err="1">
                <a:solidFill>
                  <a:schemeClr val="tx1"/>
                </a:solidFill>
              </a:rPr>
              <a:t>en</a:t>
            </a:r>
            <a:r>
              <a:rPr lang="en-US" altLang="nl-NL" sz="2800" dirty="0">
                <a:solidFill>
                  <a:schemeClr val="tx1"/>
                </a:solidFill>
              </a:rPr>
              <a:t> posttest</a:t>
            </a:r>
            <a:endParaRPr lang="nl-NL" altLang="nl-NL" sz="2800" dirty="0">
              <a:solidFill>
                <a:schemeClr val="tx1"/>
              </a:solidFill>
            </a:endParaRPr>
          </a:p>
        </p:txBody>
      </p:sp>
      <p:graphicFrame>
        <p:nvGraphicFramePr>
          <p:cNvPr id="7" name="Content Placeholder 6">
            <a:extLst>
              <a:ext uri="{FF2B5EF4-FFF2-40B4-BE49-F238E27FC236}">
                <a16:creationId xmlns:a16="http://schemas.microsoft.com/office/drawing/2014/main" id="{8AFB9077-A42D-4E90-81D8-53337A02F4E2}"/>
              </a:ext>
            </a:extLst>
          </p:cNvPr>
          <p:cNvGraphicFramePr>
            <a:graphicFrameLocks noGrp="1"/>
          </p:cNvGraphicFramePr>
          <p:nvPr>
            <p:ph idx="1"/>
            <p:extLst>
              <p:ext uri="{D42A27DB-BD31-4B8C-83A1-F6EECF244321}">
                <p14:modId xmlns:p14="http://schemas.microsoft.com/office/powerpoint/2010/main" val="4051009040"/>
              </p:ext>
            </p:extLst>
          </p:nvPr>
        </p:nvGraphicFramePr>
        <p:xfrm>
          <a:off x="685800" y="1752600"/>
          <a:ext cx="8001000" cy="879475"/>
        </p:xfrm>
        <a:graphic>
          <a:graphicData uri="http://schemas.openxmlformats.org/drawingml/2006/table">
            <a:tbl>
              <a:tblPr firstRow="1" bandRow="1">
                <a:tableStyleId>{5C22544A-7EE6-4342-B048-85BDC9FD1C3A}</a:tableStyleId>
              </a:tblPr>
              <a:tblGrid>
                <a:gridCol w="2374032">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1666528">
                  <a:extLst>
                    <a:ext uri="{9D8B030D-6E8A-4147-A177-3AD203B41FA5}">
                      <a16:colId xmlns:a16="http://schemas.microsoft.com/office/drawing/2014/main" val="20003"/>
                    </a:ext>
                  </a:extLst>
                </a:gridCol>
              </a:tblGrid>
              <a:tr h="365684">
                <a:tc>
                  <a:txBody>
                    <a:bodyPr/>
                    <a:lstStyle/>
                    <a:p>
                      <a:endParaRPr lang="nl-NL" sz="1800" dirty="0">
                        <a:solidFill>
                          <a:srgbClr val="FFFFFF"/>
                        </a:solidFill>
                      </a:endParaRPr>
                    </a:p>
                  </a:txBody>
                  <a:tcPr marT="45682" marB="45682"/>
                </a:tc>
                <a:tc>
                  <a:txBody>
                    <a:bodyPr/>
                    <a:lstStyle/>
                    <a:p>
                      <a:pPr algn="ctr"/>
                      <a:r>
                        <a:rPr lang="en-US" sz="1800" dirty="0">
                          <a:solidFill>
                            <a:srgbClr val="FFFFFF"/>
                          </a:solidFill>
                        </a:rPr>
                        <a:t>Pretest </a:t>
                      </a:r>
                      <a:endParaRPr lang="nl-NL" sz="1800" dirty="0">
                        <a:solidFill>
                          <a:srgbClr val="FFFFFF"/>
                        </a:solidFill>
                      </a:endParaRPr>
                    </a:p>
                  </a:txBody>
                  <a:tcPr marT="45682" marB="45682"/>
                </a:tc>
                <a:tc>
                  <a:txBody>
                    <a:bodyPr/>
                    <a:lstStyle/>
                    <a:p>
                      <a:pPr algn="ctr"/>
                      <a:r>
                        <a:rPr lang="en-US" sz="1800" dirty="0" err="1">
                          <a:solidFill>
                            <a:srgbClr val="FFFFFF"/>
                          </a:solidFill>
                        </a:rPr>
                        <a:t>Poststest</a:t>
                      </a:r>
                      <a:endParaRPr lang="nl-NL" sz="1800" dirty="0">
                        <a:solidFill>
                          <a:srgbClr val="FFFFFF"/>
                        </a:solidFill>
                      </a:endParaRPr>
                    </a:p>
                  </a:txBody>
                  <a:tcPr marT="45682" marB="45682"/>
                </a:tc>
                <a:tc>
                  <a:txBody>
                    <a:bodyPr/>
                    <a:lstStyle/>
                    <a:p>
                      <a:pPr algn="ctr"/>
                      <a:r>
                        <a:rPr lang="en-US" sz="1800" dirty="0" err="1">
                          <a:solidFill>
                            <a:srgbClr val="FFFFFF"/>
                          </a:solidFill>
                        </a:rPr>
                        <a:t>verschil</a:t>
                      </a:r>
                      <a:endParaRPr lang="nl-NL" sz="1800" dirty="0">
                        <a:solidFill>
                          <a:srgbClr val="FFFFFF"/>
                        </a:solidFill>
                      </a:endParaRPr>
                    </a:p>
                  </a:txBody>
                  <a:tcPr marT="45682" marB="45682"/>
                </a:tc>
                <a:extLst>
                  <a:ext uri="{0D108BD9-81ED-4DB2-BD59-A6C34878D82A}">
                    <a16:rowId xmlns:a16="http://schemas.microsoft.com/office/drawing/2014/main" val="10000"/>
                  </a:ext>
                </a:extLst>
              </a:tr>
              <a:tr h="513791">
                <a:tc>
                  <a:txBody>
                    <a:bodyPr/>
                    <a:lstStyle/>
                    <a:p>
                      <a:r>
                        <a:rPr lang="en-US" sz="1800" dirty="0" err="1">
                          <a:solidFill>
                            <a:schemeClr val="tx1"/>
                          </a:solidFill>
                        </a:rPr>
                        <a:t>Klasgemidddelde</a:t>
                      </a:r>
                      <a:endParaRPr lang="nl-NL" sz="1800" dirty="0">
                        <a:solidFill>
                          <a:schemeClr val="tx1"/>
                        </a:solidFill>
                      </a:endParaRPr>
                    </a:p>
                  </a:txBody>
                  <a:tcPr marT="45682" marB="45682"/>
                </a:tc>
                <a:tc>
                  <a:txBody>
                    <a:bodyPr/>
                    <a:lstStyle/>
                    <a:p>
                      <a:pPr algn="ctr"/>
                      <a:r>
                        <a:rPr lang="en-US" sz="1800" dirty="0">
                          <a:solidFill>
                            <a:schemeClr val="tx1"/>
                          </a:solidFill>
                        </a:rPr>
                        <a:t>3,73</a:t>
                      </a:r>
                      <a:endParaRPr lang="nl-NL" sz="1800" dirty="0">
                        <a:solidFill>
                          <a:schemeClr val="tx1"/>
                        </a:solidFill>
                      </a:endParaRPr>
                    </a:p>
                  </a:txBody>
                  <a:tcPr marT="45682" marB="45682"/>
                </a:tc>
                <a:tc>
                  <a:txBody>
                    <a:bodyPr/>
                    <a:lstStyle/>
                    <a:p>
                      <a:pPr algn="ctr"/>
                      <a:r>
                        <a:rPr lang="en-US" sz="1800" dirty="0">
                          <a:solidFill>
                            <a:schemeClr val="tx1"/>
                          </a:solidFill>
                        </a:rPr>
                        <a:t>6,63</a:t>
                      </a:r>
                      <a:endParaRPr lang="nl-NL" sz="1800" dirty="0">
                        <a:solidFill>
                          <a:schemeClr val="tx1"/>
                        </a:solidFill>
                      </a:endParaRPr>
                    </a:p>
                  </a:txBody>
                  <a:tcPr marT="45682" marB="45682"/>
                </a:tc>
                <a:tc>
                  <a:txBody>
                    <a:bodyPr/>
                    <a:lstStyle/>
                    <a:p>
                      <a:pPr algn="ctr"/>
                      <a:r>
                        <a:rPr lang="en-US" sz="1800" dirty="0">
                          <a:solidFill>
                            <a:schemeClr val="tx1"/>
                          </a:solidFill>
                        </a:rPr>
                        <a:t>+2,90</a:t>
                      </a:r>
                      <a:endParaRPr lang="nl-NL" sz="1800" dirty="0">
                        <a:solidFill>
                          <a:schemeClr val="tx1"/>
                        </a:solidFill>
                      </a:endParaRPr>
                    </a:p>
                  </a:txBody>
                  <a:tcPr marT="45682" marB="45682"/>
                </a:tc>
                <a:extLst>
                  <a:ext uri="{0D108BD9-81ED-4DB2-BD59-A6C34878D82A}">
                    <a16:rowId xmlns:a16="http://schemas.microsoft.com/office/drawing/2014/main" val="10001"/>
                  </a:ext>
                </a:extLst>
              </a:tr>
            </a:tbl>
          </a:graphicData>
        </a:graphic>
      </p:graphicFrame>
      <p:sp>
        <p:nvSpPr>
          <p:cNvPr id="4" name="Date Placeholder 3">
            <a:extLst>
              <a:ext uri="{FF2B5EF4-FFF2-40B4-BE49-F238E27FC236}">
                <a16:creationId xmlns:a16="http://schemas.microsoft.com/office/drawing/2014/main" id="{D4C565CF-2B61-4C93-8D17-63962ADC0798}"/>
              </a:ext>
            </a:extLst>
          </p:cNvPr>
          <p:cNvSpPr>
            <a:spLocks noGrp="1"/>
          </p:cNvSpPr>
          <p:nvPr>
            <p:ph type="dt" sz="quarter" idx="10"/>
          </p:nvPr>
        </p:nvSpPr>
        <p:spPr bwMode="auto">
          <a:xfrm>
            <a:off x="0" y="6553200"/>
            <a:ext cx="19050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800" kern="1200">
                <a:solidFill>
                  <a:srgbClr val="FFFFFF"/>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fld id="{6A8A28C3-A8BE-4165-95F2-A0661493C84B}" type="datetime1">
              <a:rPr lang="en-US" smtClean="0"/>
              <a:pPr>
                <a:defRPr/>
              </a:pPr>
              <a:t>9/30/20</a:t>
            </a:fld>
            <a:endParaRPr lang="en-US">
              <a:solidFill>
                <a:schemeClr val="tx1"/>
              </a:solidFill>
            </a:endParaRPr>
          </a:p>
        </p:txBody>
      </p:sp>
      <p:sp>
        <p:nvSpPr>
          <p:cNvPr id="82965" name="Slide Number Placeholder 5">
            <a:extLst>
              <a:ext uri="{FF2B5EF4-FFF2-40B4-BE49-F238E27FC236}">
                <a16:creationId xmlns:a16="http://schemas.microsoft.com/office/drawing/2014/main" id="{CCB09ECD-A5E2-4457-B02E-CAD7C13D11D6}"/>
              </a:ext>
            </a:extLst>
          </p:cNvPr>
          <p:cNvSpPr>
            <a:spLocks noGrp="1" noChangeArrowheads="1"/>
          </p:cNvSpPr>
          <p:nvPr>
            <p:ph type="sldNum" sz="quarter" idx="12"/>
          </p:nvPr>
        </p:nvSpPr>
        <p:spPr bwMode="auto">
          <a:xfrm>
            <a:off x="6705600" y="6553200"/>
            <a:ext cx="1905000" cy="2286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800" kern="1200" smtClean="0">
                <a:solidFill>
                  <a:srgbClr val="FFFFFF"/>
                </a:solidFill>
                <a:latin typeface="Verdana" panose="020B0604030504040204" pitchFamily="34" charset="0"/>
                <a:ea typeface="Osaka" pitchFamily="16"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spcBef>
                <a:spcPct val="0"/>
              </a:spcBef>
              <a:buClrTx/>
              <a:buSzTx/>
              <a:buFontTx/>
              <a:buNone/>
              <a:defRPr/>
            </a:pPr>
            <a:fld id="{7B7F686F-CCB0-4AE9-ACA7-AE314BD1C404}" type="slidenum">
              <a:rPr lang="en-US" altLang="nl-NL" smtClean="0"/>
              <a:pPr>
                <a:spcBef>
                  <a:spcPct val="0"/>
                </a:spcBef>
                <a:buClrTx/>
                <a:buSzTx/>
                <a:buFontTx/>
                <a:buNone/>
                <a:defRPr/>
              </a:pPr>
              <a:t>43</a:t>
            </a:fld>
            <a:endParaRPr lang="en-US" altLang="nl-NL" sz="1400">
              <a:solidFill>
                <a:schemeClr val="tx1"/>
              </a:solidFill>
            </a:endParaRPr>
          </a:p>
        </p:txBody>
      </p:sp>
      <p:sp>
        <p:nvSpPr>
          <p:cNvPr id="82966" name="Rectangle 1">
            <a:extLst>
              <a:ext uri="{FF2B5EF4-FFF2-40B4-BE49-F238E27FC236}">
                <a16:creationId xmlns:a16="http://schemas.microsoft.com/office/drawing/2014/main" id="{89A6B76F-C3F1-4B4D-8152-51AB1F3A6292}"/>
              </a:ext>
            </a:extLst>
          </p:cNvPr>
          <p:cNvSpPr>
            <a:spLocks noChangeArrowheads="1"/>
          </p:cNvSpPr>
          <p:nvPr/>
        </p:nvSpPr>
        <p:spPr bwMode="auto">
          <a:xfrm>
            <a:off x="684213" y="3284538"/>
            <a:ext cx="81359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20000"/>
              <a:buFont typeface="Times" panose="02020603050405020304" pitchFamily="18" charset="0"/>
              <a:buChar char="•"/>
              <a:defRPr sz="2400">
                <a:solidFill>
                  <a:srgbClr val="000000"/>
                </a:solidFill>
                <a:latin typeface="Verdana" panose="020B0604030504040204" pitchFamily="34" charset="0"/>
                <a:ea typeface="Osaka" pitchFamily="16" charset="-128"/>
              </a:defRPr>
            </a:lvl1pPr>
            <a:lvl2pPr marL="742950" indent="-285750">
              <a:spcBef>
                <a:spcPct val="20000"/>
              </a:spcBef>
              <a:buClr>
                <a:schemeClr val="bg2"/>
              </a:buClr>
              <a:buSzPct val="120000"/>
              <a:buFont typeface="Times" panose="02020603050405020304" pitchFamily="18" charset="0"/>
              <a:buChar char="•"/>
              <a:defRPr sz="2000">
                <a:solidFill>
                  <a:srgbClr val="000000"/>
                </a:solidFill>
                <a:latin typeface="Verdana" panose="020B0604030504040204" pitchFamily="34" charset="0"/>
                <a:ea typeface="Osaka" pitchFamily="16" charset="-128"/>
              </a:defRPr>
            </a:lvl2pPr>
            <a:lvl3pPr marL="1143000" indent="-228600">
              <a:spcBef>
                <a:spcPct val="20000"/>
              </a:spcBef>
              <a:buClr>
                <a:schemeClr val="bg2"/>
              </a:buClr>
              <a:buFont typeface="Wingdings" panose="05000000000000000000" pitchFamily="2" charset="2"/>
              <a:buChar char="§"/>
              <a:defRPr>
                <a:solidFill>
                  <a:srgbClr val="000000"/>
                </a:solidFill>
                <a:latin typeface="Verdana" panose="020B0604030504040204" pitchFamily="34" charset="0"/>
                <a:ea typeface="Osaka" pitchFamily="16" charset="-128"/>
              </a:defRPr>
            </a:lvl3pPr>
            <a:lvl4pPr marL="1600200" indent="-228600">
              <a:spcBef>
                <a:spcPct val="20000"/>
              </a:spcBef>
              <a:buClr>
                <a:schemeClr val="bg2"/>
              </a:buClr>
              <a:buChar char="–"/>
              <a:defRPr>
                <a:solidFill>
                  <a:srgbClr val="000000"/>
                </a:solidFill>
                <a:latin typeface="Verdana" panose="020B0604030504040204" pitchFamily="34" charset="0"/>
                <a:ea typeface="Osaka" pitchFamily="16" charset="-128"/>
              </a:defRPr>
            </a:lvl4pPr>
            <a:lvl5pPr marL="2057400" indent="-228600">
              <a:spcBef>
                <a:spcPct val="20000"/>
              </a:spcBef>
              <a:buClr>
                <a:schemeClr val="bg2"/>
              </a:buClr>
              <a:buChar char="*"/>
              <a:defRPr>
                <a:solidFill>
                  <a:srgbClr val="000000"/>
                </a:solidFill>
                <a:latin typeface="Verdana" panose="020B0604030504040204" pitchFamily="34" charset="0"/>
                <a:ea typeface="Osaka" pitchFamily="16" charset="-128"/>
              </a:defRPr>
            </a:lvl5pPr>
            <a:lvl6pPr marL="2514600" indent="-228600" eaLnBrk="0" fontAlgn="base" hangingPunct="0">
              <a:spcBef>
                <a:spcPct val="20000"/>
              </a:spcBef>
              <a:spcAft>
                <a:spcPct val="0"/>
              </a:spcAft>
              <a:buClr>
                <a:schemeClr val="bg2"/>
              </a:buClr>
              <a:buChar char="*"/>
              <a:defRPr>
                <a:solidFill>
                  <a:srgbClr val="000000"/>
                </a:solidFill>
                <a:latin typeface="Verdana" panose="020B0604030504040204" pitchFamily="34" charset="0"/>
                <a:ea typeface="Osaka" pitchFamily="16" charset="-128"/>
              </a:defRPr>
            </a:lvl6pPr>
            <a:lvl7pPr marL="2971800" indent="-228600" eaLnBrk="0" fontAlgn="base" hangingPunct="0">
              <a:spcBef>
                <a:spcPct val="20000"/>
              </a:spcBef>
              <a:spcAft>
                <a:spcPct val="0"/>
              </a:spcAft>
              <a:buClr>
                <a:schemeClr val="bg2"/>
              </a:buClr>
              <a:buChar char="*"/>
              <a:defRPr>
                <a:solidFill>
                  <a:srgbClr val="000000"/>
                </a:solidFill>
                <a:latin typeface="Verdana" panose="020B0604030504040204" pitchFamily="34" charset="0"/>
                <a:ea typeface="Osaka" pitchFamily="16" charset="-128"/>
              </a:defRPr>
            </a:lvl7pPr>
            <a:lvl8pPr marL="3429000" indent="-228600" eaLnBrk="0" fontAlgn="base" hangingPunct="0">
              <a:spcBef>
                <a:spcPct val="20000"/>
              </a:spcBef>
              <a:spcAft>
                <a:spcPct val="0"/>
              </a:spcAft>
              <a:buClr>
                <a:schemeClr val="bg2"/>
              </a:buClr>
              <a:buChar char="*"/>
              <a:defRPr>
                <a:solidFill>
                  <a:srgbClr val="000000"/>
                </a:solidFill>
                <a:latin typeface="Verdana" panose="020B0604030504040204" pitchFamily="34" charset="0"/>
                <a:ea typeface="Osaka" pitchFamily="16" charset="-128"/>
              </a:defRPr>
            </a:lvl8pPr>
            <a:lvl9pPr marL="3886200" indent="-228600" eaLnBrk="0" fontAlgn="base" hangingPunct="0">
              <a:spcBef>
                <a:spcPct val="20000"/>
              </a:spcBef>
              <a:spcAft>
                <a:spcPct val="0"/>
              </a:spcAft>
              <a:buClr>
                <a:schemeClr val="bg2"/>
              </a:buClr>
              <a:buChar char="*"/>
              <a:defRPr>
                <a:solidFill>
                  <a:srgbClr val="000000"/>
                </a:solidFill>
                <a:latin typeface="Verdana" panose="020B0604030504040204" pitchFamily="34" charset="0"/>
                <a:ea typeface="Osaka" pitchFamily="16" charset="-128"/>
              </a:defRPr>
            </a:lvl9pPr>
          </a:lstStyle>
          <a:p>
            <a:pPr>
              <a:spcBef>
                <a:spcPct val="0"/>
              </a:spcBef>
              <a:buClrTx/>
              <a:buSzTx/>
              <a:buFontTx/>
              <a:buNone/>
            </a:pPr>
            <a:r>
              <a:rPr lang="en-GB" altLang="nl-NL" dirty="0">
                <a:solidFill>
                  <a:schemeClr val="tx1"/>
                </a:solidFill>
                <a:latin typeface="Arial" panose="020B0604020202020204" pitchFamily="34" charset="0"/>
                <a:ea typeface="ＭＳ Ｐゴシック" panose="020B0600070205080204" pitchFamily="34" charset="-128"/>
              </a:rPr>
              <a:t>De </a:t>
            </a:r>
            <a:r>
              <a:rPr lang="en-GB" altLang="nl-NL" dirty="0" err="1">
                <a:solidFill>
                  <a:schemeClr val="tx1"/>
                </a:solidFill>
                <a:latin typeface="Arial" panose="020B0604020202020204" pitchFamily="34" charset="0"/>
                <a:ea typeface="ＭＳ Ｐゴシック" panose="020B0600070205080204" pitchFamily="34" charset="-128"/>
              </a:rPr>
              <a:t>vooruitgang</a:t>
            </a:r>
            <a:r>
              <a:rPr lang="en-GB" altLang="nl-NL" dirty="0">
                <a:solidFill>
                  <a:schemeClr val="tx1"/>
                </a:solidFill>
                <a:latin typeface="Arial" panose="020B0604020202020204" pitchFamily="34" charset="0"/>
                <a:ea typeface="ＭＳ Ｐゴシック" panose="020B0600070205080204" pitchFamily="34" charset="-128"/>
              </a:rPr>
              <a:t> in het genre is </a:t>
            </a:r>
            <a:r>
              <a:rPr lang="en-GB" altLang="nl-NL" dirty="0" err="1">
                <a:solidFill>
                  <a:schemeClr val="tx1"/>
                </a:solidFill>
                <a:latin typeface="Arial" panose="020B0604020202020204" pitchFamily="34" charset="0"/>
                <a:ea typeface="ＭＳ Ｐゴシック" panose="020B0600070205080204" pitchFamily="34" charset="-128"/>
              </a:rPr>
              <a:t>statistisch</a:t>
            </a:r>
            <a:r>
              <a:rPr lang="en-GB" altLang="nl-NL" dirty="0">
                <a:solidFill>
                  <a:schemeClr val="tx1"/>
                </a:solidFill>
                <a:latin typeface="Arial" panose="020B0604020202020204" pitchFamily="34" charset="0"/>
                <a:ea typeface="ＭＳ Ｐゴシック" panose="020B0600070205080204" pitchFamily="34" charset="-128"/>
              </a:rPr>
              <a:t> significant (t = 8,38; df = 21; p &lt; 0,001), </a:t>
            </a:r>
            <a:r>
              <a:rPr lang="en-GB" altLang="nl-NL" dirty="0" err="1">
                <a:solidFill>
                  <a:schemeClr val="tx1"/>
                </a:solidFill>
                <a:latin typeface="Arial" panose="020B0604020202020204" pitchFamily="34" charset="0"/>
                <a:ea typeface="ＭＳ Ｐゴシック" panose="020B0600070205080204" pitchFamily="34" charset="-128"/>
              </a:rPr>
              <a:t>effectgrootte</a:t>
            </a:r>
            <a:r>
              <a:rPr lang="en-GB" altLang="nl-NL" dirty="0">
                <a:solidFill>
                  <a:schemeClr val="tx1"/>
                </a:solidFill>
                <a:latin typeface="Arial" panose="020B0604020202020204" pitchFamily="34" charset="0"/>
                <a:ea typeface="ＭＳ Ｐゴシック" panose="020B0600070205080204" pitchFamily="34" charset="-128"/>
              </a:rPr>
              <a:t> d = 1,79. 
</a:t>
            </a:r>
          </a:p>
          <a:p>
            <a:pPr>
              <a:spcBef>
                <a:spcPct val="0"/>
              </a:spcBef>
              <a:buClrTx/>
              <a:buSzTx/>
              <a:buFontTx/>
              <a:buNone/>
            </a:pPr>
            <a:endParaRPr lang="nl-NL" altLang="nl-NL" dirty="0">
              <a:solidFill>
                <a:schemeClr val="tx1"/>
              </a:solidFill>
              <a:latin typeface="Arial" panose="020B0604020202020204" pitchFamily="34" charset="0"/>
              <a:ea typeface="ＭＳ Ｐゴシック" panose="020B0600070205080204" pitchFamily="34" charset="-128"/>
            </a:endParaRPr>
          </a:p>
        </p:txBody>
      </p:sp>
      <p:sp>
        <p:nvSpPr>
          <p:cNvPr id="8" name="Footer Placeholder 4">
            <a:extLst>
              <a:ext uri="{FF2B5EF4-FFF2-40B4-BE49-F238E27FC236}">
                <a16:creationId xmlns:a16="http://schemas.microsoft.com/office/drawing/2014/main" id="{353F05F3-9640-41E8-81E4-A8C6F3D7D799}"/>
              </a:ext>
            </a:extLst>
          </p:cNvPr>
          <p:cNvSpPr>
            <a:spLocks noGrp="1"/>
          </p:cNvSpPr>
          <p:nvPr>
            <p:ph type="ftr" sz="quarter" idx="11"/>
          </p:nvPr>
        </p:nvSpPr>
        <p:spPr bwMode="auto">
          <a:xfrm>
            <a:off x="2209800" y="6553200"/>
            <a:ext cx="28956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800" kern="1200">
                <a:solidFill>
                  <a:srgbClr val="FFFFFF"/>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t>ORD 9 juni 2011</a:t>
            </a:r>
            <a:endParaRPr lang="en-US" sz="1400" dirty="0">
              <a:solidFill>
                <a:schemeClr val="tx1"/>
              </a:solidFill>
            </a:endParaRPr>
          </a:p>
        </p:txBody>
      </p:sp>
    </p:spTree>
    <p:extLst>
      <p:ext uri="{BB962C8B-B14F-4D97-AF65-F5344CB8AC3E}">
        <p14:creationId xmlns:p14="http://schemas.microsoft.com/office/powerpoint/2010/main" val="20738902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B64609BB-3C4C-4642-A6D5-E3A51FECCBB0}"/>
              </a:ext>
            </a:extLst>
          </p:cNvPr>
          <p:cNvSpPr>
            <a:spLocks noGrp="1" noChangeArrowheads="1"/>
          </p:cNvSpPr>
          <p:nvPr>
            <p:ph type="title"/>
          </p:nvPr>
        </p:nvSpPr>
        <p:spPr>
          <a:xfrm>
            <a:off x="684213" y="404813"/>
            <a:ext cx="8001000" cy="720725"/>
          </a:xfrm>
        </p:spPr>
        <p:txBody>
          <a:bodyPr/>
          <a:lstStyle/>
          <a:p>
            <a:r>
              <a:rPr lang="nl-NL" altLang="nl-NL" sz="2800" dirty="0">
                <a:solidFill>
                  <a:schemeClr val="accent1"/>
                </a:solidFill>
              </a:rPr>
              <a:t>Hoe hebben de docenten leren </a:t>
            </a:r>
            <a:r>
              <a:rPr lang="nl-NL" altLang="nl-NL" sz="2800" dirty="0" err="1">
                <a:solidFill>
                  <a:schemeClr val="accent1"/>
                </a:solidFill>
              </a:rPr>
              <a:t>scaffolden</a:t>
            </a:r>
            <a:r>
              <a:rPr lang="nl-NL" altLang="nl-NL" sz="2800" dirty="0">
                <a:solidFill>
                  <a:schemeClr val="accent1"/>
                </a:solidFill>
              </a:rPr>
              <a:t>?</a:t>
            </a:r>
          </a:p>
        </p:txBody>
      </p:sp>
      <p:sp>
        <p:nvSpPr>
          <p:cNvPr id="49155" name="Rectangle 3">
            <a:extLst>
              <a:ext uri="{FF2B5EF4-FFF2-40B4-BE49-F238E27FC236}">
                <a16:creationId xmlns:a16="http://schemas.microsoft.com/office/drawing/2014/main" id="{7B066249-8191-4026-A663-921C7C94A1AE}"/>
              </a:ext>
            </a:extLst>
          </p:cNvPr>
          <p:cNvSpPr>
            <a:spLocks noGrp="1" noChangeArrowheads="1"/>
          </p:cNvSpPr>
          <p:nvPr>
            <p:ph type="body" idx="1"/>
          </p:nvPr>
        </p:nvSpPr>
        <p:spPr>
          <a:xfrm>
            <a:off x="539750" y="1772816"/>
            <a:ext cx="8001000" cy="4394622"/>
          </a:xfrm>
        </p:spPr>
        <p:txBody>
          <a:bodyPr/>
          <a:lstStyle/>
          <a:p>
            <a:pPr>
              <a:defRPr/>
            </a:pPr>
            <a:r>
              <a:rPr lang="nl-NL" sz="2800" dirty="0"/>
              <a:t>Discussies tussen de lessen door
Docent als co-designer
</a:t>
            </a:r>
            <a:r>
              <a:rPr lang="nl-NL" sz="2800" dirty="0" err="1"/>
              <a:t>Stimulated</a:t>
            </a:r>
            <a:r>
              <a:rPr lang="nl-NL" sz="2800" dirty="0"/>
              <a:t> </a:t>
            </a:r>
            <a:r>
              <a:rPr lang="nl-NL" sz="2800" dirty="0" err="1"/>
              <a:t>recall</a:t>
            </a:r>
            <a:r>
              <a:rPr lang="nl-NL" sz="2800" dirty="0"/>
              <a:t> interviews</a:t>
            </a:r>
          </a:p>
          <a:p>
            <a:pPr>
              <a:defRPr/>
            </a:pPr>
            <a:r>
              <a:rPr lang="nl-NL" sz="2800" dirty="0"/>
              <a:t>Reflectieverslagen van de leraar</a:t>
            </a:r>
          </a:p>
          <a:p>
            <a:pPr>
              <a:defRPr/>
            </a:pPr>
            <a:endParaRPr lang="nl-NL" sz="2800" dirty="0"/>
          </a:p>
          <a:p>
            <a:pPr>
              <a:defRPr/>
            </a:pPr>
            <a:endParaRPr lang="nl-NL" dirty="0"/>
          </a:p>
          <a:p>
            <a:pPr marL="0" indent="0">
              <a:buFont typeface="Times" panose="02020603050405020304" pitchFamily="18" charset="0"/>
              <a:buNone/>
              <a:defRPr/>
            </a:pPr>
            <a:r>
              <a:rPr lang="nl-NL" dirty="0"/>
              <a:t>(</a:t>
            </a:r>
            <a:r>
              <a:rPr lang="nl-NL" dirty="0" err="1"/>
              <a:t>see</a:t>
            </a:r>
            <a:r>
              <a:rPr lang="nl-NL" dirty="0"/>
              <a:t> Smit &amp; Van Eerde, 2011</a:t>
            </a:r>
            <a:r>
              <a:rPr lang="nl-NL" sz="2800" dirty="0"/>
              <a:t>)</a:t>
            </a:r>
          </a:p>
        </p:txBody>
      </p:sp>
      <p:sp>
        <p:nvSpPr>
          <p:cNvPr id="4" name="Footer Placeholder 4">
            <a:extLst>
              <a:ext uri="{FF2B5EF4-FFF2-40B4-BE49-F238E27FC236}">
                <a16:creationId xmlns:a16="http://schemas.microsoft.com/office/drawing/2014/main" id="{9F53518D-6C23-449E-8E7D-B787FB9FEDE7}"/>
              </a:ext>
            </a:extLst>
          </p:cNvPr>
          <p:cNvSpPr>
            <a:spLocks noGrp="1"/>
          </p:cNvSpPr>
          <p:nvPr>
            <p:ph type="ftr" sz="quarter" idx="11"/>
          </p:nvPr>
        </p:nvSpPr>
        <p:spPr bwMode="auto">
          <a:xfrm>
            <a:off x="2209800" y="6553200"/>
            <a:ext cx="28956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800" kern="1200">
                <a:solidFill>
                  <a:srgbClr val="FFFFFF"/>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t>ORD 9 juni 2011</a:t>
            </a:r>
            <a:endParaRPr lang="en-US" sz="1400" dirty="0">
              <a:solidFill>
                <a:schemeClr val="tx1"/>
              </a:solidFill>
            </a:endParaRPr>
          </a:p>
        </p:txBody>
      </p:sp>
    </p:spTree>
    <p:extLst>
      <p:ext uri="{BB962C8B-B14F-4D97-AF65-F5344CB8AC3E}">
        <p14:creationId xmlns:p14="http://schemas.microsoft.com/office/powerpoint/2010/main" val="9643438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30FF32-181A-964F-AB79-FB627524CF8D}"/>
              </a:ext>
            </a:extLst>
          </p:cNvPr>
          <p:cNvSpPr>
            <a:spLocks noGrp="1"/>
          </p:cNvSpPr>
          <p:nvPr>
            <p:ph type="title"/>
          </p:nvPr>
        </p:nvSpPr>
        <p:spPr/>
        <p:txBody>
          <a:bodyPr/>
          <a:lstStyle/>
          <a:p>
            <a:r>
              <a:rPr lang="nl-NL" dirty="0"/>
              <a:t>Voorwaarden scheppen voor het </a:t>
            </a:r>
            <a:r>
              <a:rPr lang="nl-NL" dirty="0" err="1"/>
              <a:t>scaffolden</a:t>
            </a:r>
            <a:r>
              <a:rPr lang="nl-NL" dirty="0"/>
              <a:t> van taal</a:t>
            </a:r>
          </a:p>
        </p:txBody>
      </p:sp>
      <p:sp>
        <p:nvSpPr>
          <p:cNvPr id="3" name="Tijdelijke aanduiding voor inhoud 2">
            <a:extLst>
              <a:ext uri="{FF2B5EF4-FFF2-40B4-BE49-F238E27FC236}">
                <a16:creationId xmlns:a16="http://schemas.microsoft.com/office/drawing/2014/main" id="{7B490857-9BF2-3345-A2B2-AD08E8F58F6C}"/>
              </a:ext>
            </a:extLst>
          </p:cNvPr>
          <p:cNvSpPr>
            <a:spLocks noGrp="1"/>
          </p:cNvSpPr>
          <p:nvPr>
            <p:ph idx="1"/>
          </p:nvPr>
        </p:nvSpPr>
        <p:spPr/>
        <p:txBody>
          <a:bodyPr/>
          <a:lstStyle/>
          <a:p>
            <a:endParaRPr lang="nl-NL" dirty="0"/>
          </a:p>
          <a:p>
            <a:r>
              <a:rPr lang="nl-NL" sz="2400" dirty="0"/>
              <a:t>Besteed aandacht aan de interactie normen in de klas
Geef de studenten voldoende tijd om individueel na te denken als je een vraag stelt
Moedig de studenten aan om taal te produceren (in spreken en schrijven)
Luister naar en reageer op de kwaliteit van verbale uitingen</a:t>
            </a:r>
            <a:endParaRPr lang="nl-NL" dirty="0"/>
          </a:p>
        </p:txBody>
      </p:sp>
    </p:spTree>
    <p:extLst>
      <p:ext uri="{BB962C8B-B14F-4D97-AF65-F5344CB8AC3E}">
        <p14:creationId xmlns:p14="http://schemas.microsoft.com/office/powerpoint/2010/main" val="40857111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a:extLst>
              <a:ext uri="{FF2B5EF4-FFF2-40B4-BE49-F238E27FC236}">
                <a16:creationId xmlns:a16="http://schemas.microsoft.com/office/drawing/2014/main" id="{0ABB7927-6EA7-469A-A06D-CFEC87F9F29E}"/>
              </a:ext>
            </a:extLst>
          </p:cNvPr>
          <p:cNvSpPr>
            <a:spLocks noGrp="1" noChangeArrowheads="1"/>
          </p:cNvSpPr>
          <p:nvPr>
            <p:ph idx="1"/>
          </p:nvPr>
        </p:nvSpPr>
        <p:spPr/>
        <p:txBody>
          <a:bodyPr/>
          <a:lstStyle/>
          <a:p>
            <a:pPr>
              <a:defRPr/>
            </a:pPr>
            <a:r>
              <a:rPr lang="nl-NL" sz="2400" dirty="0"/>
              <a:t>"Taal is nu altijd een aandachtspunt."</a:t>
            </a:r>
            <a:br>
              <a:rPr lang="nl-NL" sz="2400" dirty="0"/>
            </a:br>
            <a:br>
              <a:rPr lang="nl-NL" sz="2400" dirty="0"/>
            </a:br>
            <a:r>
              <a:rPr lang="nl-NL" sz="2400" dirty="0"/>
              <a:t>
"Wat de beste manieren van taalsteun zijn... Zoals dat schrijfkader. Dat we ze iets geven waardoor ze denken: 'Ik weet een eerste zin'. Taalsteun geven zoals hiermee is zo belangrijk!"</a:t>
            </a:r>
            <a:br>
              <a:rPr lang="nl-NL" sz="2400" dirty="0"/>
            </a:br>
            <a:r>
              <a:rPr lang="nl-NL" sz="2400" dirty="0"/>
              <a:t>
"Voor een leraar is het als het leren van een nieuw beroep. En ik merk dat ik nog moet oefenen. En dat is waarom... een nascholingscursus zou niet slecht zijn, omdat deze strategieën niet gemakkelijk te beheersen zijn." </a:t>
            </a:r>
          </a:p>
        </p:txBody>
      </p:sp>
      <p:sp>
        <p:nvSpPr>
          <p:cNvPr id="86018" name="Rectangle 2">
            <a:extLst>
              <a:ext uri="{FF2B5EF4-FFF2-40B4-BE49-F238E27FC236}">
                <a16:creationId xmlns:a16="http://schemas.microsoft.com/office/drawing/2014/main" id="{F7D1FF25-962A-429C-A41A-1806DBE924F2}"/>
              </a:ext>
            </a:extLst>
          </p:cNvPr>
          <p:cNvSpPr>
            <a:spLocks noGrp="1" noChangeArrowheads="1"/>
          </p:cNvSpPr>
          <p:nvPr>
            <p:ph type="title"/>
          </p:nvPr>
        </p:nvSpPr>
        <p:spPr/>
        <p:txBody>
          <a:bodyPr/>
          <a:lstStyle/>
          <a:p>
            <a:r>
              <a:rPr lang="nl-NL" altLang="nl-NL" sz="2800" dirty="0">
                <a:solidFill>
                  <a:schemeClr val="accent1"/>
                </a:solidFill>
              </a:rPr>
              <a:t>Hoe keken de docenten terug op de lessen?</a:t>
            </a:r>
          </a:p>
        </p:txBody>
      </p:sp>
    </p:spTree>
    <p:extLst>
      <p:ext uri="{BB962C8B-B14F-4D97-AF65-F5344CB8AC3E}">
        <p14:creationId xmlns:p14="http://schemas.microsoft.com/office/powerpoint/2010/main" val="514740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a:extLst>
              <a:ext uri="{FF2B5EF4-FFF2-40B4-BE49-F238E27FC236}">
                <a16:creationId xmlns:a16="http://schemas.microsoft.com/office/drawing/2014/main" id="{C7042161-29FF-47F2-ABD6-B2E375378834}"/>
              </a:ext>
            </a:extLst>
          </p:cNvPr>
          <p:cNvSpPr>
            <a:spLocks noGrp="1" noChangeArrowheads="1"/>
          </p:cNvSpPr>
          <p:nvPr>
            <p:ph idx="1"/>
          </p:nvPr>
        </p:nvSpPr>
        <p:spPr/>
        <p:txBody>
          <a:bodyPr/>
          <a:lstStyle/>
          <a:p>
            <a:pPr marL="0" indent="0">
              <a:buFont typeface="Times" panose="02020603050405020304" pitchFamily="18" charset="0"/>
              <a:buNone/>
              <a:defRPr/>
            </a:pPr>
            <a:endParaRPr lang="nl-NL" altLang="nl-NL" dirty="0"/>
          </a:p>
          <a:p>
            <a:pPr>
              <a:defRPr/>
            </a:pPr>
            <a:r>
              <a:rPr lang="nl-NL" altLang="nl-NL" sz="2400" dirty="0"/>
              <a:t>"Dat we nieuwe woorden hebben geleerd voor rekenen-wiskunde en taal."</a:t>
            </a:r>
            <a:br>
              <a:rPr lang="nl-NL" altLang="nl-NL" sz="2400" dirty="0"/>
            </a:br>
            <a:r>
              <a:rPr lang="nl-NL" altLang="nl-NL" sz="2400" dirty="0"/>
              <a:t>
"Ik weet nu hoe grafieken ontstaan."</a:t>
            </a:r>
            <a:br>
              <a:rPr lang="nl-NL" altLang="nl-NL" sz="2400" dirty="0"/>
            </a:br>
            <a:r>
              <a:rPr lang="nl-NL" altLang="nl-NL" sz="2400" dirty="0"/>
              <a:t>
" Schrijven over een grafiek. Het is makkelijk en een goede manier."</a:t>
            </a:r>
            <a:endParaRPr lang="nl-NL" altLang="nl-NL" dirty="0"/>
          </a:p>
        </p:txBody>
      </p:sp>
      <p:sp>
        <p:nvSpPr>
          <p:cNvPr id="88066" name="Rectangle 2">
            <a:extLst>
              <a:ext uri="{FF2B5EF4-FFF2-40B4-BE49-F238E27FC236}">
                <a16:creationId xmlns:a16="http://schemas.microsoft.com/office/drawing/2014/main" id="{BC636FA4-D5B9-4125-99DA-82D888C5EB49}"/>
              </a:ext>
            </a:extLst>
          </p:cNvPr>
          <p:cNvSpPr>
            <a:spLocks noGrp="1" noChangeArrowheads="1"/>
          </p:cNvSpPr>
          <p:nvPr>
            <p:ph type="title"/>
          </p:nvPr>
        </p:nvSpPr>
        <p:spPr/>
        <p:txBody>
          <a:bodyPr/>
          <a:lstStyle/>
          <a:p>
            <a:r>
              <a:rPr lang="nl-NL" altLang="nl-NL" sz="2800" dirty="0">
                <a:solidFill>
                  <a:schemeClr val="accent1"/>
                </a:solidFill>
              </a:rPr>
              <a:t>Hoe kijken de studenten terug? 
</a:t>
            </a:r>
            <a:endParaRPr lang="nl-NL" altLang="nl-NL" sz="4000" dirty="0">
              <a:solidFill>
                <a:schemeClr val="tx1"/>
              </a:solidFill>
            </a:endParaRPr>
          </a:p>
        </p:txBody>
      </p:sp>
      <p:sp>
        <p:nvSpPr>
          <p:cNvPr id="4" name="Footer Placeholder 4">
            <a:extLst>
              <a:ext uri="{FF2B5EF4-FFF2-40B4-BE49-F238E27FC236}">
                <a16:creationId xmlns:a16="http://schemas.microsoft.com/office/drawing/2014/main" id="{2B09A8E9-F060-4B35-9976-7CA0D0E39D44}"/>
              </a:ext>
            </a:extLst>
          </p:cNvPr>
          <p:cNvSpPr>
            <a:spLocks noGrp="1"/>
          </p:cNvSpPr>
          <p:nvPr>
            <p:ph type="ftr" sz="quarter" idx="4294967295"/>
          </p:nvPr>
        </p:nvSpPr>
        <p:spPr bwMode="auto">
          <a:xfrm>
            <a:off x="0" y="6553200"/>
            <a:ext cx="28956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800" kern="1200">
                <a:solidFill>
                  <a:srgbClr val="FFFFFF"/>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t>ORD 9 juni 2011</a:t>
            </a:r>
            <a:endParaRPr lang="en-US" sz="1400" dirty="0">
              <a:solidFill>
                <a:schemeClr val="tx1"/>
              </a:solidFill>
            </a:endParaRPr>
          </a:p>
        </p:txBody>
      </p:sp>
    </p:spTree>
    <p:extLst>
      <p:ext uri="{BB962C8B-B14F-4D97-AF65-F5344CB8AC3E}">
        <p14:creationId xmlns:p14="http://schemas.microsoft.com/office/powerpoint/2010/main" val="8556364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F86D05-61AE-DF4D-8188-291816244213}"/>
              </a:ext>
            </a:extLst>
          </p:cNvPr>
          <p:cNvSpPr>
            <a:spLocks noGrp="1"/>
          </p:cNvSpPr>
          <p:nvPr>
            <p:ph type="title"/>
          </p:nvPr>
        </p:nvSpPr>
        <p:spPr/>
        <p:txBody>
          <a:bodyPr/>
          <a:lstStyle/>
          <a:p>
            <a:r>
              <a:rPr lang="nl-NL" dirty="0"/>
              <a:t>Taalontwikkeling van studenten</a:t>
            </a:r>
          </a:p>
        </p:txBody>
      </p:sp>
      <p:sp>
        <p:nvSpPr>
          <p:cNvPr id="3" name="Tijdelijke aanduiding voor inhoud 2">
            <a:extLst>
              <a:ext uri="{FF2B5EF4-FFF2-40B4-BE49-F238E27FC236}">
                <a16:creationId xmlns:a16="http://schemas.microsoft.com/office/drawing/2014/main" id="{28303C19-2302-834E-821B-7C671D0DC05E}"/>
              </a:ext>
            </a:extLst>
          </p:cNvPr>
          <p:cNvSpPr>
            <a:spLocks noGrp="1"/>
          </p:cNvSpPr>
          <p:nvPr>
            <p:ph idx="1"/>
          </p:nvPr>
        </p:nvSpPr>
        <p:spPr/>
        <p:txBody>
          <a:bodyPr/>
          <a:lstStyle/>
          <a:p>
            <a:pPr marL="0" indent="0">
              <a:buNone/>
            </a:pPr>
            <a:r>
              <a:rPr lang="nl-NL" sz="2400" dirty="0"/>
              <a:t>Studenten:</a:t>
            </a:r>
          </a:p>
          <a:p>
            <a:pPr marL="342900"/>
            <a:r>
              <a:rPr lang="nl-NL" sz="2400" dirty="0"/>
              <a:t>produceren meer taal 
beschrijven een grafiek in meer detail (ze onderscheiden vaak meer onderdelen) 
gebruiken meer rekenwiskundige termen en gebruiken deze op een meer en meer passende manier
Spreken en schrijven met behulp van de juiste grammatica
Tonen meer en meer wiskundig begrip; bijvoorbeeld het onderscheid tussen </a:t>
            </a:r>
            <a:r>
              <a:rPr lang="nl-NL" sz="2400" i="1" dirty="0"/>
              <a:t>momenten</a:t>
            </a:r>
            <a:r>
              <a:rPr lang="nl-NL" sz="2400" dirty="0"/>
              <a:t> (punten in een grafiek) en </a:t>
            </a:r>
            <a:r>
              <a:rPr lang="nl-NL" sz="2400" i="1" dirty="0"/>
              <a:t>tijdsperioden</a:t>
            </a:r>
            <a:r>
              <a:rPr lang="nl-NL" sz="2400" dirty="0"/>
              <a:t> (segmenten in een grafiek)</a:t>
            </a:r>
            <a:endParaRPr lang="nl-NL" dirty="0"/>
          </a:p>
        </p:txBody>
      </p:sp>
    </p:spTree>
    <p:extLst>
      <p:ext uri="{BB962C8B-B14F-4D97-AF65-F5344CB8AC3E}">
        <p14:creationId xmlns:p14="http://schemas.microsoft.com/office/powerpoint/2010/main" val="13973350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612000" y="4503240"/>
            <a:ext cx="8532000" cy="648000"/>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dirty="0">
              <a:solidFill>
                <a:prstClr val="black"/>
              </a:solidFill>
              <a:latin typeface="Calibri" panose="020F0502020204030204" pitchFamily="34" charset="0"/>
            </a:endParaRPr>
          </a:p>
        </p:txBody>
      </p:sp>
      <p:sp>
        <p:nvSpPr>
          <p:cNvPr id="11" name="Rechteck 10"/>
          <p:cNvSpPr/>
          <p:nvPr/>
        </p:nvSpPr>
        <p:spPr bwMode="auto">
          <a:xfrm>
            <a:off x="-54260" y="1247611"/>
            <a:ext cx="899592" cy="5589239"/>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8" name="Titel 7"/>
          <p:cNvSpPr>
            <a:spLocks noGrp="1"/>
          </p:cNvSpPr>
          <p:nvPr>
            <p:ph type="title"/>
          </p:nvPr>
        </p:nvSpPr>
        <p:spPr/>
        <p:txBody>
          <a:bodyPr>
            <a:noAutofit/>
          </a:bodyPr>
          <a:lstStyle/>
          <a:p>
            <a:r>
              <a:rPr lang="nl-NL" dirty="0"/>
              <a:t>Programma  sessie 2</a:t>
            </a:r>
          </a:p>
        </p:txBody>
      </p:sp>
      <p:sp>
        <p:nvSpPr>
          <p:cNvPr id="9" name="Inhaltsplatzhalter 8"/>
          <p:cNvSpPr>
            <a:spLocks noGrp="1"/>
          </p:cNvSpPr>
          <p:nvPr>
            <p:ph idx="1"/>
          </p:nvPr>
        </p:nvSpPr>
        <p:spPr>
          <a:xfrm>
            <a:off x="1385324" y="1478832"/>
            <a:ext cx="8424936" cy="3672408"/>
          </a:xfrm>
        </p:spPr>
        <p:txBody>
          <a:bodyPr/>
          <a:lstStyle/>
          <a:p>
            <a:pPr marL="514350" indent="-514350">
              <a:buClr>
                <a:srgbClr val="327A86"/>
              </a:buClr>
              <a:buAutoNum type="arabicPeriod"/>
            </a:pPr>
            <a:r>
              <a:rPr lang="nl-NL" dirty="0">
                <a:solidFill>
                  <a:srgbClr val="327A86"/>
                </a:solidFill>
              </a:rPr>
              <a:t>Starter</a:t>
            </a:r>
          </a:p>
          <a:p>
            <a:pPr marL="514350" indent="-514350">
              <a:buClr>
                <a:srgbClr val="327A86"/>
              </a:buClr>
              <a:buAutoNum type="arabicPeriod"/>
            </a:pPr>
            <a:r>
              <a:rPr lang="nl-NL" dirty="0">
                <a:solidFill>
                  <a:srgbClr val="327A86"/>
                </a:solidFill>
              </a:rPr>
              <a:t>resultaten van huiswerk delen</a:t>
            </a:r>
          </a:p>
          <a:p>
            <a:pPr marL="514350" indent="-514350">
              <a:buClr>
                <a:srgbClr val="327A86"/>
              </a:buClr>
              <a:buAutoNum type="arabicPeriod"/>
            </a:pPr>
            <a:r>
              <a:rPr lang="nl-NL" dirty="0">
                <a:solidFill>
                  <a:srgbClr val="327A86"/>
                </a:solidFill>
              </a:rPr>
              <a:t>Achtergrond bij de taal van lijngrafieken</a:t>
            </a:r>
          </a:p>
          <a:p>
            <a:pPr marL="514350" indent="-514350">
              <a:buClr>
                <a:srgbClr val="327A86"/>
              </a:buClr>
              <a:buAutoNum type="arabicPeriod"/>
            </a:pPr>
            <a:r>
              <a:rPr lang="nl-NL" dirty="0">
                <a:solidFill>
                  <a:srgbClr val="327A86"/>
                </a:solidFill>
              </a:rPr>
              <a:t>Activiteit: analyseren van  studentenwerk</a:t>
            </a:r>
          </a:p>
          <a:p>
            <a:pPr marL="514350" indent="-514350">
              <a:buClr>
                <a:srgbClr val="327A86"/>
              </a:buClr>
              <a:buFont typeface="Arial" panose="020B0604020202020204" pitchFamily="34" charset="0"/>
              <a:buAutoNum type="arabicPeriod"/>
            </a:pPr>
            <a:r>
              <a:rPr lang="nl-NL" dirty="0">
                <a:solidFill>
                  <a:srgbClr val="327A86"/>
                </a:solidFill>
              </a:rPr>
              <a:t>Onderzoek naar de taal van lijngrafieken</a:t>
            </a:r>
          </a:p>
          <a:p>
            <a:pPr marL="514350" indent="-514350">
              <a:buClr>
                <a:srgbClr val="327A86"/>
              </a:buClr>
              <a:buAutoNum type="arabicPeriod"/>
            </a:pPr>
            <a:r>
              <a:rPr lang="nl-NL" dirty="0">
                <a:solidFill>
                  <a:srgbClr val="327A86"/>
                </a:solidFill>
              </a:rPr>
              <a:t>Wat betekent dit voor uw onderwijspraktijk?</a:t>
            </a:r>
          </a:p>
          <a:p>
            <a:pPr marL="514350" indent="-514350">
              <a:buClr>
                <a:srgbClr val="327A86"/>
              </a:buClr>
              <a:buAutoNum type="arabicPeriod"/>
            </a:pPr>
            <a:r>
              <a:rPr lang="nl-NL" dirty="0">
                <a:solidFill>
                  <a:srgbClr val="327A86"/>
                </a:solidFill>
              </a:rPr>
              <a:t>Reflectie en vooruitblik</a:t>
            </a:r>
          </a:p>
        </p:txBody>
      </p:sp>
    </p:spTree>
    <p:extLst>
      <p:ext uri="{BB962C8B-B14F-4D97-AF65-F5344CB8AC3E}">
        <p14:creationId xmlns:p14="http://schemas.microsoft.com/office/powerpoint/2010/main" val="34561895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txBox="1">
            <a:spLocks/>
          </p:cNvSpPr>
          <p:nvPr/>
        </p:nvSpPr>
        <p:spPr bwMode="auto">
          <a:xfrm>
            <a:off x="-324544" y="980728"/>
            <a:ext cx="9217024" cy="5779234"/>
          </a:xfrm>
          <a:prstGeom prst="rect">
            <a:avLst/>
          </a:prstGeom>
          <a:solidFill>
            <a:srgbClr val="327A86">
              <a:alpha val="25098"/>
            </a:srgbClr>
          </a:solidFill>
          <a:ln w="9525">
            <a:noFill/>
            <a:miter lim="800000"/>
            <a:headEnd/>
            <a:tailEnd/>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pPr marL="0" marR="0" lvl="0" indent="0" algn="l" defTabSz="914400" rtl="0" eaLnBrk="0" fontAlgn="base" latinLnBrk="0" hangingPunct="0">
              <a:lnSpc>
                <a:spcPct val="90000"/>
              </a:lnSpc>
              <a:spcBef>
                <a:spcPts val="900"/>
              </a:spcBef>
              <a:spcAft>
                <a:spcPct val="0"/>
              </a:spcAft>
              <a:buClrTx/>
              <a:buSzTx/>
              <a:buFontTx/>
              <a:buNone/>
              <a:tabLst/>
              <a:defRPr/>
            </a:pPr>
            <a:endParaRPr kumimoji="0" lang="de-DE" sz="2000" b="0" i="0" u="none" strike="noStrike" kern="0" cap="none" spc="0" normalizeH="0" baseline="0" noProof="0">
              <a:ln>
                <a:noFill/>
              </a:ln>
              <a:effectLst/>
              <a:uLnTx/>
              <a:uFillTx/>
              <a:latin typeface="Calibri"/>
              <a:ea typeface="ＭＳ Ｐゴシック" charset="-128"/>
              <a:cs typeface="Calibri"/>
            </a:endParaRPr>
          </a:p>
        </p:txBody>
      </p:sp>
      <p:sp>
        <p:nvSpPr>
          <p:cNvPr id="3" name="Inhaltsplatzhalter 2"/>
          <p:cNvSpPr>
            <a:spLocks noGrp="1"/>
          </p:cNvSpPr>
          <p:nvPr>
            <p:ph idx="1"/>
          </p:nvPr>
        </p:nvSpPr>
        <p:spPr>
          <a:xfrm>
            <a:off x="323528" y="1124744"/>
            <a:ext cx="8424936" cy="5616624"/>
          </a:xfrm>
          <a:noFill/>
        </p:spPr>
        <p:txBody>
          <a:bodyPr/>
          <a:lstStyle/>
          <a:p>
            <a:pPr marL="342900">
              <a:spcBef>
                <a:spcPts val="400"/>
              </a:spcBef>
              <a:spcAft>
                <a:spcPts val="200"/>
              </a:spcAft>
              <a:buNone/>
            </a:pPr>
            <a:r>
              <a:rPr lang="de-DE" sz="1800" b="1" dirty="0"/>
              <a:t>1</a:t>
            </a:r>
            <a:r>
              <a:rPr lang="de-DE" sz="2400" b="1" dirty="0"/>
              <a:t>. </a:t>
            </a:r>
            <a:r>
              <a:rPr lang="nl-NL" sz="2400" b="1" dirty="0"/>
              <a:t>Een taalgerichte onderwijsactiviteit voorbereiden en ontwerpen met een diagram/grafiek</a:t>
            </a:r>
          </a:p>
          <a:p>
            <a:pPr marL="342900">
              <a:spcBef>
                <a:spcPts val="400"/>
              </a:spcBef>
              <a:spcAft>
                <a:spcPts val="200"/>
              </a:spcAft>
              <a:buNone/>
            </a:pPr>
            <a:r>
              <a:rPr lang="nl-NL" sz="2400" b="1" dirty="0"/>
              <a:t>	</a:t>
            </a:r>
            <a:r>
              <a:rPr lang="nl-NL" sz="2400" dirty="0"/>
              <a:t>Gebruik het lesplan (in de hand-out) 
	Voeg alle </a:t>
            </a:r>
            <a:r>
              <a:rPr lang="nl-NL" sz="2400" dirty="0" err="1"/>
              <a:t>leerlingmateriaal</a:t>
            </a:r>
            <a:r>
              <a:rPr lang="nl-NL" sz="2400" dirty="0"/>
              <a:t> toe
</a:t>
            </a:r>
          </a:p>
          <a:p>
            <a:pPr marL="268288" indent="-268288">
              <a:spcBef>
                <a:spcPts val="400"/>
              </a:spcBef>
              <a:spcAft>
                <a:spcPts val="200"/>
              </a:spcAft>
              <a:buNone/>
            </a:pPr>
            <a:r>
              <a:rPr lang="nl-NL" sz="2400" b="1" dirty="0"/>
              <a:t>2. Probeer deze activiteit met je studenten (hele klas of kleine groep)
	</a:t>
            </a:r>
            <a:r>
              <a:rPr lang="nl-NL" sz="2400" dirty="0"/>
              <a:t>Schrijf een kort verslag: wat ging er goed? Welke problemen ontstonden? Welke verbeteringen zou u aanbrengen om deze te overwinnen? Voeg enkele voorbeelden toe van het werk van uw studenten. 
</a:t>
            </a:r>
          </a:p>
          <a:p>
            <a:pPr marL="268288" indent="-268288">
              <a:spcBef>
                <a:spcPts val="800"/>
              </a:spcBef>
              <a:spcAft>
                <a:spcPts val="200"/>
              </a:spcAft>
              <a:buNone/>
            </a:pPr>
            <a:r>
              <a:rPr lang="nl-NL" sz="2400" b="1" dirty="0"/>
              <a:t>Breng alle materialen mee naar sessie 2.
</a:t>
            </a:r>
            <a:r>
              <a:rPr lang="nl-NL" sz="2400" dirty="0"/>
              <a:t>.
</a:t>
            </a:r>
            <a:endParaRPr lang="nl-NL" sz="2800" dirty="0"/>
          </a:p>
          <a:p>
            <a:pPr marL="342900">
              <a:spcBef>
                <a:spcPts val="400"/>
              </a:spcBef>
              <a:spcAft>
                <a:spcPts val="200"/>
              </a:spcAft>
              <a:buFont typeface="Arial" charset="0"/>
              <a:buChar char="•"/>
            </a:pPr>
            <a:endParaRPr lang="de-DE" sz="2000" dirty="0"/>
          </a:p>
        </p:txBody>
      </p:sp>
      <p:sp>
        <p:nvSpPr>
          <p:cNvPr id="2" name="Titel 1"/>
          <p:cNvSpPr>
            <a:spLocks noGrp="1"/>
          </p:cNvSpPr>
          <p:nvPr>
            <p:ph type="title"/>
          </p:nvPr>
        </p:nvSpPr>
        <p:spPr/>
        <p:txBody>
          <a:bodyPr/>
          <a:lstStyle/>
          <a:p>
            <a:r>
              <a:rPr lang="de-DE" dirty="0" err="1"/>
              <a:t>Uitgevoerd</a:t>
            </a:r>
            <a:r>
              <a:rPr lang="de-DE" dirty="0"/>
              <a:t> </a:t>
            </a:r>
            <a:r>
              <a:rPr lang="de-DE" dirty="0" err="1"/>
              <a:t>huiswerk</a:t>
            </a:r>
            <a:endParaRPr lang="de-DE" dirty="0"/>
          </a:p>
        </p:txBody>
      </p:sp>
    </p:spTree>
    <p:extLst>
      <p:ext uri="{BB962C8B-B14F-4D97-AF65-F5344CB8AC3E}">
        <p14:creationId xmlns:p14="http://schemas.microsoft.com/office/powerpoint/2010/main" val="197589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5E991BA-1399-514A-8246-C4A1E3E95940}"/>
              </a:ext>
            </a:extLst>
          </p:cNvPr>
          <p:cNvSpPr>
            <a:spLocks noGrp="1"/>
          </p:cNvSpPr>
          <p:nvPr>
            <p:ph type="ctrTitle"/>
          </p:nvPr>
        </p:nvSpPr>
        <p:spPr>
          <a:xfrm>
            <a:off x="253538" y="371475"/>
            <a:ext cx="3742398" cy="1080000"/>
          </a:xfrm>
        </p:spPr>
        <p:txBody>
          <a:bodyPr/>
          <a:lstStyle/>
          <a:p>
            <a:r>
              <a:rPr lang="nl-NL" sz="2400" dirty="0"/>
              <a:t>Stappen voor het ontwerpen van taalgericht rekenwiskundeonderwijs</a:t>
            </a:r>
            <a:r>
              <a:rPr lang="en-GB" sz="2400" dirty="0"/>
              <a:t>
</a:t>
            </a:r>
          </a:p>
        </p:txBody>
      </p:sp>
      <p:sp>
        <p:nvSpPr>
          <p:cNvPr id="6" name="Tijdelijke aanduiding voor tekst 5">
            <a:extLst>
              <a:ext uri="{FF2B5EF4-FFF2-40B4-BE49-F238E27FC236}">
                <a16:creationId xmlns:a16="http://schemas.microsoft.com/office/drawing/2014/main" id="{4DE0B563-7E06-9347-872E-F11768869D61}"/>
              </a:ext>
            </a:extLst>
          </p:cNvPr>
          <p:cNvSpPr>
            <a:spLocks noGrp="1"/>
          </p:cNvSpPr>
          <p:nvPr>
            <p:ph type="body" sz="quarter" idx="10"/>
          </p:nvPr>
        </p:nvSpPr>
        <p:spPr>
          <a:xfrm>
            <a:off x="253538" y="2204864"/>
            <a:ext cx="3912876" cy="3693318"/>
          </a:xfrm>
        </p:spPr>
        <p:txBody>
          <a:bodyPr/>
          <a:lstStyle/>
          <a:p>
            <a:pPr marL="257106" indent="-257106" fontAlgn="t">
              <a:buFont typeface="Arial" panose="020B0604020202020204" pitchFamily="34" charset="0"/>
              <a:buChar char="•"/>
            </a:pPr>
            <a:r>
              <a:rPr lang="nl-NL" sz="2400" dirty="0"/>
              <a:t>Bepaal het rekenwiskundige doel van de opgave
Ga na welke 'denkstappen' studenten maken
Analyseer welke taal ze daarbij nodig hebben
Ondersteun deze taal gericht door te </a:t>
            </a:r>
            <a:r>
              <a:rPr lang="nl-NL" sz="2400" dirty="0" err="1"/>
              <a:t>scaffolden</a:t>
            </a:r>
            <a:endParaRPr lang="nl-NL" sz="2400" dirty="0"/>
          </a:p>
        </p:txBody>
      </p:sp>
      <p:pic>
        <p:nvPicPr>
          <p:cNvPr id="10" name="Afbeelding 9">
            <a:extLst>
              <a:ext uri="{FF2B5EF4-FFF2-40B4-BE49-F238E27FC236}">
                <a16:creationId xmlns:a16="http://schemas.microsoft.com/office/drawing/2014/main" id="{0E77E98C-BDA6-8240-9244-488C34C0E8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6006" y="188640"/>
            <a:ext cx="1691680" cy="1129136"/>
          </a:xfrm>
          <a:prstGeom prst="rect">
            <a:avLst/>
          </a:prstGeom>
        </p:spPr>
      </p:pic>
      <p:sp>
        <p:nvSpPr>
          <p:cNvPr id="2" name="Rechthoek 1">
            <a:extLst>
              <a:ext uri="{FF2B5EF4-FFF2-40B4-BE49-F238E27FC236}">
                <a16:creationId xmlns:a16="http://schemas.microsoft.com/office/drawing/2014/main" id="{816ABD1A-C6CD-3541-8BD0-7CA642BB6186}"/>
              </a:ext>
            </a:extLst>
          </p:cNvPr>
          <p:cNvSpPr/>
          <p:nvPr/>
        </p:nvSpPr>
        <p:spPr>
          <a:xfrm>
            <a:off x="4572000" y="1543144"/>
            <a:ext cx="4318462" cy="5016758"/>
          </a:xfrm>
          <a:prstGeom prst="rect">
            <a:avLst/>
          </a:prstGeom>
          <a:ln>
            <a:solidFill>
              <a:schemeClr val="tx2"/>
            </a:solidFill>
          </a:ln>
        </p:spPr>
        <p:txBody>
          <a:bodyPr wrap="square">
            <a:spAutoFit/>
          </a:bodyPr>
          <a:lstStyle/>
          <a:p>
            <a:pPr marL="742950" lvl="1" indent="-285750" fontAlgn="t">
              <a:buFont typeface="Arial" panose="020B0604020202020204" pitchFamily="34" charset="0"/>
              <a:buChar char="•"/>
            </a:pPr>
            <a:r>
              <a:rPr lang="nl-NL" sz="2000" dirty="0"/>
              <a:t>Herformuleer bijvoorbeeld </a:t>
            </a:r>
            <a:r>
              <a:rPr lang="nl-NL" sz="2000" dirty="0" err="1"/>
              <a:t>leerlinguitingen</a:t>
            </a:r>
            <a:r>
              <a:rPr lang="nl-NL" sz="2000" dirty="0"/>
              <a:t> (gesproken of geschreven)</a:t>
            </a:r>
          </a:p>
          <a:p>
            <a:pPr marL="742950" lvl="1" indent="-285750" fontAlgn="t">
              <a:buFont typeface="Arial" panose="020B0604020202020204" pitchFamily="34" charset="0"/>
              <a:buChar char="•"/>
            </a:pPr>
            <a:r>
              <a:rPr lang="nl-NL" sz="2000" dirty="0"/>
              <a:t>herinner leerlingen aan benodigde denkstappen of formuleringen</a:t>
            </a:r>
          </a:p>
          <a:p>
            <a:pPr marL="742950" lvl="1" indent="-285750" fontAlgn="t">
              <a:buFont typeface="Arial" panose="020B0604020202020204" pitchFamily="34" charset="0"/>
              <a:buChar char="•"/>
            </a:pPr>
            <a:r>
              <a:rPr lang="nl-NL" sz="2000" dirty="0"/>
              <a:t>vraag om verkeerde formuleringen te verbeteren (‘hoe kun je dat ook zeggen?’),</a:t>
            </a:r>
          </a:p>
          <a:p>
            <a:pPr marL="742950" lvl="1" indent="-285750" fontAlgn="t">
              <a:buFont typeface="Arial" panose="020B0604020202020204" pitchFamily="34" charset="0"/>
              <a:buChar char="•"/>
            </a:pPr>
            <a:r>
              <a:rPr lang="nl-NL" sz="2000" dirty="0"/>
              <a:t>herhaal goede voorbeelden of moedig leerlingen aan om zelfstandig denkstappen te verwoorden. </a:t>
            </a:r>
          </a:p>
          <a:p>
            <a:pPr marL="742950" lvl="1" indent="-285750" fontAlgn="t">
              <a:buFont typeface="Arial" panose="020B0604020202020204" pitchFamily="34" charset="0"/>
              <a:buChar char="•"/>
            </a:pPr>
            <a:r>
              <a:rPr lang="nl-NL" sz="2000" dirty="0"/>
              <a:t>Bouw deze ondersteuning af naarmate die minder nodig is.</a:t>
            </a:r>
          </a:p>
        </p:txBody>
      </p:sp>
    </p:spTree>
    <p:extLst>
      <p:ext uri="{BB962C8B-B14F-4D97-AF65-F5344CB8AC3E}">
        <p14:creationId xmlns:p14="http://schemas.microsoft.com/office/powerpoint/2010/main" val="28666814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406235" y="5055168"/>
            <a:ext cx="8532000" cy="648000"/>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dirty="0">
              <a:solidFill>
                <a:prstClr val="black"/>
              </a:solidFill>
              <a:latin typeface="Calibri" panose="020F0502020204030204" pitchFamily="34" charset="0"/>
            </a:endParaRPr>
          </a:p>
        </p:txBody>
      </p:sp>
      <p:sp>
        <p:nvSpPr>
          <p:cNvPr id="11" name="Rechteck 10"/>
          <p:cNvSpPr/>
          <p:nvPr/>
        </p:nvSpPr>
        <p:spPr bwMode="auto">
          <a:xfrm>
            <a:off x="-54260" y="1247611"/>
            <a:ext cx="899592" cy="5589239"/>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8" name="Titel 7"/>
          <p:cNvSpPr>
            <a:spLocks noGrp="1"/>
          </p:cNvSpPr>
          <p:nvPr>
            <p:ph type="title"/>
          </p:nvPr>
        </p:nvSpPr>
        <p:spPr/>
        <p:txBody>
          <a:bodyPr>
            <a:noAutofit/>
          </a:bodyPr>
          <a:lstStyle/>
          <a:p>
            <a:r>
              <a:rPr lang="nl-NL" dirty="0"/>
              <a:t>Programma  sessie 2</a:t>
            </a:r>
          </a:p>
        </p:txBody>
      </p:sp>
      <p:sp>
        <p:nvSpPr>
          <p:cNvPr id="9" name="Inhaltsplatzhalter 8"/>
          <p:cNvSpPr>
            <a:spLocks noGrp="1"/>
          </p:cNvSpPr>
          <p:nvPr>
            <p:ph idx="1"/>
          </p:nvPr>
        </p:nvSpPr>
        <p:spPr>
          <a:xfrm>
            <a:off x="1385324" y="1478832"/>
            <a:ext cx="8424936" cy="3672408"/>
          </a:xfrm>
        </p:spPr>
        <p:txBody>
          <a:bodyPr/>
          <a:lstStyle/>
          <a:p>
            <a:pPr marL="514350" indent="-514350">
              <a:buClr>
                <a:srgbClr val="327A86"/>
              </a:buClr>
              <a:buAutoNum type="arabicPeriod"/>
            </a:pPr>
            <a:r>
              <a:rPr lang="nl-NL" dirty="0">
                <a:solidFill>
                  <a:srgbClr val="327A86"/>
                </a:solidFill>
              </a:rPr>
              <a:t>Starter</a:t>
            </a:r>
          </a:p>
          <a:p>
            <a:pPr marL="514350" indent="-514350">
              <a:buClr>
                <a:srgbClr val="327A86"/>
              </a:buClr>
              <a:buAutoNum type="arabicPeriod"/>
            </a:pPr>
            <a:r>
              <a:rPr lang="nl-NL" dirty="0">
                <a:solidFill>
                  <a:srgbClr val="327A86"/>
                </a:solidFill>
              </a:rPr>
              <a:t>resultaten van huiswerk delen</a:t>
            </a:r>
          </a:p>
          <a:p>
            <a:pPr marL="514350" indent="-514350">
              <a:buClr>
                <a:srgbClr val="327A86"/>
              </a:buClr>
              <a:buAutoNum type="arabicPeriod"/>
            </a:pPr>
            <a:r>
              <a:rPr lang="nl-NL" dirty="0">
                <a:solidFill>
                  <a:srgbClr val="327A86"/>
                </a:solidFill>
              </a:rPr>
              <a:t>Achtergrond bij de taal van lijngrafieken</a:t>
            </a:r>
          </a:p>
          <a:p>
            <a:pPr marL="514350" indent="-514350">
              <a:buClr>
                <a:srgbClr val="327A86"/>
              </a:buClr>
              <a:buAutoNum type="arabicPeriod"/>
            </a:pPr>
            <a:r>
              <a:rPr lang="nl-NL" dirty="0">
                <a:solidFill>
                  <a:srgbClr val="327A86"/>
                </a:solidFill>
              </a:rPr>
              <a:t>Activiteit: analyseren van  studentenwerk</a:t>
            </a:r>
          </a:p>
          <a:p>
            <a:pPr marL="514350" indent="-514350">
              <a:buClr>
                <a:srgbClr val="327A86"/>
              </a:buClr>
              <a:buFont typeface="Arial" panose="020B0604020202020204" pitchFamily="34" charset="0"/>
              <a:buAutoNum type="arabicPeriod"/>
            </a:pPr>
            <a:r>
              <a:rPr lang="nl-NL" dirty="0">
                <a:solidFill>
                  <a:srgbClr val="327A86"/>
                </a:solidFill>
              </a:rPr>
              <a:t>Onderzoek naar de taal van lijngrafieken</a:t>
            </a:r>
          </a:p>
          <a:p>
            <a:pPr marL="514350" indent="-514350">
              <a:buClr>
                <a:srgbClr val="327A86"/>
              </a:buClr>
              <a:buAutoNum type="arabicPeriod"/>
            </a:pPr>
            <a:r>
              <a:rPr lang="nl-NL" dirty="0">
                <a:solidFill>
                  <a:srgbClr val="327A86"/>
                </a:solidFill>
              </a:rPr>
              <a:t>Wat betekent dit voor uw onderwijspraktijk?</a:t>
            </a:r>
          </a:p>
          <a:p>
            <a:pPr marL="514350" indent="-514350">
              <a:buClr>
                <a:srgbClr val="327A86"/>
              </a:buClr>
              <a:buAutoNum type="arabicPeriod"/>
            </a:pPr>
            <a:r>
              <a:rPr lang="nl-NL" dirty="0">
                <a:solidFill>
                  <a:srgbClr val="327A86"/>
                </a:solidFill>
              </a:rPr>
              <a:t>Reflectie en vooruitblik</a:t>
            </a:r>
          </a:p>
        </p:txBody>
      </p:sp>
    </p:spTree>
    <p:extLst>
      <p:ext uri="{BB962C8B-B14F-4D97-AF65-F5344CB8AC3E}">
        <p14:creationId xmlns:p14="http://schemas.microsoft.com/office/powerpoint/2010/main" val="1159196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txBox="1">
            <a:spLocks/>
          </p:cNvSpPr>
          <p:nvPr/>
        </p:nvSpPr>
        <p:spPr bwMode="auto">
          <a:xfrm>
            <a:off x="-324544" y="980728"/>
            <a:ext cx="9217024" cy="5779234"/>
          </a:xfrm>
          <a:prstGeom prst="rect">
            <a:avLst/>
          </a:prstGeom>
          <a:solidFill>
            <a:srgbClr val="327A86">
              <a:alpha val="25098"/>
            </a:srgbClr>
          </a:solidFill>
          <a:ln w="9525">
            <a:noFill/>
            <a:miter lim="800000"/>
            <a:headEnd/>
            <a:tailEnd/>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rmAutofit/>
          </a:bodyPr>
          <a:lstStyle/>
          <a:p>
            <a:pPr marL="0" marR="0" lvl="0" indent="0" algn="l" defTabSz="914400" rtl="0" eaLnBrk="0" fontAlgn="base" latinLnBrk="0" hangingPunct="0">
              <a:lnSpc>
                <a:spcPct val="90000"/>
              </a:lnSpc>
              <a:spcBef>
                <a:spcPts val="900"/>
              </a:spcBef>
              <a:spcAft>
                <a:spcPct val="0"/>
              </a:spcAft>
              <a:buClrTx/>
              <a:buSzTx/>
              <a:buFontTx/>
              <a:buNone/>
              <a:tabLst/>
              <a:defRPr/>
            </a:pPr>
            <a:endParaRPr kumimoji="0" lang="de-DE" sz="2000" b="0" i="0" u="none" strike="noStrike" kern="0" cap="none" spc="0" normalizeH="0" baseline="0" noProof="0">
              <a:ln>
                <a:noFill/>
              </a:ln>
              <a:effectLst/>
              <a:uLnTx/>
              <a:uFillTx/>
              <a:latin typeface="Calibri"/>
              <a:ea typeface="ＭＳ Ｐゴシック" charset="-128"/>
              <a:cs typeface="Calibri"/>
            </a:endParaRPr>
          </a:p>
        </p:txBody>
      </p:sp>
      <p:sp>
        <p:nvSpPr>
          <p:cNvPr id="3" name="Inhaltsplatzhalter 2"/>
          <p:cNvSpPr>
            <a:spLocks noGrp="1"/>
          </p:cNvSpPr>
          <p:nvPr>
            <p:ph idx="1"/>
          </p:nvPr>
        </p:nvSpPr>
        <p:spPr>
          <a:xfrm>
            <a:off x="323528" y="1124744"/>
            <a:ext cx="8424936" cy="5256584"/>
          </a:xfrm>
          <a:noFill/>
        </p:spPr>
        <p:txBody>
          <a:bodyPr/>
          <a:lstStyle/>
          <a:p>
            <a:pPr marL="457200" indent="-457200">
              <a:spcBef>
                <a:spcPts val="400"/>
              </a:spcBef>
              <a:spcAft>
                <a:spcPts val="200"/>
              </a:spcAft>
            </a:pPr>
            <a:endParaRPr lang="de-DE" sz="2800" dirty="0"/>
          </a:p>
          <a:p>
            <a:pPr marL="457200" indent="-457200">
              <a:spcBef>
                <a:spcPts val="400"/>
              </a:spcBef>
              <a:spcAft>
                <a:spcPts val="200"/>
              </a:spcAft>
            </a:pPr>
            <a:endParaRPr lang="de-DE" sz="2800" dirty="0"/>
          </a:p>
          <a:p>
            <a:pPr marL="457200" indent="-457200">
              <a:spcBef>
                <a:spcPts val="400"/>
              </a:spcBef>
              <a:spcAft>
                <a:spcPts val="200"/>
              </a:spcAft>
            </a:pPr>
            <a:r>
              <a:rPr lang="en-GB" sz="2800" dirty="0"/>
              <a:t>Wat was het </a:t>
            </a:r>
            <a:r>
              <a:rPr lang="en-GB" sz="2800" dirty="0" err="1"/>
              <a:t>meest</a:t>
            </a:r>
            <a:r>
              <a:rPr lang="en-GB" sz="2800" dirty="0"/>
              <a:t> </a:t>
            </a:r>
            <a:r>
              <a:rPr lang="en-GB" sz="2800" dirty="0" err="1"/>
              <a:t>waardevol</a:t>
            </a:r>
            <a:r>
              <a:rPr lang="en-GB" sz="2800" dirty="0"/>
              <a:t> </a:t>
            </a:r>
            <a:r>
              <a:rPr lang="en-GB" sz="2800" dirty="0" err="1"/>
              <a:t>voor</a:t>
            </a:r>
            <a:r>
              <a:rPr lang="en-GB" sz="2800" dirty="0"/>
              <a:t> u in </a:t>
            </a:r>
            <a:r>
              <a:rPr lang="en-GB" sz="2800" dirty="0" err="1"/>
              <a:t>deze</a:t>
            </a:r>
            <a:r>
              <a:rPr lang="en-GB" sz="2800" dirty="0"/>
              <a:t> </a:t>
            </a:r>
            <a:r>
              <a:rPr lang="en-GB" sz="2800" dirty="0" err="1"/>
              <a:t>sessie</a:t>
            </a:r>
            <a:r>
              <a:rPr lang="en-GB" sz="2800" dirty="0"/>
              <a:t>?</a:t>
            </a:r>
            <a:br>
              <a:rPr lang="en-GB" sz="2800" dirty="0"/>
            </a:br>
            <a:r>
              <a:rPr lang="en-GB" sz="2800" dirty="0"/>
              <a:t>
Wat </a:t>
            </a:r>
            <a:r>
              <a:rPr lang="en-GB" sz="2800" dirty="0" err="1"/>
              <a:t>gaat</a:t>
            </a:r>
            <a:r>
              <a:rPr lang="en-GB" sz="2800" dirty="0"/>
              <a:t> u </a:t>
            </a:r>
            <a:r>
              <a:rPr lang="en-GB" sz="2800" dirty="0" err="1"/>
              <a:t>gebruiken</a:t>
            </a:r>
            <a:r>
              <a:rPr lang="en-GB" sz="2800" dirty="0"/>
              <a:t> in </a:t>
            </a:r>
            <a:r>
              <a:rPr lang="en-GB" sz="2800" dirty="0" err="1"/>
              <a:t>uw</a:t>
            </a:r>
            <a:r>
              <a:rPr lang="en-GB" sz="2800" dirty="0"/>
              <a:t> </a:t>
            </a:r>
            <a:r>
              <a:rPr lang="en-GB" sz="2800" dirty="0" err="1"/>
              <a:t>onderwijspraktijk</a:t>
            </a:r>
            <a:r>
              <a:rPr lang="en-GB" sz="2800" dirty="0"/>
              <a:t>?</a:t>
            </a:r>
            <a:br>
              <a:rPr lang="en-GB" sz="2800" dirty="0"/>
            </a:br>
            <a:r>
              <a:rPr lang="en-GB" sz="2800" dirty="0"/>
              <a:t>
</a:t>
            </a:r>
            <a:r>
              <a:rPr lang="en-GB" sz="2800" dirty="0" err="1"/>
              <a:t>Geef</a:t>
            </a:r>
            <a:r>
              <a:rPr lang="en-GB" sz="2800" dirty="0"/>
              <a:t> </a:t>
            </a:r>
            <a:r>
              <a:rPr lang="en-GB" sz="2800" dirty="0" err="1"/>
              <a:t>een</a:t>
            </a:r>
            <a:r>
              <a:rPr lang="en-GB" sz="2800" dirty="0"/>
              <a:t> tip </a:t>
            </a:r>
            <a:r>
              <a:rPr lang="en-GB" sz="2800" dirty="0" err="1"/>
              <a:t>en</a:t>
            </a:r>
            <a:r>
              <a:rPr lang="en-GB" sz="2800" dirty="0"/>
              <a:t> </a:t>
            </a:r>
            <a:r>
              <a:rPr lang="en-GB" sz="2800" dirty="0" err="1"/>
              <a:t>een</a:t>
            </a:r>
            <a:r>
              <a:rPr lang="en-GB" sz="2800" dirty="0"/>
              <a:t> top </a:t>
            </a:r>
            <a:r>
              <a:rPr lang="en-GB" sz="2800" dirty="0" err="1"/>
              <a:t>voor</a:t>
            </a:r>
            <a:r>
              <a:rPr lang="en-GB" sz="2800" dirty="0"/>
              <a:t> </a:t>
            </a:r>
            <a:r>
              <a:rPr lang="en-GB" sz="2800" dirty="0" err="1"/>
              <a:t>deze</a:t>
            </a:r>
            <a:r>
              <a:rPr lang="en-GB" sz="2800" dirty="0"/>
              <a:t> </a:t>
            </a:r>
            <a:r>
              <a:rPr lang="en-GB" sz="2800" dirty="0" err="1"/>
              <a:t>sessie</a:t>
            </a:r>
            <a:endParaRPr lang="de-DE" sz="2000" dirty="0"/>
          </a:p>
        </p:txBody>
      </p:sp>
      <p:sp>
        <p:nvSpPr>
          <p:cNvPr id="2" name="Titel 1"/>
          <p:cNvSpPr>
            <a:spLocks noGrp="1"/>
          </p:cNvSpPr>
          <p:nvPr>
            <p:ph type="title"/>
          </p:nvPr>
        </p:nvSpPr>
        <p:spPr/>
        <p:txBody>
          <a:bodyPr/>
          <a:lstStyle/>
          <a:p>
            <a:r>
              <a:rPr lang="de-DE" dirty="0" err="1"/>
              <a:t>Terugblik</a:t>
            </a:r>
            <a:r>
              <a:rPr lang="de-DE" dirty="0"/>
              <a:t> </a:t>
            </a:r>
          </a:p>
        </p:txBody>
      </p:sp>
    </p:spTree>
    <p:extLst>
      <p:ext uri="{BB962C8B-B14F-4D97-AF65-F5344CB8AC3E}">
        <p14:creationId xmlns:p14="http://schemas.microsoft.com/office/powerpoint/2010/main" val="39920492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txBox="1">
            <a:spLocks/>
          </p:cNvSpPr>
          <p:nvPr/>
        </p:nvSpPr>
        <p:spPr bwMode="auto">
          <a:xfrm>
            <a:off x="-324544" y="980728"/>
            <a:ext cx="9217024" cy="5779234"/>
          </a:xfrm>
          <a:prstGeom prst="rect">
            <a:avLst/>
          </a:prstGeom>
          <a:solidFill>
            <a:srgbClr val="327A86">
              <a:alpha val="25098"/>
            </a:srgbClr>
          </a:solidFill>
          <a:ln w="9525">
            <a:noFill/>
            <a:miter lim="800000"/>
            <a:headEnd/>
            <a:tailEnd/>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rmAutofit/>
          </a:bodyPr>
          <a:lstStyle/>
          <a:p>
            <a:pPr marL="0" marR="0" lvl="0" indent="0" algn="l" defTabSz="914400" rtl="0" eaLnBrk="0" fontAlgn="base" latinLnBrk="0" hangingPunct="0">
              <a:lnSpc>
                <a:spcPct val="90000"/>
              </a:lnSpc>
              <a:spcBef>
                <a:spcPts val="900"/>
              </a:spcBef>
              <a:spcAft>
                <a:spcPct val="0"/>
              </a:spcAft>
              <a:buClrTx/>
              <a:buSzTx/>
              <a:buFontTx/>
              <a:buNone/>
              <a:tabLst/>
              <a:defRPr/>
            </a:pPr>
            <a:endParaRPr kumimoji="0" lang="de-DE" sz="2000" b="0" i="0" u="none" strike="noStrike" kern="0" cap="none" spc="0" normalizeH="0" baseline="0" noProof="0">
              <a:ln>
                <a:noFill/>
              </a:ln>
              <a:effectLst/>
              <a:uLnTx/>
              <a:uFillTx/>
              <a:latin typeface="Calibri"/>
              <a:ea typeface="ＭＳ Ｐゴシック" charset="-128"/>
              <a:cs typeface="Calibri"/>
            </a:endParaRPr>
          </a:p>
        </p:txBody>
      </p:sp>
      <p:sp>
        <p:nvSpPr>
          <p:cNvPr id="3" name="Inhaltsplatzhalter 2"/>
          <p:cNvSpPr>
            <a:spLocks noGrp="1"/>
          </p:cNvSpPr>
          <p:nvPr>
            <p:ph idx="1"/>
          </p:nvPr>
        </p:nvSpPr>
        <p:spPr>
          <a:xfrm>
            <a:off x="323528" y="1124744"/>
            <a:ext cx="8424936" cy="5256584"/>
          </a:xfrm>
          <a:noFill/>
        </p:spPr>
        <p:txBody>
          <a:bodyPr/>
          <a:lstStyle/>
          <a:p>
            <a:pPr marL="342900">
              <a:spcBef>
                <a:spcPts val="400"/>
              </a:spcBef>
              <a:spcAft>
                <a:spcPts val="200"/>
              </a:spcAft>
              <a:buNone/>
            </a:pPr>
            <a:r>
              <a:rPr lang="de-DE" sz="1800" b="1" dirty="0"/>
              <a:t>1.  </a:t>
            </a:r>
            <a:r>
              <a:rPr lang="nl-NL" sz="1800" b="1" dirty="0"/>
              <a:t>Verken deel 1 van de module. Selecteer een van de communicatieve activiteiten uit dit deel en probeer deze met je studenten (hele klas of kleine groep)
	</a:t>
            </a:r>
            <a:r>
              <a:rPr lang="nl-NL" sz="1800" dirty="0"/>
              <a:t>Schrijf een kort verslag: wat ging er goed? Welke problemen ontstonden? Welke verbeteringen zou u aanbrengen om deze te overwinnen? Voeg enkele voorbeelden (audio, video of geschreven) toe uit het werk van uw studenten. 
</a:t>
            </a:r>
          </a:p>
          <a:p>
            <a:pPr marL="268288" indent="-268288">
              <a:spcBef>
                <a:spcPts val="400"/>
              </a:spcBef>
              <a:spcAft>
                <a:spcPts val="200"/>
              </a:spcAft>
              <a:buNone/>
            </a:pPr>
            <a:r>
              <a:rPr lang="nl-NL" sz="1800" dirty="0"/>
              <a:t>2. </a:t>
            </a:r>
            <a:r>
              <a:rPr lang="nl-NL" sz="1800" b="1" dirty="0"/>
              <a:t>Ga op zoek naar voorbeelden van communicatie in beroepssituaties waarin grafieken, diagrammen of tabellen relevant zijn. </a:t>
            </a:r>
            <a:br>
              <a:rPr lang="nl-NL" sz="1800" b="1" dirty="0"/>
            </a:br>
            <a:r>
              <a:rPr lang="nl-NL" sz="1800" dirty="0"/>
              <a:t>Praat met uw beroepscollega's of vraag uw studenten naar hun beroepspraktijk.
</a:t>
            </a:r>
          </a:p>
          <a:p>
            <a:pPr marL="268288" indent="-268288">
              <a:spcBef>
                <a:spcPts val="400"/>
              </a:spcBef>
              <a:spcAft>
                <a:spcPts val="200"/>
              </a:spcAft>
              <a:buNone/>
            </a:pPr>
            <a:r>
              <a:rPr lang="nl-NL" sz="1800" dirty="0"/>
              <a:t>3</a:t>
            </a:r>
            <a:r>
              <a:rPr lang="nl-NL" sz="1800" b="1" dirty="0"/>
              <a:t>. Optioneel: </a:t>
            </a:r>
            <a:endParaRPr lang="nl-NL" sz="1800" dirty="0"/>
          </a:p>
          <a:p>
            <a:pPr marL="268288" indent="-268288">
              <a:spcBef>
                <a:spcPts val="400"/>
              </a:spcBef>
              <a:spcAft>
                <a:spcPts val="200"/>
              </a:spcAft>
              <a:buNone/>
            </a:pPr>
            <a:r>
              <a:rPr lang="nl-NL" sz="1800" dirty="0"/>
              <a:t>	Ontwerp een taalgerichte activiteit rondom een lijngrafiek, die past bij uw klas en probeer deze uit. Besteed in het bijzonder aandacht aan de manier waarop u taalproductie  (</a:t>
            </a:r>
            <a:r>
              <a:rPr lang="nl-NL" sz="1800" dirty="0" err="1"/>
              <a:t>bijv</a:t>
            </a:r>
            <a:r>
              <a:rPr lang="nl-NL" sz="1800" dirty="0"/>
              <a:t> in gesprekken) wilt bevorderen
</a:t>
            </a:r>
          </a:p>
          <a:p>
            <a:pPr marL="268288" indent="-268288">
              <a:spcBef>
                <a:spcPts val="800"/>
              </a:spcBef>
              <a:spcAft>
                <a:spcPts val="200"/>
              </a:spcAft>
              <a:buNone/>
            </a:pPr>
            <a:r>
              <a:rPr lang="nl-NL" sz="1800" b="1" dirty="0"/>
              <a:t>Breng alle materialen mee naar sessie 3.
</a:t>
            </a:r>
            <a:endParaRPr lang="en-GB" sz="2000" dirty="0"/>
          </a:p>
          <a:p>
            <a:pPr marL="342900">
              <a:spcBef>
                <a:spcPts val="400"/>
              </a:spcBef>
              <a:spcAft>
                <a:spcPts val="200"/>
              </a:spcAft>
              <a:buFont typeface="Arial" charset="0"/>
              <a:buChar char="•"/>
            </a:pPr>
            <a:endParaRPr lang="de-DE" sz="2000" dirty="0"/>
          </a:p>
        </p:txBody>
      </p:sp>
      <p:sp>
        <p:nvSpPr>
          <p:cNvPr id="2" name="Titel 1"/>
          <p:cNvSpPr>
            <a:spLocks noGrp="1"/>
          </p:cNvSpPr>
          <p:nvPr>
            <p:ph type="title"/>
          </p:nvPr>
        </p:nvSpPr>
        <p:spPr/>
        <p:txBody>
          <a:bodyPr/>
          <a:lstStyle/>
          <a:p>
            <a:r>
              <a:rPr lang="nl-NL" dirty="0"/>
              <a:t>Vooruitblik en huiswerk</a:t>
            </a:r>
          </a:p>
        </p:txBody>
      </p:sp>
    </p:spTree>
    <p:extLst>
      <p:ext uri="{BB962C8B-B14F-4D97-AF65-F5344CB8AC3E}">
        <p14:creationId xmlns:p14="http://schemas.microsoft.com/office/powerpoint/2010/main" val="132581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207" y="633883"/>
            <a:ext cx="8856984" cy="490861"/>
          </a:xfrm>
        </p:spPr>
        <p:txBody>
          <a:bodyPr anchor="ctr">
            <a:normAutofit/>
          </a:bodyPr>
          <a:lstStyle/>
          <a:p>
            <a:r>
              <a:rPr lang="de-DE" dirty="0" err="1"/>
              <a:t>Een</a:t>
            </a:r>
            <a:r>
              <a:rPr lang="de-DE" dirty="0"/>
              <a:t> </a:t>
            </a:r>
            <a:r>
              <a:rPr lang="de-DE" dirty="0" err="1"/>
              <a:t>taalgerichte</a:t>
            </a:r>
            <a:r>
              <a:rPr lang="de-DE" dirty="0"/>
              <a:t> </a:t>
            </a:r>
            <a:r>
              <a:rPr lang="de-DE" dirty="0" err="1"/>
              <a:t>activiteit</a:t>
            </a:r>
            <a:r>
              <a:rPr lang="de-DE" dirty="0"/>
              <a:t> </a:t>
            </a:r>
            <a:r>
              <a:rPr lang="de-DE" dirty="0" err="1"/>
              <a:t>voorbereiden</a:t>
            </a:r>
            <a:r>
              <a:rPr lang="de-DE" dirty="0"/>
              <a:t> </a:t>
            </a:r>
            <a:r>
              <a:rPr lang="de-DE" dirty="0" err="1"/>
              <a:t>bij</a:t>
            </a:r>
            <a:r>
              <a:rPr lang="de-DE" dirty="0"/>
              <a:t> </a:t>
            </a:r>
            <a:r>
              <a:rPr lang="de-DE" dirty="0" err="1"/>
              <a:t>een</a:t>
            </a:r>
            <a:r>
              <a:rPr lang="de-DE" dirty="0"/>
              <a:t> </a:t>
            </a:r>
            <a:r>
              <a:rPr lang="de-DE" dirty="0" err="1"/>
              <a:t>grafiek</a:t>
            </a:r>
            <a:r>
              <a:rPr lang="de-DE" dirty="0"/>
              <a:t>/</a:t>
            </a:r>
            <a:r>
              <a:rPr lang="de-DE" dirty="0" err="1"/>
              <a:t>diagram</a:t>
            </a:r>
            <a:endParaRPr lang="de-DE" dirty="0"/>
          </a:p>
        </p:txBody>
      </p:sp>
      <p:graphicFrame>
        <p:nvGraphicFramePr>
          <p:cNvPr id="11" name="Tijdelijke aanduiding voor inhoud 4">
            <a:extLst>
              <a:ext uri="{FF2B5EF4-FFF2-40B4-BE49-F238E27FC236}">
                <a16:creationId xmlns:a16="http://schemas.microsoft.com/office/drawing/2014/main" id="{76443D9E-2933-4D18-839B-EC4E0B042638}"/>
              </a:ext>
            </a:extLst>
          </p:cNvPr>
          <p:cNvGraphicFramePr>
            <a:graphicFrameLocks noGrp="1"/>
          </p:cNvGraphicFramePr>
          <p:nvPr>
            <p:ph idx="1"/>
            <p:extLst>
              <p:ext uri="{D42A27DB-BD31-4B8C-83A1-F6EECF244321}">
                <p14:modId xmlns:p14="http://schemas.microsoft.com/office/powerpoint/2010/main" val="2302870410"/>
              </p:ext>
            </p:extLst>
          </p:nvPr>
        </p:nvGraphicFramePr>
        <p:xfrm>
          <a:off x="324000" y="1514224"/>
          <a:ext cx="8496472" cy="5011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7381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8A16A96-3B35-E744-AA93-99F39826537A}"/>
              </a:ext>
            </a:extLst>
          </p:cNvPr>
          <p:cNvSpPr>
            <a:spLocks noGrp="1"/>
          </p:cNvSpPr>
          <p:nvPr>
            <p:ph idx="1"/>
          </p:nvPr>
        </p:nvSpPr>
        <p:spPr/>
        <p:txBody>
          <a:bodyPr/>
          <a:lstStyle/>
          <a:p>
            <a:r>
              <a:rPr lang="nl-NL" sz="2800" dirty="0"/>
              <a:t>In groepen van 3 deel uw bevindingen (15 min)</a:t>
            </a:r>
          </a:p>
          <a:p>
            <a:pPr lvl="1"/>
            <a:r>
              <a:rPr lang="nl-NL" sz="2400" dirty="0"/>
              <a:t>Gebruik de formulieren die u hebt ingevuld!
Focus op de (reken-wiskunde) taal</a:t>
            </a:r>
            <a:br>
              <a:rPr lang="nl-NL" sz="2600" dirty="0"/>
            </a:br>
            <a:endParaRPr lang="nl-NL" sz="2600" dirty="0"/>
          </a:p>
          <a:p>
            <a:r>
              <a:rPr lang="nl-NL" sz="2800" dirty="0"/>
              <a:t>Noteer aan het eind voor elke groepslid (5 min):</a:t>
            </a:r>
          </a:p>
          <a:p>
            <a:pPr lvl="1"/>
            <a:r>
              <a:rPr lang="nl-NL" sz="2400" dirty="0"/>
              <a:t>een top - dit ging heel goed
een tip – dit kan worden verbeterd</a:t>
            </a:r>
            <a:br>
              <a:rPr lang="nl-NL" sz="2400" dirty="0"/>
            </a:br>
            <a:endParaRPr lang="nl-NL" sz="2400" dirty="0"/>
          </a:p>
          <a:p>
            <a:r>
              <a:rPr lang="nl-NL" sz="2800" dirty="0"/>
              <a:t>Deel deze resultaten met de hele groep (10 min)</a:t>
            </a:r>
          </a:p>
          <a:p>
            <a:pPr lvl="1"/>
            <a:r>
              <a:rPr lang="nl-NL" sz="2400" dirty="0"/>
              <a:t>focus op 'geleerde' </a:t>
            </a:r>
          </a:p>
        </p:txBody>
      </p:sp>
      <p:sp>
        <p:nvSpPr>
          <p:cNvPr id="3" name="Titel 2">
            <a:extLst>
              <a:ext uri="{FF2B5EF4-FFF2-40B4-BE49-F238E27FC236}">
                <a16:creationId xmlns:a16="http://schemas.microsoft.com/office/drawing/2014/main" id="{2F440C26-03F2-DD41-9966-7347912BB82A}"/>
              </a:ext>
            </a:extLst>
          </p:cNvPr>
          <p:cNvSpPr>
            <a:spLocks noGrp="1"/>
          </p:cNvSpPr>
          <p:nvPr>
            <p:ph type="title"/>
          </p:nvPr>
        </p:nvSpPr>
        <p:spPr/>
        <p:txBody>
          <a:bodyPr/>
          <a:lstStyle/>
          <a:p>
            <a:r>
              <a:rPr lang="nl-NL" dirty="0"/>
              <a:t>Materialen en ervaring delen</a:t>
            </a:r>
          </a:p>
        </p:txBody>
      </p:sp>
    </p:spTree>
    <p:extLst>
      <p:ext uri="{BB962C8B-B14F-4D97-AF65-F5344CB8AC3E}">
        <p14:creationId xmlns:p14="http://schemas.microsoft.com/office/powerpoint/2010/main" val="2496382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610016" y="2667036"/>
            <a:ext cx="8532000" cy="648000"/>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dirty="0">
              <a:solidFill>
                <a:prstClr val="black"/>
              </a:solidFill>
              <a:latin typeface="Calibri" panose="020F0502020204030204" pitchFamily="34" charset="0"/>
            </a:endParaRPr>
          </a:p>
        </p:txBody>
      </p:sp>
      <p:sp>
        <p:nvSpPr>
          <p:cNvPr id="11" name="Rechteck 10"/>
          <p:cNvSpPr/>
          <p:nvPr/>
        </p:nvSpPr>
        <p:spPr bwMode="auto">
          <a:xfrm>
            <a:off x="-54260" y="1247611"/>
            <a:ext cx="899592" cy="5589239"/>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8" name="Titel 7"/>
          <p:cNvSpPr>
            <a:spLocks noGrp="1"/>
          </p:cNvSpPr>
          <p:nvPr>
            <p:ph type="title"/>
          </p:nvPr>
        </p:nvSpPr>
        <p:spPr/>
        <p:txBody>
          <a:bodyPr>
            <a:noAutofit/>
          </a:bodyPr>
          <a:lstStyle/>
          <a:p>
            <a:r>
              <a:rPr lang="nl-NL" dirty="0"/>
              <a:t>Programma  sessie 2</a:t>
            </a:r>
          </a:p>
        </p:txBody>
      </p:sp>
      <p:sp>
        <p:nvSpPr>
          <p:cNvPr id="9" name="Inhaltsplatzhalter 8"/>
          <p:cNvSpPr>
            <a:spLocks noGrp="1"/>
          </p:cNvSpPr>
          <p:nvPr>
            <p:ph idx="1"/>
          </p:nvPr>
        </p:nvSpPr>
        <p:spPr>
          <a:xfrm>
            <a:off x="1385324" y="1478832"/>
            <a:ext cx="8424936" cy="3672408"/>
          </a:xfrm>
        </p:spPr>
        <p:txBody>
          <a:bodyPr/>
          <a:lstStyle/>
          <a:p>
            <a:pPr marL="514350" indent="-514350">
              <a:buClr>
                <a:srgbClr val="327A86"/>
              </a:buClr>
              <a:buAutoNum type="arabicPeriod"/>
            </a:pPr>
            <a:r>
              <a:rPr lang="nl-NL" dirty="0">
                <a:solidFill>
                  <a:srgbClr val="327A86"/>
                </a:solidFill>
              </a:rPr>
              <a:t>Starter</a:t>
            </a:r>
          </a:p>
          <a:p>
            <a:pPr marL="514350" indent="-514350">
              <a:buClr>
                <a:srgbClr val="327A86"/>
              </a:buClr>
              <a:buAutoNum type="arabicPeriod"/>
            </a:pPr>
            <a:r>
              <a:rPr lang="nl-NL" dirty="0">
                <a:solidFill>
                  <a:srgbClr val="327A86"/>
                </a:solidFill>
              </a:rPr>
              <a:t>resultaten van huiswerk delen</a:t>
            </a:r>
          </a:p>
          <a:p>
            <a:pPr marL="514350" indent="-514350">
              <a:buClr>
                <a:srgbClr val="327A86"/>
              </a:buClr>
              <a:buAutoNum type="arabicPeriod"/>
            </a:pPr>
            <a:r>
              <a:rPr lang="nl-NL" dirty="0">
                <a:solidFill>
                  <a:srgbClr val="327A86"/>
                </a:solidFill>
              </a:rPr>
              <a:t>Achtergrond bij de taal van lijngrafieken</a:t>
            </a:r>
          </a:p>
          <a:p>
            <a:pPr marL="514350" indent="-514350">
              <a:buClr>
                <a:srgbClr val="327A86"/>
              </a:buClr>
              <a:buAutoNum type="arabicPeriod"/>
            </a:pPr>
            <a:r>
              <a:rPr lang="nl-NL" dirty="0">
                <a:solidFill>
                  <a:srgbClr val="327A86"/>
                </a:solidFill>
              </a:rPr>
              <a:t>Activiteit: analyseren van  studentenwerk</a:t>
            </a:r>
          </a:p>
          <a:p>
            <a:pPr marL="514350" indent="-514350">
              <a:buClr>
                <a:srgbClr val="327A86"/>
              </a:buClr>
              <a:buFont typeface="Arial" panose="020B0604020202020204" pitchFamily="34" charset="0"/>
              <a:buAutoNum type="arabicPeriod"/>
            </a:pPr>
            <a:r>
              <a:rPr lang="nl-NL" dirty="0">
                <a:solidFill>
                  <a:srgbClr val="327A86"/>
                </a:solidFill>
              </a:rPr>
              <a:t>Onderzoek naar de taal van lijngrafieken</a:t>
            </a:r>
          </a:p>
          <a:p>
            <a:pPr marL="514350" indent="-514350">
              <a:buClr>
                <a:srgbClr val="327A86"/>
              </a:buClr>
              <a:buAutoNum type="arabicPeriod"/>
            </a:pPr>
            <a:r>
              <a:rPr lang="nl-NL" dirty="0">
                <a:solidFill>
                  <a:srgbClr val="327A86"/>
                </a:solidFill>
              </a:rPr>
              <a:t>Wat betekent dit voor uw onderwijspraktijk??</a:t>
            </a:r>
          </a:p>
          <a:p>
            <a:pPr marL="514350" indent="-514350">
              <a:buClr>
                <a:srgbClr val="327A86"/>
              </a:buClr>
              <a:buAutoNum type="arabicPeriod"/>
            </a:pPr>
            <a:r>
              <a:rPr lang="nl-NL" dirty="0">
                <a:solidFill>
                  <a:srgbClr val="327A86"/>
                </a:solidFill>
              </a:rPr>
              <a:t>Reflectie en vooruitblik</a:t>
            </a:r>
          </a:p>
        </p:txBody>
      </p:sp>
    </p:spTree>
    <p:extLst>
      <p:ext uri="{BB962C8B-B14F-4D97-AF65-F5344CB8AC3E}">
        <p14:creationId xmlns:p14="http://schemas.microsoft.com/office/powerpoint/2010/main" val="195303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4BA3D47-DDDA-2F43-BB16-621536D6B9B9}"/>
              </a:ext>
            </a:extLst>
          </p:cNvPr>
          <p:cNvSpPr>
            <a:spLocks noGrp="1"/>
          </p:cNvSpPr>
          <p:nvPr>
            <p:ph type="title"/>
          </p:nvPr>
        </p:nvSpPr>
        <p:spPr/>
        <p:txBody>
          <a:bodyPr/>
          <a:lstStyle/>
          <a:p>
            <a:r>
              <a:rPr lang="nl-NL" dirty="0"/>
              <a:t>Wat kan er is gaan in antwoorden van studenten?</a:t>
            </a:r>
          </a:p>
        </p:txBody>
      </p:sp>
      <p:pic>
        <p:nvPicPr>
          <p:cNvPr id="7" name="Tijdelijke aanduiding voor inhoud 6">
            <a:extLst>
              <a:ext uri="{FF2B5EF4-FFF2-40B4-BE49-F238E27FC236}">
                <a16:creationId xmlns:a16="http://schemas.microsoft.com/office/drawing/2014/main" id="{DAA77162-37A7-224E-BEE2-3268027DF47E}"/>
              </a:ext>
            </a:extLst>
          </p:cNvPr>
          <p:cNvPicPr>
            <a:picLocks noGrp="1" noChangeAspect="1"/>
          </p:cNvPicPr>
          <p:nvPr>
            <p:ph idx="1"/>
          </p:nvPr>
        </p:nvPicPr>
        <p:blipFill>
          <a:blip r:embed="rId3"/>
          <a:stretch>
            <a:fillRect/>
          </a:stretch>
        </p:blipFill>
        <p:spPr>
          <a:xfrm>
            <a:off x="107504" y="1628800"/>
            <a:ext cx="8424863" cy="3955277"/>
          </a:xfrm>
          <a:prstGeom prst="rect">
            <a:avLst/>
          </a:prstGeom>
        </p:spPr>
      </p:pic>
    </p:spTree>
    <p:extLst>
      <p:ext uri="{BB962C8B-B14F-4D97-AF65-F5344CB8AC3E}">
        <p14:creationId xmlns:p14="http://schemas.microsoft.com/office/powerpoint/2010/main" val="3699247410"/>
      </p:ext>
    </p:extLst>
  </p:cSld>
  <p:clrMapOvr>
    <a:masterClrMapping/>
  </p:clrMapOvr>
</p:sld>
</file>

<file path=ppt/theme/theme1.xml><?xml version="1.0" encoding="utf-8"?>
<a:theme xmlns:a="http://schemas.openxmlformats.org/drawingml/2006/main" name="Folien_DZLM_2017">
  <a:themeElements>
    <a:clrScheme name="Benutzerdefiniert 2">
      <a:dk1>
        <a:sysClr val="windowText" lastClr="000000"/>
      </a:dk1>
      <a:lt1>
        <a:sysClr val="window" lastClr="FFFFFF"/>
      </a:lt1>
      <a:dk2>
        <a:srgbClr val="327A86"/>
      </a:dk2>
      <a:lt2>
        <a:srgbClr val="CDB987"/>
      </a:lt2>
      <a:accent1>
        <a:srgbClr val="327A86"/>
      </a:accent1>
      <a:accent2>
        <a:srgbClr val="F8B44F"/>
      </a:accent2>
      <a:accent3>
        <a:srgbClr val="737373"/>
      </a:accent3>
      <a:accent4>
        <a:srgbClr val="CDB987"/>
      </a:accent4>
      <a:accent5>
        <a:srgbClr val="000000"/>
      </a:accent5>
      <a:accent6>
        <a:srgbClr val="FFFFFF"/>
      </a:accent6>
      <a:hlink>
        <a:srgbClr val="327A86"/>
      </a:hlink>
      <a:folHlink>
        <a:srgbClr val="327A86"/>
      </a:folHlink>
    </a:clrScheme>
    <a:fontScheme name="Leere Prä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dirty="0" err="1"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square" rtlCol="0">
        <a:spAutoFit/>
      </a:bodyPr>
      <a:lstStyle>
        <a:defPPr marL="342900" indent="-342900">
          <a:spcBef>
            <a:spcPts val="400"/>
          </a:spcBef>
          <a:defRPr sz="1800" dirty="0">
            <a:latin typeface="Calibri"/>
            <a:cs typeface="Calibri"/>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ZLM_Juni2015 _Präsentation_Vorlage.potx" id="{4403B78A-53FD-4E46-8F0C-8727F1696680}" vid="{EE17F2D2-6447-4ED2-A9F9-03F57224F0B6}"/>
    </a:ext>
  </a:extLst>
</a:theme>
</file>

<file path=ppt/theme/theme2.xml><?xml version="1.0" encoding="utf-8"?>
<a:theme xmlns:a="http://schemas.openxmlformats.org/drawingml/2006/main" name="FortbildnerFolien_DZLM 2017">
  <a:themeElements>
    <a:clrScheme name="Benutzerdefiniert ">
      <a:dk1>
        <a:sysClr val="windowText" lastClr="000000"/>
      </a:dk1>
      <a:lt1>
        <a:sysClr val="window" lastClr="FFFFFF"/>
      </a:lt1>
      <a:dk2>
        <a:srgbClr val="327A86"/>
      </a:dk2>
      <a:lt2>
        <a:srgbClr val="CDB987"/>
      </a:lt2>
      <a:accent1>
        <a:srgbClr val="327A86"/>
      </a:accent1>
      <a:accent2>
        <a:srgbClr val="F8B44F"/>
      </a:accent2>
      <a:accent3>
        <a:srgbClr val="737373"/>
      </a:accent3>
      <a:accent4>
        <a:srgbClr val="CDB987"/>
      </a:accent4>
      <a:accent5>
        <a:srgbClr val="000000"/>
      </a:accent5>
      <a:accent6>
        <a:srgbClr val="FFFFFF"/>
      </a:accent6>
      <a:hlink>
        <a:srgbClr val="327A86"/>
      </a:hlink>
      <a:folHlink>
        <a:srgbClr val="327A80"/>
      </a:folHlink>
    </a:clrScheme>
    <a:fontScheme name="Leere Prä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dirty="0" err="1"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square" rtlCol="0">
        <a:spAutoFit/>
      </a:bodyPr>
      <a:lstStyle>
        <a:defPPr>
          <a:defRPr sz="2000" dirty="0">
            <a:latin typeface="Calibri" panose="020F0502020204030204" pitchFamily="34" charset="0"/>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ZLM_Juni2015 _Präsentation_Vorlage.potx" id="{4403B78A-53FD-4E46-8F0C-8727F1696680}" vid="{EE17F2D2-6447-4ED2-A9F9-03F57224F0B6}"/>
    </a:ext>
  </a:ext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780</TotalTime>
  <Words>3642</Words>
  <Application>Microsoft Macintosh PowerPoint</Application>
  <PresentationFormat>Diavoorstelling (4:3)</PresentationFormat>
  <Paragraphs>321</Paragraphs>
  <Slides>53</Slides>
  <Notes>39</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53</vt:i4>
      </vt:variant>
    </vt:vector>
  </HeadingPairs>
  <TitlesOfParts>
    <vt:vector size="63" baseType="lpstr">
      <vt:lpstr>Arial</vt:lpstr>
      <vt:lpstr>Calibri</vt:lpstr>
      <vt:lpstr>Calibri Normal</vt:lpstr>
      <vt:lpstr>Open Sans</vt:lpstr>
      <vt:lpstr>Open Sans Light</vt:lpstr>
      <vt:lpstr>Times</vt:lpstr>
      <vt:lpstr>Verdana</vt:lpstr>
      <vt:lpstr>Wingdings</vt:lpstr>
      <vt:lpstr>Folien_DZLM_2017</vt:lpstr>
      <vt:lpstr>FortbildnerFolien_DZLM 2017</vt:lpstr>
      <vt:lpstr> Nascholing De taal van grafieken en tabellen Sessie 2 (van 3)</vt:lpstr>
      <vt:lpstr>Starter....... uit het nieuws</vt:lpstr>
      <vt:lpstr>programma van de cursus</vt:lpstr>
      <vt:lpstr>Programma  sessie 2</vt:lpstr>
      <vt:lpstr>Uitgevoerd huiswerk</vt:lpstr>
      <vt:lpstr>Een taalgerichte activiteit voorbereiden bij een grafiek/diagram</vt:lpstr>
      <vt:lpstr>Materialen en ervaring delen</vt:lpstr>
      <vt:lpstr>Programma  sessie 2</vt:lpstr>
      <vt:lpstr>Wat kan er is gaan in antwoorden van studenten?</vt:lpstr>
      <vt:lpstr>Problemen met lijngrafieken
</vt:lpstr>
      <vt:lpstr>Taal van lijngrafieken</vt:lpstr>
      <vt:lpstr>Twee manieren om grafieken te bekijken</vt:lpstr>
      <vt:lpstr>Taal van grafieken</vt:lpstr>
      <vt:lpstr>Voorbeeld didactische leerlijn  voor taal van lijngrafieken</vt:lpstr>
      <vt:lpstr>Voorbeeld werkblad 1 – een verhaal bij een grafiek
</vt:lpstr>
      <vt:lpstr>Voorbeeldwerkblad 2</vt:lpstr>
      <vt:lpstr>bespreking: vragen bij de grafiek over watertemperatuur</vt:lpstr>
      <vt:lpstr>Programma  sessie 2</vt:lpstr>
      <vt:lpstr>Analyseren van het werk van studenten</vt:lpstr>
      <vt:lpstr>2 – Zoek de passende tekst bij elke grafiek</vt:lpstr>
      <vt:lpstr>A</vt:lpstr>
      <vt:lpstr>B</vt:lpstr>
      <vt:lpstr>C</vt:lpstr>
      <vt:lpstr>PowerPoint-presentatie</vt:lpstr>
      <vt:lpstr> Een grafiek tekenen bij een verhaal</vt:lpstr>
      <vt:lpstr>student 1</vt:lpstr>
      <vt:lpstr>student 2</vt:lpstr>
      <vt:lpstr>Student 3</vt:lpstr>
      <vt:lpstr>Analyseer en bespreek het werk van de studenten</vt:lpstr>
      <vt:lpstr>Een lijngrafiek van de groei van Niek de giraf</vt:lpstr>
      <vt:lpstr>Taalsteun met een schrijf/praatkader</vt:lpstr>
      <vt:lpstr>Verschillende taalsystemen in het schrijf/praatkader</vt:lpstr>
      <vt:lpstr>Programma  sessie 2</vt:lpstr>
      <vt:lpstr>Interpretatieve beschrijving van de lijngrafiek
</vt:lpstr>
      <vt:lpstr>Genre: Interpretatieve beschrijving van een lijngrafiek</vt:lpstr>
      <vt:lpstr>PowerPoint-presentatie</vt:lpstr>
      <vt:lpstr>PowerPoint-presentatie</vt:lpstr>
      <vt:lpstr>Interpretatieve beschrijving</vt:lpstr>
      <vt:lpstr>Onderwijs- en leercyclus</vt:lpstr>
      <vt:lpstr>Videofragment scaffolding language</vt:lpstr>
      <vt:lpstr>Taal ondersteunen (scaffolden): een voorbeeld
</vt:lpstr>
      <vt:lpstr>PowerPoint-presentatie</vt:lpstr>
      <vt:lpstr>Resultaten: vaardigheid in het pedagogisch genre op pre-en posttest</vt:lpstr>
      <vt:lpstr>Hoe hebben de docenten leren scaffolden?</vt:lpstr>
      <vt:lpstr>Voorwaarden scheppen voor het scaffolden van taal</vt:lpstr>
      <vt:lpstr>Hoe keken de docenten terug op de lessen?</vt:lpstr>
      <vt:lpstr>Hoe kijken de studenten terug? 
</vt:lpstr>
      <vt:lpstr>Taalontwikkeling van studenten</vt:lpstr>
      <vt:lpstr>Programma  sessie 2</vt:lpstr>
      <vt:lpstr>Stappen voor het ontwerpen van taalgericht rekenwiskundeonderwijs
</vt:lpstr>
      <vt:lpstr>Programma  sessie 2</vt:lpstr>
      <vt:lpstr>Terugblik </vt:lpstr>
      <vt:lpstr>Vooruitblik en huiswerk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Language of tables and graphs Session 2 (of 3)</dc:title>
  <dc:creator>Wijers, M.M. (Monica)</dc:creator>
  <cp:lastModifiedBy>Wijers, M.M. (Monica)</cp:lastModifiedBy>
  <cp:revision>52</cp:revision>
  <cp:lastPrinted>2020-08-17T11:12:58Z</cp:lastPrinted>
  <dcterms:created xsi:type="dcterms:W3CDTF">2020-08-14T14:14:09Z</dcterms:created>
  <dcterms:modified xsi:type="dcterms:W3CDTF">2020-09-30T10:20:33Z</dcterms:modified>
</cp:coreProperties>
</file>