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1"/>
    <p:sldMasterId id="2147483743" r:id="rId2"/>
  </p:sldMasterIdLst>
  <p:notesMasterIdLst>
    <p:notesMasterId r:id="rId27"/>
  </p:notesMasterIdLst>
  <p:handoutMasterIdLst>
    <p:handoutMasterId r:id="rId28"/>
  </p:handoutMasterIdLst>
  <p:sldIdLst>
    <p:sldId id="1184" r:id="rId3"/>
    <p:sldId id="343" r:id="rId4"/>
    <p:sldId id="1197" r:id="rId5"/>
    <p:sldId id="260" r:id="rId6"/>
    <p:sldId id="1198" r:id="rId7"/>
    <p:sldId id="1182" r:id="rId8"/>
    <p:sldId id="1183" r:id="rId9"/>
    <p:sldId id="1199" r:id="rId10"/>
    <p:sldId id="550" r:id="rId11"/>
    <p:sldId id="1200" r:id="rId12"/>
    <p:sldId id="411" r:id="rId13"/>
    <p:sldId id="1201" r:id="rId14"/>
    <p:sldId id="1187" r:id="rId15"/>
    <p:sldId id="1202" r:id="rId16"/>
    <p:sldId id="322" r:id="rId17"/>
    <p:sldId id="552" r:id="rId18"/>
    <p:sldId id="551" r:id="rId19"/>
    <p:sldId id="1190" r:id="rId20"/>
    <p:sldId id="1188" r:id="rId21"/>
    <p:sldId id="1189" r:id="rId22"/>
    <p:sldId id="554" r:id="rId23"/>
    <p:sldId id="1191" r:id="rId24"/>
    <p:sldId id="1203" r:id="rId25"/>
    <p:sldId id="1196" r:id="rId26"/>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91" userDrawn="1">
          <p15:clr>
            <a:srgbClr val="A4A3A4"/>
          </p15:clr>
        </p15:guide>
        <p15:guide id="2" pos="2880">
          <p15:clr>
            <a:srgbClr val="A4A3A4"/>
          </p15:clr>
        </p15:guide>
        <p15:guide id="3" orient="horz" pos="743">
          <p15:clr>
            <a:srgbClr val="A4A3A4"/>
          </p15:clr>
        </p15:guide>
        <p15:guide id="4" pos="5602" userDrawn="1">
          <p15:clr>
            <a:srgbClr val="A4A3A4"/>
          </p15:clr>
        </p15:guide>
        <p15:guide id="5" orient="horz" pos="451">
          <p15:clr>
            <a:srgbClr val="A4A3A4"/>
          </p15:clr>
        </p15:guide>
        <p15:guide id="6" pos="385" userDrawn="1">
          <p15:clr>
            <a:srgbClr val="A4A3A4"/>
          </p15:clr>
        </p15:guide>
        <p15:guide id="7" orient="horz">
          <p15:clr>
            <a:srgbClr val="A4A3A4"/>
          </p15:clr>
        </p15:guide>
        <p15:guide id="8"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ancakes" initials="PP" lastIdx="1" clrIdx="0"/>
  <p:cmAuthor id="2" name="Regine Brandtner" initials="RB" lastIdx="2" clrIdx="1"/>
  <p:cmAuthor id="3" name="Birte Pöhler" initials="B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0FF"/>
    <a:srgbClr val="BBE0E3"/>
    <a:srgbClr val="327A86"/>
    <a:srgbClr val="FFFF00"/>
    <a:srgbClr val="000000"/>
    <a:srgbClr val="F8B44F"/>
    <a:srgbClr val="9F9FFF"/>
    <a:srgbClr val="51BED1"/>
    <a:srgbClr val="005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61" autoAdjust="0"/>
    <p:restoredTop sz="65821" autoAdjust="0"/>
  </p:normalViewPr>
  <p:slideViewPr>
    <p:cSldViewPr>
      <p:cViewPr varScale="1">
        <p:scale>
          <a:sx n="69" d="100"/>
          <a:sy n="69" d="100"/>
        </p:scale>
        <p:origin x="1928" y="192"/>
      </p:cViewPr>
      <p:guideLst>
        <p:guide orient="horz" pos="391"/>
        <p:guide pos="2880"/>
        <p:guide orient="horz" pos="743"/>
        <p:guide pos="5602"/>
        <p:guide orient="horz" pos="451"/>
        <p:guide pos="385"/>
        <p:guide orient="horz"/>
        <p:guide pos="5759"/>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30.09.20</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Common-_and_special-caus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researchgate.net/publication/333405858_Increase_in_Attention_to_Quality_Process_Improvement_by_Involvement_of_Engineers_Participating_in_Projects/figures?lo=1" TargetMode="External"/><Relationship Id="rId4" Type="http://schemas.openxmlformats.org/officeDocument/2006/relationships/hyperlink" Target="https://en.wikipedia.org/wiki/Quality_cos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319524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078C6A53-A09B-A84C-B2A2-372639274C46}" type="slidenum">
              <a:rPr lang="nl-NL"/>
              <a:t>11</a:t>
            </a:fld>
            <a:endParaRPr lang="nl-NL"/>
          </a:p>
        </p:txBody>
      </p:sp>
    </p:spTree>
    <p:extLst>
      <p:ext uri="{BB962C8B-B14F-4D97-AF65-F5344CB8AC3E}">
        <p14:creationId xmlns:p14="http://schemas.microsoft.com/office/powerpoint/2010/main" val="68659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12</a:t>
            </a:fld>
            <a:endParaRPr lang="de-DE"/>
          </a:p>
        </p:txBody>
      </p:sp>
    </p:spTree>
    <p:extLst>
      <p:ext uri="{BB962C8B-B14F-4D97-AF65-F5344CB8AC3E}">
        <p14:creationId xmlns:p14="http://schemas.microsoft.com/office/powerpoint/2010/main" val="324052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226412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47261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Source</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160070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These are </a:t>
            </a:r>
            <a:r>
              <a:rPr lang="nl-NL" dirty="0" err="1"/>
              <a:t>translated</a:t>
            </a:r>
            <a:r>
              <a:rPr lang="nl-NL" dirty="0"/>
              <a:t> </a:t>
            </a:r>
            <a:r>
              <a:rPr lang="nl-NL" dirty="0" err="1"/>
              <a:t>materials</a:t>
            </a:r>
            <a:r>
              <a:rPr lang="nl-NL" dirty="0"/>
              <a:t> form Dutch </a:t>
            </a:r>
            <a:r>
              <a:rPr lang="nl-NL" dirty="0" err="1"/>
              <a:t>students</a:t>
            </a:r>
            <a:r>
              <a:rPr lang="nl-NL" dirty="0"/>
              <a:t>. </a:t>
            </a:r>
          </a:p>
          <a:p>
            <a:r>
              <a:rPr lang="nl-NL" dirty="0"/>
              <a:t>More Dutch Resources </a:t>
            </a:r>
            <a:r>
              <a:rPr lang="nl-NL" dirty="0" err="1"/>
              <a:t>exist</a:t>
            </a:r>
            <a:r>
              <a:rPr lang="nl-NL" dirty="0"/>
              <a:t> but have </a:t>
            </a:r>
            <a:r>
              <a:rPr lang="nl-NL" dirty="0" err="1"/>
              <a:t>not</a:t>
            </a:r>
            <a:r>
              <a:rPr lang="nl-NL" dirty="0"/>
              <a:t> </a:t>
            </a:r>
            <a:r>
              <a:rPr lang="nl-NL" dirty="0" err="1"/>
              <a:t>yet</a:t>
            </a:r>
            <a:r>
              <a:rPr lang="nl-NL" dirty="0"/>
              <a:t> been </a:t>
            </a:r>
            <a:r>
              <a:rPr lang="nl-NL" dirty="0" err="1"/>
              <a:t>translated</a:t>
            </a:r>
            <a:r>
              <a:rPr lang="nl-NL" dirty="0"/>
              <a:t>:  </a:t>
            </a:r>
            <a:r>
              <a:rPr lang="nl-NL" dirty="0" err="1"/>
              <a:t>Two</a:t>
            </a:r>
            <a:r>
              <a:rPr lang="nl-NL" dirty="0"/>
              <a:t> audio-sources </a:t>
            </a:r>
            <a:r>
              <a:rPr lang="nl-NL" dirty="0" err="1"/>
              <a:t>from</a:t>
            </a:r>
            <a:r>
              <a:rPr lang="nl-NL" dirty="0"/>
              <a:t> duo’s of </a:t>
            </a:r>
            <a:r>
              <a:rPr lang="nl-NL" dirty="0" err="1"/>
              <a:t>students</a:t>
            </a:r>
            <a:r>
              <a:rPr lang="nl-NL" dirty="0"/>
              <a:t> </a:t>
            </a:r>
            <a:r>
              <a:rPr lang="nl-NL" dirty="0" err="1"/>
              <a:t>Written</a:t>
            </a:r>
            <a:r>
              <a:rPr lang="nl-NL" dirty="0"/>
              <a:t> scripts (12, </a:t>
            </a:r>
            <a:r>
              <a:rPr lang="nl-NL" dirty="0" err="1"/>
              <a:t>two</a:t>
            </a:r>
            <a:r>
              <a:rPr lang="nl-NL" dirty="0"/>
              <a:t> classes)</a:t>
            </a:r>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311629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18</a:t>
            </a:fld>
            <a:endParaRPr lang="de-DE"/>
          </a:p>
        </p:txBody>
      </p:sp>
    </p:spTree>
    <p:extLst>
      <p:ext uri="{BB962C8B-B14F-4D97-AF65-F5344CB8AC3E}">
        <p14:creationId xmlns:p14="http://schemas.microsoft.com/office/powerpoint/2010/main" val="1948910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21</a:t>
            </a:fld>
            <a:endParaRPr lang="de-DE"/>
          </a:p>
        </p:txBody>
      </p:sp>
    </p:spTree>
    <p:extLst>
      <p:ext uri="{BB962C8B-B14F-4D97-AF65-F5344CB8AC3E}">
        <p14:creationId xmlns:p14="http://schemas.microsoft.com/office/powerpoint/2010/main" val="247691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kunt dit doen in de vorm van een debat. Verdeel de groep in twee: de ene subgroep is voorstander van dit soort taks en ziet hun (toegevoegde) waarde, terwijl de andere groep dit niet ziet.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22</a:t>
            </a:fld>
            <a:endParaRPr lang="de-DE"/>
          </a:p>
        </p:txBody>
      </p:sp>
    </p:spTree>
    <p:extLst>
      <p:ext uri="{BB962C8B-B14F-4D97-AF65-F5344CB8AC3E}">
        <p14:creationId xmlns:p14="http://schemas.microsoft.com/office/powerpoint/2010/main" val="3265072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23</a:t>
            </a:fld>
            <a:endParaRPr lang="de-DE"/>
          </a:p>
        </p:txBody>
      </p:sp>
    </p:spTree>
    <p:extLst>
      <p:ext uri="{BB962C8B-B14F-4D97-AF65-F5344CB8AC3E}">
        <p14:creationId xmlns:p14="http://schemas.microsoft.com/office/powerpoint/2010/main" val="350380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Opmerking: U kunt dit voorbeeld vervangen door een lokaal voorbeeld uit het beroepsonderwijs
Bespreek deze grafiek Het is een Statistische </a:t>
            </a:r>
            <a:r>
              <a:rPr lang="nl-NL" dirty="0" err="1"/>
              <a:t>Process</a:t>
            </a:r>
            <a:r>
              <a:rPr lang="nl-NL" dirty="0"/>
              <a:t> Control (SPC) grafiek, die wordt gebruikt voor het bewaken en controleren van de kwaliteit van processen bijvoorbeeld in de industrie.
Dit diagram is een SPC Control Chart van het genormaliseerde aantal werknemers dat procesverbeteringen initieert. Controlelijnen worden berekend op basis van de eerste 15 punten. De vette kring markeert de eerste waarschuwing die is geactiveerd door een </a:t>
            </a:r>
            <a:r>
              <a:rPr lang="nl-NL" dirty="0" err="1"/>
              <a:t>Shewhart's</a:t>
            </a:r>
            <a:r>
              <a:rPr lang="nl-NL" dirty="0"/>
              <a:t> Test. 
</a:t>
            </a:r>
            <a:r>
              <a:rPr lang="nl-NL" sz="1200" b="0" i="1" kern="1200" dirty="0">
                <a:solidFill>
                  <a:schemeClr val="tx1"/>
                </a:solidFill>
                <a:effectLst/>
                <a:latin typeface="Calibri Normal" charset="0"/>
                <a:ea typeface="ＭＳ Ｐゴシック" charset="-128"/>
              </a:rPr>
              <a:t>Zie ook: </a:t>
            </a:r>
            <a:r>
              <a:rPr lang="nl-NL" b="1" dirty="0" err="1"/>
              <a:t>https</a:t>
            </a:r>
            <a:r>
              <a:rPr lang="nl-NL" b="1" dirty="0"/>
              <a:t>://</a:t>
            </a:r>
            <a:r>
              <a:rPr lang="nl-NL" b="1" dirty="0" err="1"/>
              <a:t>nl.wikipedia.org</a:t>
            </a:r>
            <a:r>
              <a:rPr lang="nl-NL" b="1" dirty="0"/>
              <a:t>/wiki/</a:t>
            </a:r>
            <a:r>
              <a:rPr lang="nl-NL" b="1" dirty="0" err="1"/>
              <a:t>Statistische_procescontrole</a:t>
            </a:r>
            <a:endParaRPr lang="nl-NL" b="1" dirty="0"/>
          </a:p>
          <a:p>
            <a:endParaRPr lang="nl-NL" b="1" dirty="0"/>
          </a:p>
          <a:p>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If</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process</a:t>
            </a:r>
            <a:r>
              <a:rPr lang="nl-NL" sz="1200" b="0" i="0" kern="1200" dirty="0">
                <a:solidFill>
                  <a:schemeClr val="tx1"/>
                </a:solidFill>
                <a:effectLst/>
                <a:latin typeface="Calibri Normal" charset="0"/>
                <a:ea typeface="ＭＳ Ｐゴシック" charset="-128"/>
                <a:cs typeface="ＭＳ Ｐゴシック" charset="-128"/>
              </a:rPr>
              <a:t> is in control (</a:t>
            </a:r>
            <a:r>
              <a:rPr lang="nl-NL" sz="1200" b="0" i="0" kern="1200" dirty="0" err="1">
                <a:solidFill>
                  <a:schemeClr val="tx1"/>
                </a:solidFill>
                <a:effectLst/>
                <a:latin typeface="Calibri Normal" charset="0"/>
                <a:ea typeface="ＭＳ Ｐゴシック" charset="-128"/>
                <a:cs typeface="ＭＳ Ｐゴシック" charset="-128"/>
              </a:rPr>
              <a:t>and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process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statistic</a:t>
            </a:r>
            <a:r>
              <a:rPr lang="nl-NL" sz="1200" b="0" i="0" kern="1200" dirty="0">
                <a:solidFill>
                  <a:schemeClr val="tx1"/>
                </a:solidFill>
                <a:effectLst/>
                <a:latin typeface="Calibri Normal" charset="0"/>
                <a:ea typeface="ＭＳ Ｐゴシック" charset="-128"/>
                <a:cs typeface="ＭＳ Ｐゴシック" charset="-128"/>
              </a:rPr>
              <a:t> is </a:t>
            </a:r>
            <a:r>
              <a:rPr lang="nl-NL" sz="1200" b="0" i="0" kern="1200" dirty="0" err="1">
                <a:solidFill>
                  <a:schemeClr val="tx1"/>
                </a:solidFill>
                <a:effectLst/>
                <a:latin typeface="Calibri Normal" charset="0"/>
                <a:ea typeface="ＭＳ Ｐゴシック" charset="-128"/>
                <a:cs typeface="ＭＳ Ｐゴシック" charset="-128"/>
              </a:rPr>
              <a:t>normal</a:t>
            </a:r>
            <a:r>
              <a:rPr lang="nl-NL" sz="1200" b="0" i="0" kern="1200" dirty="0">
                <a:solidFill>
                  <a:schemeClr val="tx1"/>
                </a:solidFill>
                <a:effectLst/>
                <a:latin typeface="Calibri Normal" charset="0"/>
                <a:ea typeface="ＭＳ Ｐゴシック" charset="-128"/>
                <a:cs typeface="ＭＳ Ｐゴシック" charset="-128"/>
              </a:rPr>
              <a:t>), 99.7300% of </a:t>
            </a:r>
            <a:r>
              <a:rPr lang="nl-NL" sz="1200" b="0" i="0" kern="1200" dirty="0" err="1">
                <a:solidFill>
                  <a:schemeClr val="tx1"/>
                </a:solidFill>
                <a:effectLst/>
                <a:latin typeface="Calibri Normal" charset="0"/>
                <a:ea typeface="ＭＳ Ｐゴシック" charset="-128"/>
                <a:cs typeface="ＭＳ Ｐゴシック" charset="-128"/>
              </a:rPr>
              <a:t>all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points </a:t>
            </a:r>
            <a:r>
              <a:rPr lang="nl-NL" sz="1200" b="0" i="0" kern="1200" dirty="0" err="1">
                <a:solidFill>
                  <a:schemeClr val="tx1"/>
                </a:solidFill>
                <a:effectLst/>
                <a:latin typeface="Calibri Normal" charset="0"/>
                <a:ea typeface="ＭＳ Ｐゴシック" charset="-128"/>
                <a:cs typeface="ＭＳ Ｐゴシック" charset="-128"/>
              </a:rPr>
              <a:t>will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fall</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between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control </a:t>
            </a:r>
            <a:r>
              <a:rPr lang="nl-NL" sz="1200" b="0" i="0" kern="1200" dirty="0" err="1">
                <a:solidFill>
                  <a:schemeClr val="tx1"/>
                </a:solidFill>
                <a:effectLst/>
                <a:latin typeface="Calibri Normal" charset="0"/>
                <a:ea typeface="ＭＳ Ｐゴシック" charset="-128"/>
                <a:cs typeface="ＭＳ Ｐゴシック" charset="-128"/>
              </a:rPr>
              <a:t>limits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Any</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observations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outside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limits</a:t>
            </a:r>
            <a:r>
              <a:rPr lang="nl-NL" sz="1200" b="0" i="0" kern="1200" dirty="0">
                <a:solidFill>
                  <a:schemeClr val="tx1"/>
                </a:solidFill>
                <a:effectLst/>
                <a:latin typeface="Calibri Normal" charset="0"/>
                <a:ea typeface="ＭＳ Ｐゴシック" charset="-128"/>
                <a:cs typeface="ＭＳ Ｐゴシック" charset="-128"/>
              </a:rPr>
              <a:t>, or </a:t>
            </a:r>
            <a:r>
              <a:rPr lang="nl-NL" sz="1200" b="0" i="0" kern="1200" dirty="0" err="1">
                <a:solidFill>
                  <a:schemeClr val="tx1"/>
                </a:solidFill>
                <a:effectLst/>
                <a:latin typeface="Calibri Normal" charset="0"/>
                <a:ea typeface="ＭＳ Ｐゴシック" charset="-128"/>
                <a:cs typeface="ＭＳ Ｐゴシック" charset="-128"/>
              </a:rPr>
              <a:t>systematic</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patterns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within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suggest</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introduction</a:t>
            </a:r>
            <a:r>
              <a:rPr lang="nl-NL" sz="1200" b="0" i="0" kern="1200" dirty="0">
                <a:solidFill>
                  <a:schemeClr val="tx1"/>
                </a:solidFill>
                <a:effectLst/>
                <a:latin typeface="Calibri Normal" charset="0"/>
                <a:ea typeface="ＭＳ Ｐゴシック" charset="-128"/>
                <a:cs typeface="ＭＳ Ｐゴシック" charset="-128"/>
              </a:rPr>
              <a:t> of a new (</a:t>
            </a:r>
            <a:r>
              <a:rPr lang="nl-NL" sz="1200" b="0" i="0" kern="1200" dirty="0" err="1">
                <a:solidFill>
                  <a:schemeClr val="tx1"/>
                </a:solidFill>
                <a:effectLst/>
                <a:latin typeface="Calibri Normal" charset="0"/>
                <a:ea typeface="ＭＳ Ｐゴシック" charset="-128"/>
                <a:cs typeface="ＭＳ Ｐゴシック" charset="-128"/>
              </a:rPr>
              <a:t>and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likely</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unanticipated</a:t>
            </a:r>
            <a:r>
              <a:rPr lang="nl-NL" sz="1200" b="0" i="0" kern="1200" dirty="0">
                <a:solidFill>
                  <a:schemeClr val="tx1"/>
                </a:solidFill>
                <a:effectLst/>
                <a:latin typeface="Calibri Normal" charset="0"/>
                <a:ea typeface="ＭＳ Ｐゴシック" charset="-128"/>
                <a:cs typeface="ＭＳ Ｐゴシック" charset="-128"/>
              </a:rPr>
              <a:t>) source of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known</a:t>
            </a:r>
            <a:r>
              <a:rPr lang="nl-NL" sz="1200" b="0" i="0" kern="1200" dirty="0">
                <a:solidFill>
                  <a:schemeClr val="tx1"/>
                </a:solidFill>
                <a:effectLst/>
                <a:latin typeface="Calibri Normal" charset="0"/>
                <a:ea typeface="ＭＳ Ｐゴシック" charset="-128"/>
                <a:cs typeface="ＭＳ Ｐゴシック" charset="-128"/>
              </a:rPr>
              <a:t> as a </a:t>
            </a:r>
            <a:r>
              <a:rPr lang="nl-NL" sz="1200" b="0" i="0" u="none" strike="noStrike" kern="1200" dirty="0">
                <a:solidFill>
                  <a:schemeClr val="tx1"/>
                </a:solidFill>
                <a:effectLst/>
                <a:latin typeface="Calibri Normal" charset="0"/>
                <a:ea typeface="ＭＳ Ｐゴシック" charset="-128"/>
                <a:cs typeface="ＭＳ Ｐゴシック" charset="-128"/>
                <a:hlinkClick r:id="rId3" tooltip="Common- and special-causes"/>
              </a:rPr>
              <a:t>special-cause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Since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increased</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variation</a:t>
            </a:r>
            <a:r>
              <a:rPr lang="nl-NL" sz="1200" b="0" i="0" kern="1200" dirty="0">
                <a:solidFill>
                  <a:schemeClr val="tx1"/>
                </a:solidFill>
                <a:effectLst/>
                <a:latin typeface="Calibri Normal" charset="0"/>
                <a:ea typeface="ＭＳ Ｐゴシック" charset="-128"/>
                <a:cs typeface="ＭＳ Ｐゴシック" charset="-128"/>
              </a:rPr>
              <a:t> means </a:t>
            </a:r>
            <a:r>
              <a:rPr lang="nl-NL" sz="1200" b="0" i="0" kern="1200" dirty="0" err="1">
                <a:solidFill>
                  <a:schemeClr val="tx1"/>
                </a:solidFill>
                <a:effectLst/>
                <a:latin typeface="Calibri Normal" charset="0"/>
                <a:ea typeface="ＭＳ Ｐゴシック" charset="-128"/>
                <a:cs typeface="ＭＳ Ｐゴシック" charset="-128"/>
              </a:rPr>
              <a:t>increased</a:t>
            </a:r>
            <a:r>
              <a:rPr lang="nl-NL" sz="1200" b="0" i="0" kern="1200" dirty="0">
                <a:solidFill>
                  <a:schemeClr val="tx1"/>
                </a:solidFill>
                <a:effectLst/>
                <a:latin typeface="Calibri Normal" charset="0"/>
                <a:ea typeface="ＭＳ Ｐゴシック" charset="-128"/>
                <a:cs typeface="ＭＳ Ｐゴシック" charset="-128"/>
              </a:rPr>
              <a:t> </a:t>
            </a:r>
            <a:r>
              <a:rPr lang="nl-NL" sz="1200" b="0" i="0" u="none" strike="noStrike" kern="1200" dirty="0">
                <a:solidFill>
                  <a:schemeClr val="tx1"/>
                </a:solidFill>
                <a:effectLst/>
                <a:latin typeface="Calibri Normal" charset="0"/>
                <a:ea typeface="ＭＳ Ｐゴシック" charset="-128"/>
                <a:cs typeface="ＭＳ Ｐゴシック" charset="-128"/>
                <a:hlinkClick r:id="rId4" tooltip="Quality costs"/>
              </a:rPr>
              <a:t>quality costs</a:t>
            </a:r>
            <a:r>
              <a:rPr lang="nl-NL" sz="1200" b="0" i="0" kern="1200" dirty="0">
                <a:solidFill>
                  <a:schemeClr val="tx1"/>
                </a:solidFill>
                <a:effectLst/>
                <a:latin typeface="Calibri Normal" charset="0"/>
                <a:ea typeface="ＭＳ Ｐゴシック" charset="-128"/>
                <a:cs typeface="ＭＳ Ｐゴシック" charset="-128"/>
              </a:rPr>
              <a:t>, a control </a:t>
            </a:r>
            <a:r>
              <a:rPr lang="nl-NL" sz="1200" b="0" i="0" kern="1200" dirty="0" err="1">
                <a:solidFill>
                  <a:schemeClr val="tx1"/>
                </a:solidFill>
                <a:effectLst/>
                <a:latin typeface="Calibri Normal" charset="0"/>
                <a:ea typeface="ＭＳ Ｐゴシック" charset="-128"/>
                <a:cs typeface="ＭＳ Ｐゴシック" charset="-128"/>
              </a:rPr>
              <a:t>chart</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signaling</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the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presence</a:t>
            </a:r>
            <a:r>
              <a:rPr lang="nl-NL" sz="1200" b="0" i="0" kern="1200" dirty="0">
                <a:solidFill>
                  <a:schemeClr val="tx1"/>
                </a:solidFill>
                <a:effectLst/>
                <a:latin typeface="Calibri Normal" charset="0"/>
                <a:ea typeface="ＭＳ Ｐゴシック" charset="-128"/>
                <a:cs typeface="ＭＳ Ｐゴシック" charset="-128"/>
              </a:rPr>
              <a:t> of a special-</a:t>
            </a:r>
            <a:r>
              <a:rPr lang="nl-NL" sz="1200" b="0" i="0" kern="1200" dirty="0" err="1">
                <a:solidFill>
                  <a:schemeClr val="tx1"/>
                </a:solidFill>
                <a:effectLst/>
                <a:latin typeface="Calibri Normal" charset="0"/>
                <a:ea typeface="ＭＳ Ｐゴシック" charset="-128"/>
                <a:cs typeface="ＭＳ Ｐゴシック" charset="-128"/>
              </a:rPr>
              <a:t>cause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requires</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immediate</a:t>
            </a:r>
            <a:r>
              <a:rPr lang="nl-NL" sz="1200" b="0" i="0" kern="1200" dirty="0">
                <a:solidFill>
                  <a:schemeClr val="tx1"/>
                </a:solidFill>
                <a:effectLst/>
                <a:latin typeface="Calibri Normal" charset="0"/>
                <a:ea typeface="ＭＳ Ｐゴシック" charset="-128"/>
                <a:cs typeface="ＭＳ Ｐゴシック" charset="-128"/>
              </a:rPr>
              <a:t> </a:t>
            </a:r>
            <a:r>
              <a:rPr lang="nl-NL" sz="1200" b="0" i="0" kern="1200" dirty="0" err="1">
                <a:solidFill>
                  <a:schemeClr val="tx1"/>
                </a:solidFill>
                <a:effectLst/>
                <a:latin typeface="Calibri Normal" charset="0"/>
                <a:ea typeface="ＭＳ Ｐゴシック" charset="-128"/>
                <a:cs typeface="ＭＳ Ｐゴシック" charset="-128"/>
              </a:rPr>
              <a:t>investigation</a:t>
            </a:r>
            <a:r>
              <a:rPr lang="nl-NL" sz="1200" b="0" i="0" kern="1200" dirty="0">
                <a:solidFill>
                  <a:schemeClr val="tx1"/>
                </a:solidFill>
                <a:effectLst/>
                <a:latin typeface="Calibri Normal" charset="0"/>
                <a:ea typeface="ＭＳ Ｐゴシック" charset="-128"/>
                <a:cs typeface="ＭＳ Ｐゴシック" charset="-128"/>
              </a:rPr>
              <a:t>.</a:t>
            </a:r>
            <a:endParaRPr lang="nl-NL" sz="1200" b="0" i="1" kern="1200" dirty="0">
              <a:solidFill>
                <a:schemeClr val="tx1"/>
              </a:solidFill>
              <a:effectLst/>
              <a:latin typeface="Calibri Normal" charset="0"/>
              <a:ea typeface="ＭＳ Ｐゴシック" charset="-128"/>
            </a:endParaRPr>
          </a:p>
          <a:p>
            <a:r>
              <a:rPr lang="nl-NL" sz="1200" b="0" i="1" kern="1200" dirty="0">
                <a:solidFill>
                  <a:schemeClr val="tx1"/>
                </a:solidFill>
                <a:effectLst/>
                <a:latin typeface="Calibri Normal" charset="0"/>
                <a:ea typeface="ＭＳ Ｐゴシック" charset="-128"/>
              </a:rPr>
              <a:t>source: </a:t>
            </a:r>
            <a:r>
              <a:rPr lang="nl-NL" dirty="0">
                <a:hlinkClick r:id="rId5"/>
              </a:rPr>
              <a:t>https://www.researchgate.net/publication/333405858_Increase_in_Attention_to_Quality_Process_Improvement_by_Involvement_of_Engineers_Participating_in_Projects/figures?lo=1</a:t>
            </a:r>
            <a:endParaRPr lang="nl-NL" dirty="0"/>
          </a:p>
          <a:p>
            <a:r>
              <a:rPr lang="nl-NL" i="1" dirty="0"/>
              <a:t>:</a:t>
            </a:r>
          </a:p>
          <a:p>
            <a:endParaRPr lang="nl-NL" dirty="0"/>
          </a:p>
          <a:p>
            <a:r>
              <a:rPr lang="nl-NL" dirty="0"/>
              <a:t>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a:t>
            </a:fld>
            <a:endParaRPr lang="de-DE"/>
          </a:p>
        </p:txBody>
      </p:sp>
    </p:spTree>
    <p:extLst>
      <p:ext uri="{BB962C8B-B14F-4D97-AF65-F5344CB8AC3E}">
        <p14:creationId xmlns:p14="http://schemas.microsoft.com/office/powerpoint/2010/main" val="160146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24</a:t>
            </a:fld>
            <a:endParaRPr lang="de-DE"/>
          </a:p>
        </p:txBody>
      </p:sp>
    </p:spTree>
    <p:extLst>
      <p:ext uri="{BB962C8B-B14F-4D97-AF65-F5344CB8AC3E}">
        <p14:creationId xmlns:p14="http://schemas.microsoft.com/office/powerpoint/2010/main" val="49403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a:t>
            </a:fld>
            <a:endParaRPr lang="de-DE"/>
          </a:p>
        </p:txBody>
      </p:sp>
    </p:spTree>
    <p:extLst>
      <p:ext uri="{BB962C8B-B14F-4D97-AF65-F5344CB8AC3E}">
        <p14:creationId xmlns:p14="http://schemas.microsoft.com/office/powerpoint/2010/main" val="161514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51289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355496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docenten om hun eigen voorbeelden te delen in kleine groepen. Of – als er weinig voorbeelden zijn – bespreek ze dan met de hele groep.</a:t>
            </a:r>
          </a:p>
          <a:p>
            <a:r>
              <a:rPr lang="nl-NL" dirty="0"/>
              <a:t>Ga steeds na hoe een </a:t>
            </a:r>
            <a:r>
              <a:rPr lang="nl-NL" dirty="0" err="1"/>
              <a:t>beroepsbeofenaar</a:t>
            </a:r>
            <a:r>
              <a:rPr lang="nl-NL" dirty="0"/>
              <a:t> hierover communiceert en met wie (collega's, klanten, stageairs....)</a:t>
            </a:r>
          </a:p>
          <a:p>
            <a:endParaRPr lang="nl-NL" dirty="0"/>
          </a:p>
          <a:p>
            <a:r>
              <a:rPr lang="nl-NL" dirty="0"/>
              <a:t>Bespreek ook de voorbeelden op deze dia. Hierdoor komen de docenten mogelijk met extra ideeën. </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6</a:t>
            </a:fld>
            <a:endParaRPr lang="de-DE"/>
          </a:p>
        </p:txBody>
      </p:sp>
    </p:spTree>
    <p:extLst>
      <p:ext uri="{BB962C8B-B14F-4D97-AF65-F5344CB8AC3E}">
        <p14:creationId xmlns:p14="http://schemas.microsoft.com/office/powerpoint/2010/main" val="62965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7</a:t>
            </a:fld>
            <a:endParaRPr lang="de-DE"/>
          </a:p>
        </p:txBody>
      </p:sp>
    </p:spTree>
    <p:extLst>
      <p:ext uri="{BB962C8B-B14F-4D97-AF65-F5344CB8AC3E}">
        <p14:creationId xmlns:p14="http://schemas.microsoft.com/office/powerpoint/2010/main" val="254184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30080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fi.uu.nl</a:t>
            </a:r>
            <a:r>
              <a:rPr lang="nl-NL" dirty="0"/>
              <a:t>/publicaties/subsets/</a:t>
            </a:r>
            <a:r>
              <a:rPr lang="nl-NL" dirty="0" err="1"/>
              <a:t>lamavoc_en</a:t>
            </a:r>
            <a:endParaRPr lang="nl-NL" dirty="0"/>
          </a:p>
          <a:p>
            <a:r>
              <a:rPr lang="nl-NL" dirty="0"/>
              <a:t>Laat de deelnemers de achtergrondinformatie over de communicatieve taken (deel 1 van de module) lezen en de drie taken en de lerarengidsen (vanuit de module of online) verkennen</a:t>
            </a:r>
          </a:p>
        </p:txBody>
      </p:sp>
      <p:sp>
        <p:nvSpPr>
          <p:cNvPr id="4" name="Tijdelijke aanduiding voor dianummer 3"/>
          <p:cNvSpPr>
            <a:spLocks noGrp="1"/>
          </p:cNvSpPr>
          <p:nvPr>
            <p:ph type="sldNum" sz="quarter" idx="5"/>
          </p:nvPr>
        </p:nvSpPr>
        <p:spPr/>
        <p:txBody>
          <a:bodyPr/>
          <a:lstStyle/>
          <a:p>
            <a:fld id="{FAF12454-57A3-5346-8AD1-8A7E704F94A5}" type="slidenum">
              <a:rPr lang="de-DE" smtClean="0"/>
              <a:pPr/>
              <a:t>9</a:t>
            </a:fld>
            <a:endParaRPr lang="de-DE"/>
          </a:p>
        </p:txBody>
      </p:sp>
    </p:spTree>
    <p:extLst>
      <p:ext uri="{BB962C8B-B14F-4D97-AF65-F5344CB8AC3E}">
        <p14:creationId xmlns:p14="http://schemas.microsoft.com/office/powerpoint/2010/main" val="252486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856984"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4000" y="1514224"/>
            <a:ext cx="8496472"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5"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Tree>
    <p:extLst>
      <p:ext uri="{BB962C8B-B14F-4D97-AF65-F5344CB8AC3E}">
        <p14:creationId xmlns:p14="http://schemas.microsoft.com/office/powerpoint/2010/main" val="1293197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6673119-443B-5041-9792-461D250AA9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0155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33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chemeClr val="accent3"/>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3648859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309771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ctr">
            <a:normAutofit/>
          </a:bodyPr>
          <a:lstStyle>
            <a:lvl1pPr>
              <a:defRPr sz="2500" b="1"/>
            </a:lvl1pPr>
          </a:lstStyle>
          <a:p>
            <a:r>
              <a:rPr lang="de-DE" dirty="0"/>
              <a:t>Titelmasterformat durch Klicken bearbeiten</a:t>
            </a:r>
          </a:p>
        </p:txBody>
      </p:sp>
    </p:spTree>
    <p:extLst>
      <p:ext uri="{BB962C8B-B14F-4D97-AF65-F5344CB8AC3E}">
        <p14:creationId xmlns:p14="http://schemas.microsoft.com/office/powerpoint/2010/main" val="12178746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Tree>
    <p:extLst>
      <p:ext uri="{BB962C8B-B14F-4D97-AF65-F5344CB8AC3E}">
        <p14:creationId xmlns:p14="http://schemas.microsoft.com/office/powerpoint/2010/main" val="73194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 | Objekt">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dirty="0"/>
              <a:t>Titelmasterformat durch Klicken bearbeiten</a:t>
            </a:r>
          </a:p>
        </p:txBody>
      </p:sp>
      <p:sp>
        <p:nvSpPr>
          <p:cNvPr id="11" name="Rectangle 8"/>
          <p:cNvSpPr>
            <a:spLocks noGrp="1" noChangeArrowheads="1"/>
          </p:cNvSpPr>
          <p:nvPr>
            <p:ph idx="1"/>
          </p:nvPr>
        </p:nvSpPr>
        <p:spPr bwMode="auto">
          <a:xfrm>
            <a:off x="323528" y="1124744"/>
            <a:ext cx="8424936" cy="5400600"/>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Formatvorlagen des Textmasters bearbeiten</a:t>
            </a:r>
          </a:p>
        </p:txBody>
      </p:sp>
    </p:spTree>
    <p:extLst>
      <p:ext uri="{BB962C8B-B14F-4D97-AF65-F5344CB8AC3E}">
        <p14:creationId xmlns:p14="http://schemas.microsoft.com/office/powerpoint/2010/main" val="29542584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7504" y="332656"/>
            <a:ext cx="9036496"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14238332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Rechteck 5"/>
          <p:cNvSpPr/>
          <p:nvPr userDrawn="1"/>
        </p:nvSpPr>
        <p:spPr bwMode="auto">
          <a:xfrm>
            <a:off x="0" y="332656"/>
            <a:ext cx="9144000" cy="6525344"/>
          </a:xfrm>
          <a:prstGeom prst="rect">
            <a:avLst/>
          </a:prstGeom>
          <a:solidFill>
            <a:srgbClr val="327A86">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24" name="Rechteck 23"/>
          <p:cNvSpPr/>
          <p:nvPr userDrawn="1"/>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endParaRPr lang="en-GB" sz="2000" err="1">
              <a:solidFill>
                <a:prstClr val="black"/>
              </a:solidFill>
              <a:latin typeface="Calibri" panose="020F0502020204030204" pitchFamily="34" charset="0"/>
            </a:endParaRPr>
          </a:p>
        </p:txBody>
      </p:sp>
      <p:sp>
        <p:nvSpPr>
          <p:cNvPr id="23" name="Titelplatzhalter 2"/>
          <p:cNvSpPr>
            <a:spLocks noGrp="1"/>
          </p:cNvSpPr>
          <p:nvPr>
            <p:ph type="title" hasCustomPrompt="1"/>
          </p:nvPr>
        </p:nvSpPr>
        <p:spPr>
          <a:xfrm>
            <a:off x="323528" y="417587"/>
            <a:ext cx="8424936" cy="490861"/>
          </a:xfrm>
          <a:prstGeom prst="rect">
            <a:avLst/>
          </a:prstGeom>
        </p:spPr>
        <p:txBody>
          <a:bodyPr vert="horz" lIns="91440" tIns="45720" rIns="91440" bIns="45720" rtlCol="0" anchor="t">
            <a:normAutofit/>
          </a:bodyPr>
          <a:lstStyle>
            <a:lvl1pPr>
              <a:defRPr b="1">
                <a:solidFill>
                  <a:schemeClr val="bg1"/>
                </a:solidFill>
              </a:defRPr>
            </a:lvl1pPr>
          </a:lstStyle>
          <a:p>
            <a:r>
              <a:rPr lang="de-DE" dirty="0"/>
              <a:t>Gliederung</a:t>
            </a:r>
          </a:p>
        </p:txBody>
      </p:sp>
      <p:sp>
        <p:nvSpPr>
          <p:cNvPr id="33" name="Rectangle 8"/>
          <p:cNvSpPr>
            <a:spLocks noGrp="1" noChangeArrowheads="1"/>
          </p:cNvSpPr>
          <p:nvPr>
            <p:ph idx="1" hasCustomPrompt="1"/>
          </p:nvPr>
        </p:nvSpPr>
        <p:spPr bwMode="auto">
          <a:xfrm>
            <a:off x="395536" y="1340768"/>
            <a:ext cx="8424936" cy="3672408"/>
          </a:xfrm>
          <a:prstGeom prst="rect">
            <a:avLst/>
          </a:prstGeom>
          <a:noFill/>
          <a:ln w="9525">
            <a:noFill/>
            <a:miter lim="800000"/>
            <a:headEnd/>
            <a:tailEnd/>
          </a:ln>
        </p:spPr>
        <p:txBody>
          <a:bodyPr vert="horz" wrap="square" lIns="108000" tIns="0" rIns="91440" bIns="45720" numCol="1" anchor="t" anchorCtr="0" compatLnSpc="1">
            <a:prstTxWarp prst="textNoShape">
              <a:avLst/>
            </a:prstTxWarp>
          </a:bodyPr>
          <a:lstStyle>
            <a:lvl1pPr marL="0" marR="0" indent="0" algn="l" defTabSz="914400" rtl="0" eaLnBrk="1" fontAlgn="base" latinLnBrk="0" hangingPunct="1">
              <a:lnSpc>
                <a:spcPts val="3600"/>
              </a:lnSpc>
              <a:spcBef>
                <a:spcPts val="576"/>
              </a:spcBef>
              <a:spcAft>
                <a:spcPts val="600"/>
              </a:spcAft>
              <a:buClr>
                <a:schemeClr val="bg1"/>
              </a:buClr>
              <a:buSzTx/>
              <a:buFont typeface="Arial" panose="020B0604020202020204" pitchFamily="34" charset="0"/>
              <a:buChar char="•"/>
              <a:tabLst>
                <a:tab pos="622300" algn="l"/>
              </a:tabLst>
              <a:defRPr sz="25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a:p>
            <a:pPr marL="514350" marR="0" lvl="0" indent="-514350" algn="l" defTabSz="914400" rtl="0" eaLnBrk="1" fontAlgn="base" latinLnBrk="0" hangingPunct="1">
              <a:lnSpc>
                <a:spcPts val="3600"/>
              </a:lnSpc>
              <a:spcBef>
                <a:spcPts val="576"/>
              </a:spcBef>
              <a:spcAft>
                <a:spcPts val="600"/>
              </a:spcAft>
              <a:buClr>
                <a:srgbClr val="327A86"/>
              </a:buClr>
              <a:buSzTx/>
              <a:buFont typeface="Wingdings" charset="2"/>
              <a:buAutoNum type="arabicPeriod"/>
              <a:tabLst>
                <a:tab pos="622300" algn="l"/>
              </a:tabLst>
              <a:defRPr/>
            </a:pPr>
            <a:r>
              <a:rPr lang="de-DE" dirty="0"/>
              <a:t>Kapitel</a:t>
            </a:r>
          </a:p>
        </p:txBody>
      </p:sp>
    </p:spTree>
    <p:extLst>
      <p:ext uri="{BB962C8B-B14F-4D97-AF65-F5344CB8AC3E}">
        <p14:creationId xmlns:p14="http://schemas.microsoft.com/office/powerpoint/2010/main" val="143003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324000" y="1124744"/>
            <a:ext cx="8427398" cy="288032"/>
          </a:xfrm>
        </p:spPr>
        <p:txBody>
          <a:bodyPr lIns="90000"/>
          <a:lstStyle>
            <a:lvl1pPr marL="0" indent="0">
              <a:spcAft>
                <a:spcPts val="1200"/>
              </a:spcAft>
              <a:buClr>
                <a:srgbClr val="CBB98A"/>
              </a:buClr>
              <a:buNone/>
              <a:defRPr b="0">
                <a:solidFill>
                  <a:srgbClr val="327A86"/>
                </a:solidFill>
              </a:defRPr>
            </a:lvl1pPr>
            <a:lvl2pPr>
              <a:spcAft>
                <a:spcPts val="1200"/>
              </a:spcAft>
              <a:buClr>
                <a:srgbClr val="CBB98A"/>
              </a:buClr>
              <a:defRPr/>
            </a:lvl2pPr>
            <a:lvl3pPr>
              <a:spcAft>
                <a:spcPts val="1200"/>
              </a:spcAft>
              <a:buClr>
                <a:srgbClr val="CBB98A"/>
              </a:buClr>
              <a:defRPr/>
            </a:lvl3pPr>
            <a:lvl4pPr>
              <a:spcAft>
                <a:spcPts val="1200"/>
              </a:spcAft>
              <a:buClr>
                <a:srgbClr val="CBB98A"/>
              </a:buClr>
              <a:defRPr/>
            </a:lvl4pPr>
            <a:lvl5pPr>
              <a:spcAft>
                <a:spcPts val="1200"/>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108000" y="331200"/>
            <a:ext cx="8424936" cy="490861"/>
          </a:xfrm>
          <a:prstGeom prst="rect">
            <a:avLst/>
          </a:prstGeom>
        </p:spPr>
        <p:txBody>
          <a:bodyPr vert="horz" lIns="91440" tIns="45720" rIns="91440" bIns="45720" rtlCol="0" anchor="t">
            <a:normAutofit/>
          </a:bodyPr>
          <a:lstStyle>
            <a:lvl1pPr>
              <a:defRPr b="1"/>
            </a:lvl1pPr>
          </a:lstStyle>
          <a:p>
            <a:r>
              <a:rPr lang="de-DE"/>
              <a:t>Titelmasterformat durch Klicken bearbeiten</a:t>
            </a:r>
            <a:endParaRPr lang="de-DE" dirty="0"/>
          </a:p>
        </p:txBody>
      </p:sp>
      <p:sp>
        <p:nvSpPr>
          <p:cNvPr id="11" name="Rectangle 8"/>
          <p:cNvSpPr>
            <a:spLocks noGrp="1" noChangeArrowheads="1"/>
          </p:cNvSpPr>
          <p:nvPr>
            <p:ph idx="1" hasCustomPrompt="1"/>
          </p:nvPr>
        </p:nvSpPr>
        <p:spPr bwMode="auto">
          <a:xfrm>
            <a:off x="323528" y="1514224"/>
            <a:ext cx="8424936" cy="501112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719700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dirty="0"/>
              <a:t>Formatvorlage des Untertitelmasters durch Klicken bearbeiten</a:t>
            </a:r>
          </a:p>
        </p:txBody>
      </p:sp>
      <p:sp>
        <p:nvSpPr>
          <p:cNvPr id="6" name="Bildplatzhalter 5"/>
          <p:cNvSpPr>
            <a:spLocks noGrp="1"/>
          </p:cNvSpPr>
          <p:nvPr userDrawn="1">
            <p:ph type="pic" sz="quarter" idx="10"/>
          </p:nvPr>
        </p:nvSpPr>
        <p:spPr>
          <a:xfrm>
            <a:off x="0" y="765175"/>
            <a:ext cx="9144000" cy="2807841"/>
          </a:xfrm>
        </p:spPr>
        <p:txBody>
          <a:bodyPr/>
          <a:lstStyle/>
          <a:p>
            <a:r>
              <a:rPr lang="de-DE"/>
              <a:t>Bild durch Klicken auf Symbol hinzufügen</a:t>
            </a:r>
          </a:p>
        </p:txBody>
      </p:sp>
      <p:pic>
        <p:nvPicPr>
          <p:cNvPr id="16" name="Grafik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spTree>
    <p:extLst>
      <p:ext uri="{BB962C8B-B14F-4D97-AF65-F5344CB8AC3E}">
        <p14:creationId xmlns:p14="http://schemas.microsoft.com/office/powerpoint/2010/main" val="1041867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12" name="Rectangle 19"/>
          <p:cNvSpPr>
            <a:spLocks noChangeArrowheads="1"/>
          </p:cNvSpPr>
          <p:nvPr userDrawn="1"/>
        </p:nvSpPr>
        <p:spPr bwMode="auto">
          <a:xfrm>
            <a:off x="0" y="3789035"/>
            <a:ext cx="6876256" cy="2880325"/>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4" name="Rechteck 13"/>
          <p:cNvSpPr/>
          <p:nvPr userDrawn="1"/>
        </p:nvSpPr>
        <p:spPr bwMode="auto">
          <a:xfrm>
            <a:off x="7092281" y="3789035"/>
            <a:ext cx="2051719" cy="2880325"/>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3074" name="Rectangle 2"/>
          <p:cNvSpPr>
            <a:spLocks noGrp="1" noChangeArrowheads="1"/>
          </p:cNvSpPr>
          <p:nvPr userDrawn="1">
            <p:ph type="ctrTitle" hasCustomPrompt="1"/>
          </p:nvPr>
        </p:nvSpPr>
        <p:spPr>
          <a:xfrm>
            <a:off x="633963" y="3861048"/>
            <a:ext cx="5882253" cy="1143000"/>
          </a:xfrm>
          <a:prstGeom prst="rect">
            <a:avLst/>
          </a:prstGeom>
        </p:spPr>
        <p:txBody>
          <a:bodyPr tIns="108000" bIns="108000"/>
          <a:lstStyle>
            <a:lvl1pPr marL="0" indent="0">
              <a:defRPr baseline="0">
                <a:solidFill>
                  <a:schemeClr val="bg1"/>
                </a:solidFill>
              </a:defRPr>
            </a:lvl1pPr>
          </a:lstStyle>
          <a:p>
            <a:r>
              <a:rPr lang="de-DE" dirty="0" err="1"/>
              <a:t>Subtitel</a:t>
            </a:r>
            <a:endParaRPr lang="de-DE" dirty="0"/>
          </a:p>
        </p:txBody>
      </p:sp>
      <p:sp>
        <p:nvSpPr>
          <p:cNvPr id="3075" name="Rectangle 3"/>
          <p:cNvSpPr>
            <a:spLocks noGrp="1" noChangeArrowheads="1"/>
          </p:cNvSpPr>
          <p:nvPr userDrawn="1">
            <p:ph type="subTitle" idx="1"/>
          </p:nvPr>
        </p:nvSpPr>
        <p:spPr>
          <a:xfrm>
            <a:off x="619472" y="5060776"/>
            <a:ext cx="5896744" cy="1320552"/>
          </a:xfrm>
        </p:spPr>
        <p:txBody>
          <a:bodyPr lIns="108000" tIns="108000" bIns="108000"/>
          <a:lstStyle>
            <a:lvl1pPr marL="0" indent="0">
              <a:buFontTx/>
              <a:buNone/>
              <a:defRPr baseline="0">
                <a:solidFill>
                  <a:schemeClr val="bg1"/>
                </a:solidFill>
              </a:defRPr>
            </a:lvl1pPr>
          </a:lstStyle>
          <a:p>
            <a:r>
              <a:rPr lang="de-DE"/>
              <a:t>Formatvorlage des Untertitelmasters durch Klicken bearbeiten</a:t>
            </a:r>
            <a:endParaRPr lang="de-DE" dirty="0"/>
          </a:p>
        </p:txBody>
      </p:sp>
      <p:sp>
        <p:nvSpPr>
          <p:cNvPr id="13" name="Rectangle 2"/>
          <p:cNvSpPr txBox="1">
            <a:spLocks noChangeArrowheads="1"/>
          </p:cNvSpPr>
          <p:nvPr userDrawn="1"/>
        </p:nvSpPr>
        <p:spPr>
          <a:xfrm>
            <a:off x="633442" y="1137283"/>
            <a:ext cx="7898998" cy="1143000"/>
          </a:xfrm>
          <a:prstGeom prst="rect">
            <a:avLst/>
          </a:prstGeom>
        </p:spPr>
        <p:txBody>
          <a:bodyPr vert="horz" lIns="91440" tIns="108000" rIns="91440" bIns="108000" rtlCol="0" anchor="ctr">
            <a:noAutofit/>
          </a:bodyPr>
          <a:lstStyle>
            <a:lvl1pPr marL="0" indent="0" algn="l" rtl="0" eaLnBrk="1" fontAlgn="base" hangingPunct="1">
              <a:spcBef>
                <a:spcPct val="0"/>
              </a:spcBef>
              <a:spcAft>
                <a:spcPct val="0"/>
              </a:spcAft>
              <a:defRPr sz="2800" b="0" baseline="0">
                <a:solidFill>
                  <a:schemeClr val="bg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3600" b="1" kern="0">
                <a:solidFill>
                  <a:srgbClr val="327A86"/>
                </a:solidFill>
                <a:ea typeface="ＭＳ Ｐゴシック"/>
              </a:rPr>
              <a:t>Titel ohne Bild</a:t>
            </a:r>
          </a:p>
        </p:txBody>
      </p:sp>
      <p:pic>
        <p:nvPicPr>
          <p:cNvPr id="26" name="Grafik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27" name="Gruppieren 26"/>
          <p:cNvGrpSpPr/>
          <p:nvPr userDrawn="1"/>
        </p:nvGrpSpPr>
        <p:grpSpPr>
          <a:xfrm>
            <a:off x="7105927" y="4004785"/>
            <a:ext cx="2038073" cy="558237"/>
            <a:chOff x="7105927" y="5823091"/>
            <a:chExt cx="2038073" cy="558237"/>
          </a:xfrm>
        </p:grpSpPr>
        <p:sp>
          <p:nvSpPr>
            <p:cNvPr id="28" name="Textfeld 27"/>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29" name="Gruppieren 28"/>
            <p:cNvGrpSpPr/>
            <p:nvPr userDrawn="1"/>
          </p:nvGrpSpPr>
          <p:grpSpPr>
            <a:xfrm>
              <a:off x="7308304" y="6067571"/>
              <a:ext cx="1835696" cy="313757"/>
              <a:chOff x="7308304" y="5923555"/>
              <a:chExt cx="1835696" cy="313757"/>
            </a:xfrm>
          </p:grpSpPr>
          <p:sp>
            <p:nvSpPr>
              <p:cNvPr id="30" name="Rechteck 2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3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1838695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Ende">
    <p:spTree>
      <p:nvGrpSpPr>
        <p:cNvPr id="1" name=""/>
        <p:cNvGrpSpPr/>
        <p:nvPr/>
      </p:nvGrpSpPr>
      <p:grpSpPr>
        <a:xfrm>
          <a:off x="0" y="0"/>
          <a:ext cx="0" cy="0"/>
          <a:chOff x="0" y="0"/>
          <a:chExt cx="0" cy="0"/>
        </a:xfrm>
      </p:grpSpPr>
      <p:sp>
        <p:nvSpPr>
          <p:cNvPr id="16" name="Rechteck 15"/>
          <p:cNvSpPr/>
          <p:nvPr userDrawn="1"/>
        </p:nvSpPr>
        <p:spPr bwMode="auto">
          <a:xfrm>
            <a:off x="7092281" y="3787878"/>
            <a:ext cx="2051719" cy="2881482"/>
          </a:xfrm>
          <a:prstGeom prst="rect">
            <a:avLst/>
          </a:prstGeom>
          <a:solidFill>
            <a:srgbClr val="CBB98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8" name="Rectangle 17"/>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5" name="Bildplatzhalter 4"/>
          <p:cNvSpPr>
            <a:spLocks noGrp="1"/>
          </p:cNvSpPr>
          <p:nvPr>
            <p:ph type="pic" sz="quarter" idx="10"/>
          </p:nvPr>
        </p:nvSpPr>
        <p:spPr>
          <a:xfrm>
            <a:off x="0" y="3787878"/>
            <a:ext cx="6876256" cy="2881481"/>
          </a:xfrm>
        </p:spPr>
        <p:txBody>
          <a:bodyPr/>
          <a:lstStyle/>
          <a:p>
            <a:r>
              <a:rPr lang="de-DE"/>
              <a:t>Bild durch Klicken auf Symbol hinzufügen</a:t>
            </a:r>
          </a:p>
        </p:txBody>
      </p:sp>
      <p:sp>
        <p:nvSpPr>
          <p:cNvPr id="4" name="Textplatzhalter 3"/>
          <p:cNvSpPr>
            <a:spLocks noGrp="1"/>
          </p:cNvSpPr>
          <p:nvPr>
            <p:ph type="body" sz="quarter" idx="11" hasCustomPrompt="1"/>
          </p:nvPr>
        </p:nvSpPr>
        <p:spPr>
          <a:xfrm>
            <a:off x="323528" y="1414872"/>
            <a:ext cx="7681991" cy="501960"/>
          </a:xfrm>
        </p:spPr>
        <p:txBody>
          <a:bodyPr/>
          <a:lstStyle>
            <a:lvl1pPr marL="0" indent="0" algn="ctr">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Vielen Dank für Ihre Aufmerksamkeit!</a:t>
            </a:r>
          </a:p>
        </p:txBody>
      </p:sp>
      <p:sp>
        <p:nvSpPr>
          <p:cNvPr id="15" name="Textplatzhalter 3"/>
          <p:cNvSpPr>
            <a:spLocks noGrp="1"/>
          </p:cNvSpPr>
          <p:nvPr>
            <p:ph type="body" sz="quarter" idx="12" hasCustomPrompt="1"/>
          </p:nvPr>
        </p:nvSpPr>
        <p:spPr>
          <a:xfrm>
            <a:off x="4947156" y="2094760"/>
            <a:ext cx="3510136" cy="501960"/>
          </a:xfrm>
        </p:spPr>
        <p:txBody>
          <a:bodyPr/>
          <a:lstStyle>
            <a:lvl1pPr marL="0" indent="0" algn="ct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Fragen &amp; Diskussion</a:t>
            </a:r>
          </a:p>
        </p:txBody>
      </p:sp>
      <p:pic>
        <p:nvPicPr>
          <p:cNvPr id="13" name="Grafik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49028" y="6264675"/>
            <a:ext cx="771810" cy="278358"/>
          </a:xfrm>
          <a:prstGeom prst="rect">
            <a:avLst/>
          </a:prstGeom>
        </p:spPr>
      </p:pic>
      <p:grpSp>
        <p:nvGrpSpPr>
          <p:cNvPr id="14" name="Gruppieren 13"/>
          <p:cNvGrpSpPr/>
          <p:nvPr userDrawn="1"/>
        </p:nvGrpSpPr>
        <p:grpSpPr>
          <a:xfrm>
            <a:off x="7105927" y="4004785"/>
            <a:ext cx="2038073" cy="558237"/>
            <a:chOff x="7105927" y="5823091"/>
            <a:chExt cx="2038073" cy="558237"/>
          </a:xfrm>
        </p:grpSpPr>
        <p:sp>
          <p:nvSpPr>
            <p:cNvPr id="17" name="Textfeld 16"/>
            <p:cNvSpPr txBox="1"/>
            <p:nvPr userDrawn="1"/>
          </p:nvSpPr>
          <p:spPr>
            <a:xfrm>
              <a:off x="7105927" y="5823091"/>
              <a:ext cx="899592" cy="230832"/>
            </a:xfrm>
            <a:prstGeom prst="rect">
              <a:avLst/>
            </a:prstGeom>
            <a:noFill/>
          </p:spPr>
          <p:txBody>
            <a:bodyPr wrap="square" rtlCol="0">
              <a:spAutoFit/>
            </a:bodyPr>
            <a:lstStyle/>
            <a:p>
              <a:pPr algn="r"/>
              <a:r>
                <a:rPr lang="de-DE" sz="850">
                  <a:solidFill>
                    <a:prstClr val="black"/>
                  </a:solidFill>
                  <a:latin typeface="Calibri" panose="020F0502020204030204" pitchFamily="34" charset="0"/>
                </a:rPr>
                <a:t>Initiiert durch</a:t>
              </a:r>
            </a:p>
          </p:txBody>
        </p:sp>
        <p:grpSp>
          <p:nvGrpSpPr>
            <p:cNvPr id="19" name="Gruppieren 18"/>
            <p:cNvGrpSpPr/>
            <p:nvPr userDrawn="1"/>
          </p:nvGrpSpPr>
          <p:grpSpPr>
            <a:xfrm>
              <a:off x="7308304" y="6067571"/>
              <a:ext cx="1835696" cy="313757"/>
              <a:chOff x="7308304" y="5923555"/>
              <a:chExt cx="1835696" cy="313757"/>
            </a:xfrm>
          </p:grpSpPr>
          <p:sp>
            <p:nvSpPr>
              <p:cNvPr id="20" name="Rechteck 19"/>
              <p:cNvSpPr/>
              <p:nvPr userDrawn="1"/>
            </p:nvSpPr>
            <p:spPr bwMode="auto">
              <a:xfrm>
                <a:off x="7308304" y="5923555"/>
                <a:ext cx="1835696" cy="313757"/>
              </a:xfrm>
              <a:prstGeom prst="rect">
                <a:avLst/>
              </a:prstGeom>
              <a:solidFill>
                <a:schemeClr val="accent6"/>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pic>
            <p:nvPicPr>
              <p:cNvPr id="21"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6774" y="5923555"/>
                <a:ext cx="1762676" cy="313757"/>
              </a:xfrm>
              <a:prstGeom prst="rect">
                <a:avLst/>
              </a:prstGeom>
            </p:spPr>
          </p:pic>
        </p:grpSp>
      </p:grpSp>
    </p:spTree>
    <p:extLst>
      <p:ext uri="{BB962C8B-B14F-4D97-AF65-F5344CB8AC3E}">
        <p14:creationId xmlns:p14="http://schemas.microsoft.com/office/powerpoint/2010/main" val="280040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13" cstate="screen">
            <a:extLst>
              <a:ext uri="{28A0092B-C50C-407E-A947-70E740481C1C}">
                <a14:useLocalDpi xmlns:a14="http://schemas.microsoft.com/office/drawing/2010/main"/>
              </a:ext>
            </a:extLst>
          </a:blip>
          <a:srcRect r="52817" b="-3558"/>
          <a:stretch/>
        </p:blipFill>
        <p:spPr>
          <a:xfrm>
            <a:off x="205639" y="77051"/>
            <a:ext cx="720080" cy="189207"/>
          </a:xfrm>
          <a:prstGeom prst="rect">
            <a:avLst/>
          </a:prstGeom>
        </p:spPr>
      </p:pic>
      <p:sp>
        <p:nvSpPr>
          <p:cNvPr id="3" name="Titelplatzhalter 2"/>
          <p:cNvSpPr>
            <a:spLocks noGrp="1"/>
          </p:cNvSpPr>
          <p:nvPr>
            <p:ph type="title"/>
          </p:nvPr>
        </p:nvSpPr>
        <p:spPr>
          <a:xfrm>
            <a:off x="107504" y="331200"/>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21991971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7" r:id="rId10"/>
    <p:sldLayoutId id="2147483748" r:id="rId11"/>
  </p:sldLayoutIdLst>
  <p:hf hdr="0" ftr="0" dt="0"/>
  <p:txStyles>
    <p:titleStyle>
      <a:lvl1pPr algn="l" rtl="0" eaLnBrk="1" fontAlgn="base" hangingPunct="1">
        <a:spcBef>
          <a:spcPct val="0"/>
        </a:spcBef>
        <a:spcAft>
          <a:spcPct val="0"/>
        </a:spcAft>
        <a:defRPr sz="25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5"/>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9144000" cy="332656"/>
          </a:xfrm>
          <a:prstGeom prst="rect">
            <a:avLst/>
          </a:prstGeom>
          <a:solidFill>
            <a:schemeClr val="accent3"/>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1032" name="Rectangle 8"/>
          <p:cNvSpPr>
            <a:spLocks noGrp="1" noChangeArrowheads="1"/>
          </p:cNvSpPr>
          <p:nvPr>
            <p:ph type="body" idx="1"/>
          </p:nvPr>
        </p:nvSpPr>
        <p:spPr bwMode="auto">
          <a:xfrm>
            <a:off x="324000" y="980728"/>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pic>
        <p:nvPicPr>
          <p:cNvPr id="13" name="Bild 12" descr="Logo_DZLM_neg_W_10cm.eps"/>
          <p:cNvPicPr>
            <a:picLocks noChangeAspect="1"/>
          </p:cNvPicPr>
          <p:nvPr/>
        </p:nvPicPr>
        <p:blipFill rotWithShape="1">
          <a:blip r:embed="rId5" cstate="screen">
            <a:extLst>
              <a:ext uri="{28A0092B-C50C-407E-A947-70E740481C1C}">
                <a14:useLocalDpi xmlns:a14="http://schemas.microsoft.com/office/drawing/2010/main"/>
              </a:ext>
            </a:extLst>
          </a:blip>
          <a:srcRect r="52817" b="-3558"/>
          <a:stretch/>
        </p:blipFill>
        <p:spPr>
          <a:xfrm>
            <a:off x="205200" y="77051"/>
            <a:ext cx="720080" cy="189207"/>
          </a:xfrm>
          <a:prstGeom prst="rect">
            <a:avLst/>
          </a:prstGeom>
        </p:spPr>
      </p:pic>
      <p:sp>
        <p:nvSpPr>
          <p:cNvPr id="3" name="Titelplatzhalter 2"/>
          <p:cNvSpPr>
            <a:spLocks noGrp="1"/>
          </p:cNvSpPr>
          <p:nvPr>
            <p:ph type="title"/>
          </p:nvPr>
        </p:nvSpPr>
        <p:spPr>
          <a:xfrm>
            <a:off x="107504" y="332656"/>
            <a:ext cx="8424936" cy="490861"/>
          </a:xfrm>
          <a:prstGeom prst="rect">
            <a:avLst/>
          </a:prstGeom>
        </p:spPr>
        <p:txBody>
          <a:bodyPr vert="horz" lIns="91440" tIns="45720" rIns="91440" bIns="45720" rtlCol="0" anchor="ctr">
            <a:noAutofit/>
          </a:bodyPr>
          <a:lstStyle/>
          <a:p>
            <a:r>
              <a:rPr lang="de-DE" dirty="0"/>
              <a:t>Titelmasterformat durch Klicken bearbeiten</a:t>
            </a:r>
          </a:p>
        </p:txBody>
      </p:sp>
      <p:sp>
        <p:nvSpPr>
          <p:cNvPr id="6" name="Textplatzhalter 9"/>
          <p:cNvSpPr txBox="1">
            <a:spLocks/>
          </p:cNvSpPr>
          <p:nvPr userDrawn="1"/>
        </p:nvSpPr>
        <p:spPr>
          <a:xfrm>
            <a:off x="2555776" y="-52504"/>
            <a:ext cx="6552728" cy="241144"/>
          </a:xfrm>
          <a:prstGeom prst="rect">
            <a:avLst/>
          </a:prstGeom>
        </p:spPr>
        <p:txBody>
          <a:bodyPr/>
          <a:lstStyle>
            <a:lvl1pPr marL="0" indent="0" algn="r" rtl="0" eaLnBrk="1" fontAlgn="base" hangingPunct="1">
              <a:lnSpc>
                <a:spcPct val="100000"/>
              </a:lnSpc>
              <a:spcBef>
                <a:spcPts val="576"/>
              </a:spcBef>
              <a:spcAft>
                <a:spcPts val="600"/>
              </a:spcAft>
              <a:buClr>
                <a:srgbClr val="327A86"/>
              </a:buClr>
              <a:buFont typeface="Wingdings" charset="2"/>
              <a:buNone/>
              <a:defRPr sz="1800" b="1">
                <a:solidFill>
                  <a:schemeClr val="bg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a:lstStyle>
          <a:p>
            <a:r>
              <a:rPr lang="de-DE"/>
              <a:t>Zwischenfolien zur Struktur-Transparenz (für Fortbildende)</a:t>
            </a:r>
          </a:p>
        </p:txBody>
      </p:sp>
    </p:spTree>
    <p:extLst>
      <p:ext uri="{BB962C8B-B14F-4D97-AF65-F5344CB8AC3E}">
        <p14:creationId xmlns:p14="http://schemas.microsoft.com/office/powerpoint/2010/main" val="24224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hf hdr="0" ftr="0" dt="0"/>
  <p:txStyles>
    <p:titleStyle>
      <a:lvl1pPr algn="l" rtl="0" eaLnBrk="1" fontAlgn="base" hangingPunct="1">
        <a:spcBef>
          <a:spcPct val="0"/>
        </a:spcBef>
        <a:spcAft>
          <a:spcPct val="0"/>
        </a:spcAft>
        <a:defRPr sz="2500" b="1">
          <a:solidFill>
            <a:schemeClr val="accent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a:spcBef>
                <a:spcPts val="800"/>
              </a:spcBef>
            </a:pPr>
            <a:br>
              <a:rPr lang="de-DE" sz="2400" dirty="0"/>
            </a:br>
            <a:r>
              <a:rPr lang="de-DE" sz="2400" dirty="0" err="1"/>
              <a:t>Nascholing</a:t>
            </a:r>
            <a:br>
              <a:rPr lang="de-DE" sz="2400" dirty="0"/>
            </a:br>
            <a:r>
              <a:rPr lang="de-DE" sz="2400" dirty="0"/>
              <a:t>De </a:t>
            </a:r>
            <a:r>
              <a:rPr lang="de-DE" sz="2400" dirty="0" err="1"/>
              <a:t>taal</a:t>
            </a:r>
            <a:r>
              <a:rPr lang="de-DE" sz="2400" dirty="0"/>
              <a:t> van </a:t>
            </a:r>
            <a:r>
              <a:rPr lang="de-DE" sz="2400" dirty="0" err="1"/>
              <a:t>grafieken</a:t>
            </a:r>
            <a:r>
              <a:rPr lang="de-DE" sz="2400" dirty="0"/>
              <a:t> en </a:t>
            </a:r>
            <a:r>
              <a:rPr lang="de-DE" sz="2400" dirty="0" err="1"/>
              <a:t>tabellen</a:t>
            </a:r>
            <a:br>
              <a:rPr lang="de-DE" sz="2400" b="0" dirty="0"/>
            </a:br>
            <a:r>
              <a:rPr lang="de-DE" sz="2400" b="0" dirty="0" err="1"/>
              <a:t>Sessie</a:t>
            </a:r>
            <a:r>
              <a:rPr lang="de-DE" sz="2400" b="0" dirty="0"/>
              <a:t> 3 (van 3)</a:t>
            </a:r>
          </a:p>
        </p:txBody>
      </p:sp>
      <p:sp>
        <p:nvSpPr>
          <p:cNvPr id="3" name="Untertitel 2"/>
          <p:cNvSpPr>
            <a:spLocks noGrp="1"/>
          </p:cNvSpPr>
          <p:nvPr>
            <p:ph type="subTitle" idx="1"/>
          </p:nvPr>
        </p:nvSpPr>
        <p:spPr/>
        <p:txBody>
          <a:bodyPr/>
          <a:lstStyle/>
          <a:p>
            <a:endParaRPr lang="de-DE" sz="1800" dirty="0"/>
          </a:p>
          <a:p>
            <a:r>
              <a:rPr lang="de-DE" sz="1800" dirty="0" err="1"/>
              <a:t>Universiteit</a:t>
            </a:r>
            <a:r>
              <a:rPr lang="de-DE" sz="1800" dirty="0"/>
              <a:t> Utrecht</a:t>
            </a:r>
          </a:p>
        </p:txBody>
      </p:sp>
      <p:sp>
        <p:nvSpPr>
          <p:cNvPr id="4" name="Tijdelijke aanduiding voor afbeelding 3">
            <a:extLst>
              <a:ext uri="{FF2B5EF4-FFF2-40B4-BE49-F238E27FC236}">
                <a16:creationId xmlns:a16="http://schemas.microsoft.com/office/drawing/2014/main" id="{7B5724B1-1AE1-FE49-805E-1A5FCFC9B04E}"/>
              </a:ext>
            </a:extLst>
          </p:cNvPr>
          <p:cNvSpPr>
            <a:spLocks noGrp="1"/>
          </p:cNvSpPr>
          <p:nvPr>
            <p:ph type="pic" sz="quarter" idx="10"/>
          </p:nvPr>
        </p:nvSpPr>
        <p:spPr/>
      </p:sp>
      <p:pic>
        <p:nvPicPr>
          <p:cNvPr id="8" name="Grafik 7">
            <a:extLst>
              <a:ext uri="{FF2B5EF4-FFF2-40B4-BE49-F238E27FC236}">
                <a16:creationId xmlns:a16="http://schemas.microsoft.com/office/drawing/2014/main" id="{D2A287D3-EAF8-9A44-8250-A0627D0B3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5922" y="1219745"/>
            <a:ext cx="4520294" cy="1818630"/>
          </a:xfrm>
          <a:prstGeom prst="rect">
            <a:avLst/>
          </a:prstGeom>
          <a:ln>
            <a:solidFill>
              <a:schemeClr val="tx2">
                <a:lumMod val="40000"/>
                <a:lumOff val="60000"/>
              </a:schemeClr>
            </a:solidFill>
          </a:ln>
        </p:spPr>
      </p:pic>
    </p:spTree>
    <p:extLst>
      <p:ext uri="{BB962C8B-B14F-4D97-AF65-F5344CB8AC3E}">
        <p14:creationId xmlns:p14="http://schemas.microsoft.com/office/powerpoint/2010/main" val="3719457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04433CB-CC99-4146-B230-6E2051451048}"/>
              </a:ext>
            </a:extLst>
          </p:cNvPr>
          <p:cNvGraphicFramePr>
            <a:graphicFrameLocks noGrp="1"/>
          </p:cNvGraphicFramePr>
          <p:nvPr>
            <p:extLst>
              <p:ext uri="{D42A27DB-BD31-4B8C-83A1-F6EECF244321}">
                <p14:modId xmlns:p14="http://schemas.microsoft.com/office/powerpoint/2010/main" val="2739645594"/>
              </p:ext>
            </p:extLst>
          </p:nvPr>
        </p:nvGraphicFramePr>
        <p:xfrm>
          <a:off x="314197" y="154871"/>
          <a:ext cx="8856984" cy="6548258"/>
        </p:xfrm>
        <a:graphic>
          <a:graphicData uri="http://schemas.openxmlformats.org/drawingml/2006/table">
            <a:tbl>
              <a:tblPr firstRow="1" firstCol="1" bandRow="1">
                <a:tableStyleId>{5C22544A-7EE6-4342-B048-85BDC9FD1C3A}</a:tableStyleId>
              </a:tblPr>
              <a:tblGrid>
                <a:gridCol w="750642">
                  <a:extLst>
                    <a:ext uri="{9D8B030D-6E8A-4147-A177-3AD203B41FA5}">
                      <a16:colId xmlns:a16="http://schemas.microsoft.com/office/drawing/2014/main" val="3845926025"/>
                    </a:ext>
                  </a:extLst>
                </a:gridCol>
                <a:gridCol w="8106342">
                  <a:extLst>
                    <a:ext uri="{9D8B030D-6E8A-4147-A177-3AD203B41FA5}">
                      <a16:colId xmlns:a16="http://schemas.microsoft.com/office/drawing/2014/main" val="1390416721"/>
                    </a:ext>
                  </a:extLst>
                </a:gridCol>
              </a:tblGrid>
              <a:tr h="208418">
                <a:tc gridSpan="2">
                  <a:txBody>
                    <a:bodyPr/>
                    <a:lstStyle/>
                    <a:p>
                      <a:r>
                        <a:rPr lang="nl-NL" sz="1200" cap="all">
                          <a:effectLst/>
                        </a:rPr>
                        <a:t>Activiteit</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3403767964"/>
                  </a:ext>
                </a:extLst>
              </a:tr>
              <a:tr h="1996446">
                <a:tc>
                  <a:txBody>
                    <a:bodyPr/>
                    <a:lstStyle/>
                    <a:p>
                      <a:r>
                        <a:rPr lang="en-GB" sz="1200" cap="all">
                          <a:effectLst/>
                        </a:rPr>
                        <a:t>A</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b="1" dirty="0">
                          <a:effectLst/>
                        </a:rPr>
                        <a:t>Bandenspanning bij het tankstation</a:t>
                      </a:r>
                    </a:p>
                    <a:p>
                      <a:r>
                        <a:rPr lang="nl-NL" sz="1600" dirty="0">
                          <a:effectLst/>
                        </a:rPr>
                        <a:t>Eerst wordt deze context geïntroduceerd. Vervolgens bestuderen de leerlingen/studenten een deel uit de grote tabel met gegevens over bandenspanning en de bijbehorende adviezen.  In het tweede deel van de activiteit  hebben de studenten de rol van junior medewerkers bij een tankstation die aan de klant moeten uitleggen hoe zij op basis van de tabel en de adviezen de juiste bandenspanning voor hun auto kunnen bepalen.  Het product is een script van deze uitleg (waarin de klant ook een rol kan hebben), dat vervolgens wordt verwerkt tot een podcast, filmpje of rollenspel. </a:t>
                      </a:r>
                    </a:p>
                    <a:p>
                      <a:r>
                        <a:rPr lang="nl-NL" sz="1600" dirty="0">
                          <a:effectLst/>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133546"/>
                  </a:ext>
                </a:extLst>
              </a:tr>
              <a:tr h="1872208">
                <a:tc>
                  <a:txBody>
                    <a:bodyPr/>
                    <a:lstStyle/>
                    <a:p>
                      <a:r>
                        <a:rPr lang="en-GB" sz="1200" cap="all">
                          <a:effectLst/>
                        </a:rPr>
                        <a:t>B</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b="1" dirty="0">
                          <a:effectLst/>
                        </a:rPr>
                        <a:t>Groeidiagrammen op het consultatiebureau</a:t>
                      </a:r>
                    </a:p>
                    <a:p>
                      <a:r>
                        <a:rPr lang="nl-NL" sz="1600" dirty="0">
                          <a:effectLst/>
                        </a:rPr>
                        <a:t>Eerst wordt deze context geïntroduceerd. Vervolgens bestuderen de leerlingen/studenten een of meerdere groeidiagrammen.  In het tweede deel van de activiteit  hebben de studenten de rol van stagiaire op een consultatiebureau. Hun rol is om vragen van ouders over groeigrafieken te beantwoorden. Het product is een antwoord op de vraag. Ze schrijven dit antwoord eerst op en nemen het vervolgens op met hun telefoon (audio). Als de stap naar het tweede deel te groot is, is er een extra werkblad beschikbaar om te oefenen met het maken van groeidiagrammen</a:t>
                      </a:r>
                    </a:p>
                    <a:p>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9559507"/>
                  </a:ext>
                </a:extLst>
              </a:tr>
              <a:tr h="1875758">
                <a:tc>
                  <a:txBody>
                    <a:bodyPr/>
                    <a:lstStyle/>
                    <a:p>
                      <a:r>
                        <a:rPr lang="en-GB" sz="1200" cap="all">
                          <a:effectLst/>
                        </a:rPr>
                        <a:t>C</a:t>
                      </a:r>
                      <a:endParaRPr lang="nl-N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l-NL" sz="1600" b="1" dirty="0">
                          <a:effectLst/>
                        </a:rPr>
                        <a:t>Een reisadvies met het Openbaar Vervoer</a:t>
                      </a:r>
                    </a:p>
                    <a:p>
                      <a:r>
                        <a:rPr lang="nl-NL" sz="1600" dirty="0">
                          <a:effectLst/>
                        </a:rPr>
                        <a:t>De activiteit gaat over het geven van een reisadvies (OV) en het maken van een handleiding om zelf een reisadvies te kunnen vinden. Eerst wordt context kort geïntroduceerd. Vervolgens gaan studenten/leerlingen in twee- of drietallen een reisadvies zoeken voor de specifieke situatie. Ze maken daarvoor eerst een plan. In het tweede deel maken ze als stagiaires bij de gemeente een handleiding voor het vinden van een reisadvies. Het product kan een geschreven handleiding zijn (met illustraties) of een filmpje.</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7322069"/>
                  </a:ext>
                </a:extLst>
              </a:tr>
            </a:tbl>
          </a:graphicData>
        </a:graphic>
      </p:graphicFrame>
    </p:spTree>
    <p:extLst>
      <p:ext uri="{BB962C8B-B14F-4D97-AF65-F5344CB8AC3E}">
        <p14:creationId xmlns:p14="http://schemas.microsoft.com/office/powerpoint/2010/main" val="143736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F9072-CD0E-E243-B2AA-B0E698AC2C55}"/>
              </a:ext>
            </a:extLst>
          </p:cNvPr>
          <p:cNvSpPr>
            <a:spLocks noGrp="1"/>
          </p:cNvSpPr>
          <p:nvPr>
            <p:ph type="title" idx="4294967295"/>
          </p:nvPr>
        </p:nvSpPr>
        <p:spPr>
          <a:xfrm>
            <a:off x="107504" y="331200"/>
            <a:ext cx="8424936" cy="490861"/>
          </a:xfrm>
        </p:spPr>
        <p:txBody>
          <a:bodyPr/>
          <a:lstStyle/>
          <a:p>
            <a:r>
              <a:rPr lang="nl-NL" dirty="0"/>
              <a:t>Drie communicatieve kerntaken</a:t>
            </a:r>
          </a:p>
        </p:txBody>
      </p:sp>
      <p:sp>
        <p:nvSpPr>
          <p:cNvPr id="5" name="Tijdelijke aanduiding voor inhoud 4">
            <a:extLst>
              <a:ext uri="{FF2B5EF4-FFF2-40B4-BE49-F238E27FC236}">
                <a16:creationId xmlns:a16="http://schemas.microsoft.com/office/drawing/2014/main" id="{61E0A774-7022-204F-9977-4880D78BD6BD}"/>
              </a:ext>
            </a:extLst>
          </p:cNvPr>
          <p:cNvSpPr>
            <a:spLocks noGrp="1"/>
          </p:cNvSpPr>
          <p:nvPr>
            <p:ph idx="1"/>
          </p:nvPr>
        </p:nvSpPr>
        <p:spPr/>
        <p:txBody>
          <a:bodyPr/>
          <a:lstStyle/>
          <a:p>
            <a:pPr marL="0" indent="0">
              <a:buNone/>
            </a:pPr>
            <a:r>
              <a:rPr lang="nl-NL" sz="2800" b="1" i="1" dirty="0">
                <a:solidFill>
                  <a:schemeClr val="tx2"/>
                </a:solidFill>
              </a:rPr>
              <a:t>Algemene structuur van de taken</a:t>
            </a:r>
            <a:endParaRPr lang="nl-NL" sz="2400" b="1" i="1" dirty="0">
              <a:solidFill>
                <a:schemeClr val="tx2"/>
              </a:solidFill>
            </a:endParaRPr>
          </a:p>
          <a:p>
            <a:pPr marL="743850" lvl="1"/>
            <a:r>
              <a:rPr lang="nl-NL" sz="2800" dirty="0"/>
              <a:t>Het verkennen van de situatie (context) en de taal
Het verkennen van de rekenwiskundige concepten en de rekenwiskunde taal
Voorbereiding van de communicatie (bijv. het schrijven van een script)
Communicatieve praktijk (rollenspel, podcast, blog/vlog, .....)
Reflectie</a:t>
            </a:r>
            <a:endParaRPr lang="nl-NL" sz="2400" dirty="0"/>
          </a:p>
          <a:p>
            <a:pPr marL="457200" lvl="1" indent="0">
              <a:buNone/>
            </a:pPr>
            <a:endParaRPr lang="nl-NL" dirty="0"/>
          </a:p>
        </p:txBody>
      </p:sp>
    </p:spTree>
    <p:extLst>
      <p:ext uri="{BB962C8B-B14F-4D97-AF65-F5344CB8AC3E}">
        <p14:creationId xmlns:p14="http://schemas.microsoft.com/office/powerpoint/2010/main" val="327752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118255" y="3429000"/>
            <a:ext cx="8532000" cy="900028"/>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3</a:t>
            </a:r>
          </a:p>
        </p:txBody>
      </p:sp>
      <p:sp>
        <p:nvSpPr>
          <p:cNvPr id="9" name="Inhaltsplatzhalter 8"/>
          <p:cNvSpPr>
            <a:spLocks noGrp="1"/>
          </p:cNvSpPr>
          <p:nvPr>
            <p:ph idx="1"/>
          </p:nvPr>
        </p:nvSpPr>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Font typeface="Arial" panose="020B0604020202020204" pitchFamily="34" charset="0"/>
              <a:buAutoNum type="arabicPeriod"/>
            </a:pPr>
            <a:r>
              <a:rPr lang="nl-NL" dirty="0">
                <a:solidFill>
                  <a:srgbClr val="327A86"/>
                </a:solidFill>
              </a:rPr>
              <a:t>Rol van communicatie in beroepssituaties (+ grafieken)
Voorbeelden uit de module: rijke communicatieve praktijken
Resultaten van het huiswerk delen
Analyseren van werk van studenten 
Evaluatie</a:t>
            </a:r>
          </a:p>
        </p:txBody>
      </p:sp>
    </p:spTree>
    <p:extLst>
      <p:ext uri="{BB962C8B-B14F-4D97-AF65-F5344CB8AC3E}">
        <p14:creationId xmlns:p14="http://schemas.microsoft.com/office/powerpoint/2010/main" val="3387909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45D5F27-5FFA-4448-BF91-D0336355E9C7}"/>
              </a:ext>
            </a:extLst>
          </p:cNvPr>
          <p:cNvSpPr>
            <a:spLocks noGrp="1"/>
          </p:cNvSpPr>
          <p:nvPr>
            <p:ph idx="1"/>
          </p:nvPr>
        </p:nvSpPr>
        <p:spPr/>
        <p:txBody>
          <a:bodyPr/>
          <a:lstStyle/>
          <a:p>
            <a:pPr marL="0" indent="0">
              <a:buNone/>
            </a:pPr>
            <a:r>
              <a:rPr lang="nl-NL" sz="2400" dirty="0"/>
              <a:t>Vorm kleine groepen van docenten  die dezelfde communicatieve taak in de klas hebben geprobeerd</a:t>
            </a:r>
            <a:br>
              <a:rPr lang="nl-NL" sz="2400" dirty="0"/>
            </a:br>
            <a:endParaRPr lang="nl-NL" sz="2400" dirty="0"/>
          </a:p>
          <a:p>
            <a:r>
              <a:rPr lang="nl-NL" sz="2400" dirty="0"/>
              <a:t>Deel de ervaringen </a:t>
            </a:r>
          </a:p>
          <a:p>
            <a:pPr lvl="1"/>
            <a:r>
              <a:rPr lang="nl-NL" sz="2200" dirty="0"/>
              <a:t>Wat ging goed (voor uw studenten)?</a:t>
            </a:r>
          </a:p>
          <a:p>
            <a:pPr lvl="1"/>
            <a:r>
              <a:rPr lang="nl-NL" sz="2400" dirty="0"/>
              <a:t>Wat waren problemen? waren deze gerelateerd aan taal? aan wiskunde?</a:t>
            </a:r>
            <a:br>
              <a:rPr lang="nl-NL" sz="2400" dirty="0"/>
            </a:br>
            <a:endParaRPr lang="nl-NL" sz="2400" dirty="0"/>
          </a:p>
          <a:p>
            <a:r>
              <a:rPr lang="nl-NL" sz="2600" dirty="0"/>
              <a:t>Wissel bevindingen uit met de hele groep </a:t>
            </a:r>
          </a:p>
          <a:p>
            <a:pPr lvl="1"/>
            <a:r>
              <a:rPr lang="nl-NL" sz="2400" dirty="0"/>
              <a:t>Wat was vergelijkbaar?
Wat was er anders?</a:t>
            </a:r>
          </a:p>
          <a:p>
            <a:pPr marL="457200" lvl="1" indent="0">
              <a:buNone/>
            </a:pPr>
            <a:endParaRPr lang="en-GB" dirty="0"/>
          </a:p>
          <a:p>
            <a:pPr marL="457200" lvl="1" indent="0">
              <a:buNone/>
            </a:pPr>
            <a:r>
              <a:rPr lang="en-GB" dirty="0"/>
              <a:t> </a:t>
            </a:r>
          </a:p>
        </p:txBody>
      </p:sp>
      <p:sp>
        <p:nvSpPr>
          <p:cNvPr id="3" name="Titel 2">
            <a:extLst>
              <a:ext uri="{FF2B5EF4-FFF2-40B4-BE49-F238E27FC236}">
                <a16:creationId xmlns:a16="http://schemas.microsoft.com/office/drawing/2014/main" id="{58C41012-879E-F44E-927B-D2950487BF57}"/>
              </a:ext>
            </a:extLst>
          </p:cNvPr>
          <p:cNvSpPr>
            <a:spLocks noGrp="1"/>
          </p:cNvSpPr>
          <p:nvPr>
            <p:ph type="title"/>
          </p:nvPr>
        </p:nvSpPr>
        <p:spPr/>
        <p:txBody>
          <a:bodyPr/>
          <a:lstStyle/>
          <a:p>
            <a:r>
              <a:rPr lang="en-AU" dirty="0" err="1"/>
              <a:t>Ervaringen</a:t>
            </a:r>
            <a:r>
              <a:rPr lang="en-AU" dirty="0"/>
              <a:t> </a:t>
            </a:r>
            <a:r>
              <a:rPr lang="en-AU" dirty="0" err="1"/>
              <a:t>delen</a:t>
            </a:r>
            <a:endParaRPr lang="en-AU" dirty="0"/>
          </a:p>
        </p:txBody>
      </p:sp>
    </p:spTree>
    <p:extLst>
      <p:ext uri="{BB962C8B-B14F-4D97-AF65-F5344CB8AC3E}">
        <p14:creationId xmlns:p14="http://schemas.microsoft.com/office/powerpoint/2010/main" val="202908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185429" y="4063379"/>
            <a:ext cx="8532000" cy="900028"/>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3</a:t>
            </a:r>
          </a:p>
        </p:txBody>
      </p:sp>
      <p:sp>
        <p:nvSpPr>
          <p:cNvPr id="9" name="Inhaltsplatzhalter 8"/>
          <p:cNvSpPr>
            <a:spLocks noGrp="1"/>
          </p:cNvSpPr>
          <p:nvPr>
            <p:ph idx="1"/>
          </p:nvPr>
        </p:nvSpPr>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Font typeface="Arial" panose="020B0604020202020204" pitchFamily="34" charset="0"/>
              <a:buAutoNum type="arabicPeriod"/>
            </a:pPr>
            <a:r>
              <a:rPr lang="nl-NL" dirty="0">
                <a:solidFill>
                  <a:srgbClr val="327A86"/>
                </a:solidFill>
              </a:rPr>
              <a:t>Rol van communicatie in beroepssituaties (+ grafieken)
Voorbeelden uit de module: rijke communicatieve praktijken
Resultaten van het huiswerk delen
Analyseren van werk van studenten 
Evaluatie</a:t>
            </a:r>
          </a:p>
        </p:txBody>
      </p:sp>
    </p:spTree>
    <p:extLst>
      <p:ext uri="{BB962C8B-B14F-4D97-AF65-F5344CB8AC3E}">
        <p14:creationId xmlns:p14="http://schemas.microsoft.com/office/powerpoint/2010/main" val="214115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B54E0F-D5D0-8A40-A42A-BC07FE36EF57}"/>
              </a:ext>
            </a:extLst>
          </p:cNvPr>
          <p:cNvSpPr>
            <a:spLocks noGrp="1"/>
          </p:cNvSpPr>
          <p:nvPr>
            <p:ph type="title" idx="4294967295"/>
          </p:nvPr>
        </p:nvSpPr>
        <p:spPr>
          <a:xfrm>
            <a:off x="107504" y="331200"/>
            <a:ext cx="8424936" cy="490861"/>
          </a:xfrm>
        </p:spPr>
        <p:txBody>
          <a:bodyPr/>
          <a:lstStyle/>
          <a:p>
            <a:r>
              <a:rPr lang="nl-NL" dirty="0"/>
              <a:t>Bandenspanning - een voorbeeld</a:t>
            </a:r>
          </a:p>
        </p:txBody>
      </p:sp>
      <p:sp>
        <p:nvSpPr>
          <p:cNvPr id="7" name="Tekstvak 6">
            <a:extLst>
              <a:ext uri="{FF2B5EF4-FFF2-40B4-BE49-F238E27FC236}">
                <a16:creationId xmlns:a16="http://schemas.microsoft.com/office/drawing/2014/main" id="{3197C19D-EC51-8E49-B0C1-4108A787A773}"/>
              </a:ext>
            </a:extLst>
          </p:cNvPr>
          <p:cNvSpPr txBox="1"/>
          <p:nvPr/>
        </p:nvSpPr>
        <p:spPr>
          <a:xfrm>
            <a:off x="323528" y="1474056"/>
            <a:ext cx="5688160" cy="5016758"/>
          </a:xfrm>
          <a:prstGeom prst="rect">
            <a:avLst/>
          </a:prstGeom>
          <a:noFill/>
        </p:spPr>
        <p:txBody>
          <a:bodyPr wrap="square" rtlCol="0">
            <a:spAutoFit/>
          </a:bodyPr>
          <a:lstStyle/>
          <a:p>
            <a:pPr marL="342900" indent="-342900">
              <a:spcBef>
                <a:spcPts val="400"/>
              </a:spcBef>
            </a:pPr>
            <a:r>
              <a:rPr lang="nl-NL" sz="2000" dirty="0"/>
              <a:t>De context van bandenspanning wordt geïntroduceerd.
</a:t>
            </a:r>
          </a:p>
          <a:p>
            <a:pPr marL="342900" indent="-342900">
              <a:spcBef>
                <a:spcPts val="400"/>
              </a:spcBef>
            </a:pPr>
            <a:r>
              <a:rPr lang="nl-NL" sz="2000" dirty="0"/>
              <a:t>Studenten bestuderen een grote tabel met gegevens over bandenspanning.</a:t>
            </a:r>
          </a:p>
          <a:p>
            <a:pPr marL="342900" indent="-342900">
              <a:spcBef>
                <a:spcPts val="400"/>
              </a:spcBef>
            </a:pPr>
            <a:endParaRPr lang="nl-NL" sz="2000" dirty="0"/>
          </a:p>
          <a:p>
            <a:pPr marL="342900" indent="-342900">
              <a:spcBef>
                <a:spcPts val="400"/>
              </a:spcBef>
            </a:pPr>
            <a:r>
              <a:rPr lang="nl-NL" sz="2000" dirty="0"/>
              <a:t>Vervolgens doen ze een activiteit waarbij ze de rol aannemen  van junior assistenten bij een tankstation die uitleggen aan klanten hoe ze de juiste bandenspanning voor hun auto kunnen vinden in de tabel bij het tankstation.</a:t>
            </a:r>
          </a:p>
          <a:p>
            <a:pPr marL="342900" indent="-342900">
              <a:spcBef>
                <a:spcPts val="400"/>
              </a:spcBef>
            </a:pPr>
            <a:endParaRPr lang="nl-NL" sz="2000" dirty="0"/>
          </a:p>
          <a:p>
            <a:pPr marL="342900" indent="-342900">
              <a:spcBef>
                <a:spcPts val="400"/>
              </a:spcBef>
            </a:pPr>
            <a:r>
              <a:rPr lang="nl-NL" sz="2000" dirty="0"/>
              <a:t> Het product is een script dat kan worden gebruikt voor een videoclip, een podcast of een rollenspel</a:t>
            </a:r>
            <a:r>
              <a:rPr lang="en-GB" sz="2000" dirty="0"/>
              <a:t>. </a:t>
            </a:r>
            <a:endParaRPr lang="en-GB" sz="1600" dirty="0">
              <a:latin typeface="Calibri"/>
              <a:cs typeface="Calibri"/>
            </a:endParaRPr>
          </a:p>
        </p:txBody>
      </p:sp>
      <p:pic>
        <p:nvPicPr>
          <p:cNvPr id="8" name="Picture 1" descr="Afbeelding met buiten, weg, scène, auto&#10;&#10;Automatisch gegenereerde beschrijving">
            <a:extLst>
              <a:ext uri="{FF2B5EF4-FFF2-40B4-BE49-F238E27FC236}">
                <a16:creationId xmlns:a16="http://schemas.microsoft.com/office/drawing/2014/main" id="{D984F9B8-3868-ED49-9962-9BE4B1835B22}"/>
              </a:ext>
            </a:extLst>
          </p:cNvPr>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5310596" y="-5071"/>
            <a:ext cx="3700140" cy="2363329"/>
          </a:xfrm>
          <a:prstGeom prst="rect">
            <a:avLst/>
          </a:prstGeom>
        </p:spPr>
      </p:pic>
    </p:spTree>
    <p:extLst>
      <p:ext uri="{BB962C8B-B14F-4D97-AF65-F5344CB8AC3E}">
        <p14:creationId xmlns:p14="http://schemas.microsoft.com/office/powerpoint/2010/main" val="274746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24AA3-37CC-AF4E-8FD7-94887F03FA03}"/>
              </a:ext>
            </a:extLst>
          </p:cNvPr>
          <p:cNvSpPr>
            <a:spLocks noGrp="1"/>
          </p:cNvSpPr>
          <p:nvPr>
            <p:ph type="title" idx="4294967295"/>
          </p:nvPr>
        </p:nvSpPr>
        <p:spPr>
          <a:xfrm>
            <a:off x="107504" y="331200"/>
            <a:ext cx="8424936" cy="490861"/>
          </a:xfrm>
        </p:spPr>
        <p:txBody>
          <a:bodyPr/>
          <a:lstStyle/>
          <a:p>
            <a:r>
              <a:rPr lang="nl-NL" dirty="0"/>
              <a:t>Tabel – wat betekenen de getallen en symbolen?</a:t>
            </a:r>
          </a:p>
        </p:txBody>
      </p:sp>
      <p:sp>
        <p:nvSpPr>
          <p:cNvPr id="3" name="Tijdelijke aanduiding voor dianummer 2">
            <a:extLst>
              <a:ext uri="{FF2B5EF4-FFF2-40B4-BE49-F238E27FC236}">
                <a16:creationId xmlns:a16="http://schemas.microsoft.com/office/drawing/2014/main" id="{1227CDE3-7682-D541-8D97-501C77367E9C}"/>
              </a:ext>
            </a:extLst>
          </p:cNvPr>
          <p:cNvSpPr>
            <a:spLocks noGrp="1"/>
          </p:cNvSpPr>
          <p:nvPr>
            <p:ph type="sldNum" sz="quarter" idx="4294967295"/>
          </p:nvPr>
        </p:nvSpPr>
        <p:spPr/>
        <p:txBody>
          <a:bodyPr/>
          <a:lstStyle/>
          <a:p>
            <a:endParaRPr lang="nl-NL" dirty="0"/>
          </a:p>
        </p:txBody>
      </p:sp>
      <p:pic>
        <p:nvPicPr>
          <p:cNvPr id="4" name="Afbeelding 3">
            <a:extLst>
              <a:ext uri="{FF2B5EF4-FFF2-40B4-BE49-F238E27FC236}">
                <a16:creationId xmlns:a16="http://schemas.microsoft.com/office/drawing/2014/main" id="{88A8BFC8-04A6-874A-ACF8-A158AEB93FE0}"/>
              </a:ext>
            </a:extLst>
          </p:cNvPr>
          <p:cNvPicPr>
            <a:picLocks noChangeAspect="1"/>
          </p:cNvPicPr>
          <p:nvPr/>
        </p:nvPicPr>
        <p:blipFill>
          <a:blip r:embed="rId3"/>
          <a:stretch>
            <a:fillRect/>
          </a:stretch>
        </p:blipFill>
        <p:spPr>
          <a:xfrm>
            <a:off x="0" y="980728"/>
            <a:ext cx="9144000" cy="5410200"/>
          </a:xfrm>
          <a:prstGeom prst="rect">
            <a:avLst/>
          </a:prstGeom>
        </p:spPr>
      </p:pic>
    </p:spTree>
    <p:extLst>
      <p:ext uri="{BB962C8B-B14F-4D97-AF65-F5344CB8AC3E}">
        <p14:creationId xmlns:p14="http://schemas.microsoft.com/office/powerpoint/2010/main" val="382731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1AB06EC-7220-0B43-84CA-EF366F12601B}"/>
              </a:ext>
            </a:extLst>
          </p:cNvPr>
          <p:cNvSpPr>
            <a:spLocks noGrp="1"/>
          </p:cNvSpPr>
          <p:nvPr>
            <p:ph type="title"/>
          </p:nvPr>
        </p:nvSpPr>
        <p:spPr/>
        <p:txBody>
          <a:bodyPr/>
          <a:lstStyle/>
          <a:p>
            <a:r>
              <a:rPr lang="nl-NL" dirty="0"/>
              <a:t>Analyseren van studentenwerk</a:t>
            </a:r>
          </a:p>
        </p:txBody>
      </p:sp>
      <p:sp>
        <p:nvSpPr>
          <p:cNvPr id="2" name="Tijdelijke aanduiding voor inhoud 1">
            <a:extLst>
              <a:ext uri="{FF2B5EF4-FFF2-40B4-BE49-F238E27FC236}">
                <a16:creationId xmlns:a16="http://schemas.microsoft.com/office/drawing/2014/main" id="{2BED89A4-0FED-DB4A-B714-A6355EF9E6C9}"/>
              </a:ext>
            </a:extLst>
          </p:cNvPr>
          <p:cNvSpPr>
            <a:spLocks noGrp="1"/>
          </p:cNvSpPr>
          <p:nvPr>
            <p:ph idx="1"/>
          </p:nvPr>
        </p:nvSpPr>
        <p:spPr/>
        <p:txBody>
          <a:bodyPr/>
          <a:lstStyle/>
          <a:p>
            <a:r>
              <a:rPr lang="nl-NL" sz="2400" dirty="0"/>
              <a:t>Op dit werkblad vindt u drie voorbeelden van studentenscripts en berekeningen voor de bandenspanningstaak.
Bekijk elk voorbeeld aan de hand van de eisen in de opdracht.</a:t>
            </a:r>
          </a:p>
          <a:p>
            <a:pPr lvl="1"/>
            <a:r>
              <a:rPr lang="nl-NL" sz="2000" dirty="0"/>
              <a:t>Houd rekening met alle aspecten: de beroepscontext, de communicatieve praktijk, rekenwiskundige  inhoud, taal</a:t>
            </a:r>
          </a:p>
          <a:p>
            <a:pPr lvl="1"/>
            <a:r>
              <a:rPr lang="nl-NL" sz="2000" dirty="0"/>
              <a:t>U kunt deze vragen gebruiken:</a:t>
            </a:r>
          </a:p>
          <a:p>
            <a:pPr lvl="2"/>
            <a:r>
              <a:rPr lang="nl-NL" dirty="0"/>
              <a:t>Wat lijkt elke groep studenten te begrijpen (van de context, wiskunde en de communicatieve taak) ? Hoe weet je dat?
benoem fouten en moeilijkheden die worden onthuld door de scripts en berekeningen van de studenten.
Welke feedback zou u elke groep geven? 
Op welke manier zou u de studenten steunen die aan deze taak werken</a:t>
            </a:r>
            <a:r>
              <a:rPr lang="en-GB" dirty="0"/>
              <a:t>?</a:t>
            </a:r>
            <a:endParaRPr lang="en-GB" sz="2200" dirty="0"/>
          </a:p>
          <a:p>
            <a:pPr marL="457200" lvl="1" indent="0">
              <a:buNone/>
            </a:pPr>
            <a:endParaRPr lang="en-AU" dirty="0"/>
          </a:p>
          <a:p>
            <a:pPr lvl="2"/>
            <a:endParaRPr lang="en-AU" dirty="0"/>
          </a:p>
        </p:txBody>
      </p:sp>
      <p:sp>
        <p:nvSpPr>
          <p:cNvPr id="3" name="Tijdelijke aanduiding voor inhoud 2">
            <a:extLst>
              <a:ext uri="{FF2B5EF4-FFF2-40B4-BE49-F238E27FC236}">
                <a16:creationId xmlns:a16="http://schemas.microsoft.com/office/drawing/2014/main" id="{F8A8764B-62F2-D348-B54A-9C5DB838CA1E}"/>
              </a:ext>
            </a:extLst>
          </p:cNvPr>
          <p:cNvSpPr>
            <a:spLocks noGrp="1"/>
          </p:cNvSpPr>
          <p:nvPr>
            <p:ph idx="17"/>
          </p:nvPr>
        </p:nvSpPr>
        <p:spPr/>
        <p:txBody>
          <a:bodyPr/>
          <a:lstStyle/>
          <a:p>
            <a:r>
              <a:rPr lang="nl-NL" dirty="0"/>
              <a:t>Gebruik werkblad 1 
</a:t>
            </a:r>
          </a:p>
        </p:txBody>
      </p:sp>
    </p:spTree>
    <p:extLst>
      <p:ext uri="{BB962C8B-B14F-4D97-AF65-F5344CB8AC3E}">
        <p14:creationId xmlns:p14="http://schemas.microsoft.com/office/powerpoint/2010/main" val="225751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C6DCC-8DBC-B948-9A0D-74485069C1E9}"/>
              </a:ext>
            </a:extLst>
          </p:cNvPr>
          <p:cNvSpPr>
            <a:spLocks noGrp="1"/>
          </p:cNvSpPr>
          <p:nvPr>
            <p:ph type="title"/>
          </p:nvPr>
        </p:nvSpPr>
        <p:spPr/>
        <p:txBody>
          <a:bodyPr>
            <a:normAutofit/>
          </a:bodyPr>
          <a:lstStyle/>
          <a:p>
            <a:r>
              <a:rPr lang="en-AU" sz="2800" b="0" dirty="0" err="1"/>
              <a:t>Bevindingen</a:t>
            </a:r>
            <a:r>
              <a:rPr lang="en-AU" sz="2800" b="0" dirty="0"/>
              <a:t> </a:t>
            </a:r>
            <a:r>
              <a:rPr lang="en-AU" sz="2800" b="0" dirty="0" err="1"/>
              <a:t>delen</a:t>
            </a:r>
            <a:endParaRPr lang="en-AU" sz="2800" b="0" dirty="0"/>
          </a:p>
        </p:txBody>
      </p:sp>
      <p:sp>
        <p:nvSpPr>
          <p:cNvPr id="3" name="Tijdelijke aanduiding voor inhoud 2">
            <a:extLst>
              <a:ext uri="{FF2B5EF4-FFF2-40B4-BE49-F238E27FC236}">
                <a16:creationId xmlns:a16="http://schemas.microsoft.com/office/drawing/2014/main" id="{B596C9F8-6B71-EE4F-8755-2193055778EC}"/>
              </a:ext>
            </a:extLst>
          </p:cNvPr>
          <p:cNvSpPr>
            <a:spLocks noGrp="1"/>
          </p:cNvSpPr>
          <p:nvPr>
            <p:ph idx="1"/>
          </p:nvPr>
        </p:nvSpPr>
        <p:spPr>
          <a:xfrm>
            <a:off x="357266" y="2005085"/>
            <a:ext cx="8496472" cy="3931000"/>
          </a:xfrm>
        </p:spPr>
        <p:txBody>
          <a:bodyPr/>
          <a:lstStyle/>
          <a:p>
            <a:r>
              <a:rPr lang="nl-NL" sz="2600" dirty="0"/>
              <a:t>Wat lijkt elke groep studenten te begrijpen (van de context, rekenen-wiskunde en de communicatieve taak) ? Hoe weet je dat?
Benoem fouten en moeilijkheden die zichtbaar worden in de scripts en berekeningen van de studenten.
Welke feedback zou u elke groep geven? 
Op welke manier zou u de studenten ondersteunen bij deze taak</a:t>
            </a:r>
            <a:r>
              <a:rPr lang="en-GB" sz="2600" dirty="0"/>
              <a:t>?</a:t>
            </a:r>
            <a:endParaRPr lang="en-GB" sz="3000" dirty="0"/>
          </a:p>
          <a:p>
            <a:endParaRPr lang="nl-NL" dirty="0"/>
          </a:p>
        </p:txBody>
      </p:sp>
      <p:sp>
        <p:nvSpPr>
          <p:cNvPr id="4" name="Tijdelijke aanduiding voor inhoud 3">
            <a:extLst>
              <a:ext uri="{FF2B5EF4-FFF2-40B4-BE49-F238E27FC236}">
                <a16:creationId xmlns:a16="http://schemas.microsoft.com/office/drawing/2014/main" id="{CB7BA2F3-4C59-8243-B498-7AABBCDEF7A0}"/>
              </a:ext>
            </a:extLst>
          </p:cNvPr>
          <p:cNvSpPr>
            <a:spLocks noGrp="1"/>
          </p:cNvSpPr>
          <p:nvPr>
            <p:ph idx="17"/>
          </p:nvPr>
        </p:nvSpPr>
        <p:spPr/>
        <p:txBody>
          <a:bodyPr/>
          <a:lstStyle/>
          <a:p>
            <a:r>
              <a:rPr lang="nl-NL" sz="2400" dirty="0"/>
              <a:t>Gebruik deze vragen om de discussie te begeleiden
</a:t>
            </a:r>
          </a:p>
        </p:txBody>
      </p:sp>
    </p:spTree>
    <p:extLst>
      <p:ext uri="{BB962C8B-B14F-4D97-AF65-F5344CB8AC3E}">
        <p14:creationId xmlns:p14="http://schemas.microsoft.com/office/powerpoint/2010/main" val="226106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51C6E-DEE0-0348-986B-B2D5350F3942}"/>
              </a:ext>
            </a:extLst>
          </p:cNvPr>
          <p:cNvSpPr>
            <a:spLocks noGrp="1"/>
          </p:cNvSpPr>
          <p:nvPr>
            <p:ph type="title" idx="4294967295"/>
          </p:nvPr>
        </p:nvSpPr>
        <p:spPr>
          <a:xfrm>
            <a:off x="0" y="333375"/>
            <a:ext cx="8856663" cy="490538"/>
          </a:xfrm>
        </p:spPr>
        <p:txBody>
          <a:bodyPr/>
          <a:lstStyle/>
          <a:p>
            <a:r>
              <a:rPr lang="nl-NL" dirty="0"/>
              <a:t>Groep 1</a:t>
            </a:r>
          </a:p>
        </p:txBody>
      </p:sp>
      <p:pic>
        <p:nvPicPr>
          <p:cNvPr id="11" name="Afbeelding 10">
            <a:extLst>
              <a:ext uri="{FF2B5EF4-FFF2-40B4-BE49-F238E27FC236}">
                <a16:creationId xmlns:a16="http://schemas.microsoft.com/office/drawing/2014/main" id="{A2530E3A-ED17-7A43-8760-2804ACEE8D76}"/>
              </a:ext>
            </a:extLst>
          </p:cNvPr>
          <p:cNvPicPr/>
          <p:nvPr/>
        </p:nvPicPr>
        <p:blipFill>
          <a:blip r:embed="rId2"/>
          <a:stretch>
            <a:fillRect/>
          </a:stretch>
        </p:blipFill>
        <p:spPr>
          <a:xfrm>
            <a:off x="179512" y="1301514"/>
            <a:ext cx="8964487" cy="4254971"/>
          </a:xfrm>
          <a:prstGeom prst="rect">
            <a:avLst/>
          </a:prstGeom>
        </p:spPr>
      </p:pic>
    </p:spTree>
    <p:extLst>
      <p:ext uri="{BB962C8B-B14F-4D97-AF65-F5344CB8AC3E}">
        <p14:creationId xmlns:p14="http://schemas.microsoft.com/office/powerpoint/2010/main" val="35224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1732094-6C92-3F4B-B1EF-AB6729D0DE09}"/>
              </a:ext>
            </a:extLst>
          </p:cNvPr>
          <p:cNvSpPr>
            <a:spLocks noGrp="1"/>
          </p:cNvSpPr>
          <p:nvPr>
            <p:ph type="title" idx="4294967295"/>
          </p:nvPr>
        </p:nvSpPr>
        <p:spPr>
          <a:xfrm>
            <a:off x="107504" y="331200"/>
            <a:ext cx="8424936" cy="490861"/>
          </a:xfrm>
        </p:spPr>
        <p:txBody>
          <a:bodyPr anchor="ctr">
            <a:normAutofit/>
          </a:bodyPr>
          <a:lstStyle/>
          <a:p>
            <a:r>
              <a:rPr lang="nl-NL" dirty="0"/>
              <a:t>Starter ........ een grafiek uit een beroepscontext</a:t>
            </a:r>
          </a:p>
        </p:txBody>
      </p:sp>
      <p:pic>
        <p:nvPicPr>
          <p:cNvPr id="1026" name="Picture 2">
            <a:extLst>
              <a:ext uri="{FF2B5EF4-FFF2-40B4-BE49-F238E27FC236}">
                <a16:creationId xmlns:a16="http://schemas.microsoft.com/office/drawing/2014/main" id="{E622C978-7F95-4A45-BC7B-8806721A7D1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7504" y="1813589"/>
            <a:ext cx="8641432" cy="4126286"/>
          </a:xfrm>
          <a:prstGeom prst="rect">
            <a:avLst/>
          </a:prstGeom>
          <a:solidFill>
            <a:srgbClr val="FFFFFF"/>
          </a:solidFill>
        </p:spPr>
      </p:pic>
    </p:spTree>
    <p:extLst>
      <p:ext uri="{BB962C8B-B14F-4D97-AF65-F5344CB8AC3E}">
        <p14:creationId xmlns:p14="http://schemas.microsoft.com/office/powerpoint/2010/main" val="218175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5738C-F8A8-E84D-805C-E886A0D544B0}"/>
              </a:ext>
            </a:extLst>
          </p:cNvPr>
          <p:cNvSpPr>
            <a:spLocks noGrp="1"/>
          </p:cNvSpPr>
          <p:nvPr>
            <p:ph type="title"/>
          </p:nvPr>
        </p:nvSpPr>
        <p:spPr/>
        <p:txBody>
          <a:bodyPr/>
          <a:lstStyle/>
          <a:p>
            <a:r>
              <a:rPr lang="nl-NL" dirty="0"/>
              <a:t>Groep 2</a:t>
            </a:r>
          </a:p>
        </p:txBody>
      </p:sp>
      <p:pic>
        <p:nvPicPr>
          <p:cNvPr id="6" name="Afbeelding 5" descr="Afbeelding met tekst&#10;&#10;Automatisch gegenereerde beschrijving">
            <a:extLst>
              <a:ext uri="{FF2B5EF4-FFF2-40B4-BE49-F238E27FC236}">
                <a16:creationId xmlns:a16="http://schemas.microsoft.com/office/drawing/2014/main" id="{9FD9697D-4CC2-AB4E-B7D8-4FCF9C0811A5}"/>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6000" contrast="19000"/>
                    </a14:imgEffect>
                  </a14:imgLayer>
                </a14:imgProps>
              </a:ext>
            </a:extLst>
          </a:blip>
          <a:stretch>
            <a:fillRect/>
          </a:stretch>
        </p:blipFill>
        <p:spPr>
          <a:xfrm>
            <a:off x="395536" y="1340768"/>
            <a:ext cx="8352927" cy="5040560"/>
          </a:xfrm>
          <a:prstGeom prst="rect">
            <a:avLst/>
          </a:prstGeom>
        </p:spPr>
      </p:pic>
    </p:spTree>
    <p:extLst>
      <p:ext uri="{BB962C8B-B14F-4D97-AF65-F5344CB8AC3E}">
        <p14:creationId xmlns:p14="http://schemas.microsoft.com/office/powerpoint/2010/main" val="345767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B311C8-DD0B-3D42-A721-A26F1B9AAE13}"/>
              </a:ext>
            </a:extLst>
          </p:cNvPr>
          <p:cNvSpPr>
            <a:spLocks noGrp="1"/>
          </p:cNvSpPr>
          <p:nvPr>
            <p:ph type="title"/>
          </p:nvPr>
        </p:nvSpPr>
        <p:spPr/>
        <p:txBody>
          <a:bodyPr/>
          <a:lstStyle/>
          <a:p>
            <a:r>
              <a:rPr lang="nl-NL" dirty="0"/>
              <a:t>Groep 3</a:t>
            </a:r>
          </a:p>
        </p:txBody>
      </p:sp>
      <p:pic>
        <p:nvPicPr>
          <p:cNvPr id="3" name="Afbeelding 2">
            <a:extLst>
              <a:ext uri="{FF2B5EF4-FFF2-40B4-BE49-F238E27FC236}">
                <a16:creationId xmlns:a16="http://schemas.microsoft.com/office/drawing/2014/main" id="{01C44AA9-E4B0-FC44-BE29-028F47B845B7}"/>
              </a:ext>
            </a:extLst>
          </p:cNvPr>
          <p:cNvPicPr>
            <a:picLocks noChangeAspect="1"/>
          </p:cNvPicPr>
          <p:nvPr/>
        </p:nvPicPr>
        <p:blipFill>
          <a:blip r:embed="rId3"/>
          <a:stretch>
            <a:fillRect/>
          </a:stretch>
        </p:blipFill>
        <p:spPr>
          <a:xfrm>
            <a:off x="72413" y="980728"/>
            <a:ext cx="8870750" cy="5239214"/>
          </a:xfrm>
          <a:prstGeom prst="rect">
            <a:avLst/>
          </a:prstGeom>
        </p:spPr>
      </p:pic>
    </p:spTree>
    <p:extLst>
      <p:ext uri="{BB962C8B-B14F-4D97-AF65-F5344CB8AC3E}">
        <p14:creationId xmlns:p14="http://schemas.microsoft.com/office/powerpoint/2010/main" val="379232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F1473-01A4-6846-9FC8-624462A8AEB4}"/>
              </a:ext>
            </a:extLst>
          </p:cNvPr>
          <p:cNvSpPr>
            <a:spLocks noGrp="1"/>
          </p:cNvSpPr>
          <p:nvPr>
            <p:ph type="title"/>
          </p:nvPr>
        </p:nvSpPr>
        <p:spPr/>
        <p:txBody>
          <a:bodyPr/>
          <a:lstStyle/>
          <a:p>
            <a:r>
              <a:rPr lang="nl-NL" dirty="0"/>
              <a:t>Evaluatie</a:t>
            </a:r>
          </a:p>
        </p:txBody>
      </p:sp>
      <p:sp>
        <p:nvSpPr>
          <p:cNvPr id="3" name="Tijdelijke aanduiding voor inhoud 2">
            <a:extLst>
              <a:ext uri="{FF2B5EF4-FFF2-40B4-BE49-F238E27FC236}">
                <a16:creationId xmlns:a16="http://schemas.microsoft.com/office/drawing/2014/main" id="{C7101739-BB3F-DF40-A69A-BB30A185AD95}"/>
              </a:ext>
            </a:extLst>
          </p:cNvPr>
          <p:cNvSpPr>
            <a:spLocks noGrp="1"/>
          </p:cNvSpPr>
          <p:nvPr>
            <p:ph idx="1"/>
          </p:nvPr>
        </p:nvSpPr>
        <p:spPr>
          <a:xfrm>
            <a:off x="324000" y="1514224"/>
            <a:ext cx="8856984" cy="5011120"/>
          </a:xfrm>
        </p:spPr>
        <p:txBody>
          <a:bodyPr/>
          <a:lstStyle/>
          <a:p>
            <a:pPr marL="0" indent="0">
              <a:buNone/>
            </a:pPr>
            <a:r>
              <a:rPr lang="en-GB" sz="2800" dirty="0" err="1"/>
              <a:t>Bespreek</a:t>
            </a:r>
            <a:r>
              <a:rPr lang="en-GB" sz="2800" dirty="0"/>
              <a:t> de </a:t>
            </a:r>
            <a:r>
              <a:rPr lang="en-GB" sz="2800" dirty="0" err="1"/>
              <a:t>waarde</a:t>
            </a:r>
            <a:r>
              <a:rPr lang="en-GB" sz="2800" dirty="0"/>
              <a:t> van </a:t>
            </a:r>
            <a:r>
              <a:rPr lang="en-GB" sz="2800" dirty="0" err="1"/>
              <a:t>dit</a:t>
            </a:r>
            <a:r>
              <a:rPr lang="en-GB" sz="2800" dirty="0"/>
              <a:t> </a:t>
            </a:r>
            <a:r>
              <a:rPr lang="en-GB" sz="2800" dirty="0" err="1"/>
              <a:t>soort</a:t>
            </a:r>
            <a:r>
              <a:rPr lang="en-GB" sz="2800" dirty="0"/>
              <a:t> taken </a:t>
            </a:r>
            <a:r>
              <a:rPr lang="en-GB" sz="2800" dirty="0" err="1"/>
              <a:t>voor</a:t>
            </a:r>
            <a:r>
              <a:rPr lang="en-GB" sz="2800" dirty="0"/>
              <a:t> .....</a:t>
            </a:r>
            <a:endParaRPr lang="en-GB" sz="3200" dirty="0"/>
          </a:p>
          <a:p>
            <a:pPr marL="0" indent="0">
              <a:buNone/>
            </a:pPr>
            <a:endParaRPr lang="en-GB" sz="3200" dirty="0"/>
          </a:p>
          <a:p>
            <a:pPr marL="858150" lvl="1" indent="-457200"/>
            <a:r>
              <a:rPr lang="en-GB" sz="2600" dirty="0" err="1"/>
              <a:t>rekenwiskundig</a:t>
            </a:r>
            <a:r>
              <a:rPr lang="en-GB" sz="2600" dirty="0"/>
              <a:t> begrip</a:t>
            </a:r>
            <a:br>
              <a:rPr lang="en-GB" sz="2600" dirty="0"/>
            </a:br>
            <a:endParaRPr lang="en-GB" sz="2600" dirty="0"/>
          </a:p>
          <a:p>
            <a:pPr marL="858150" lvl="1" indent="-457200"/>
            <a:r>
              <a:rPr lang="en-GB" sz="2600" dirty="0" err="1"/>
              <a:t>beroepscompetenties</a:t>
            </a:r>
            <a:br>
              <a:rPr lang="en-GB" sz="2600" dirty="0"/>
            </a:br>
            <a:endParaRPr lang="en-GB" sz="2600" dirty="0"/>
          </a:p>
          <a:p>
            <a:pPr marL="858150" lvl="1" indent="-457200"/>
            <a:r>
              <a:rPr lang="en-GB" sz="2600" dirty="0" err="1"/>
              <a:t>taalvaardigheid</a:t>
            </a:r>
            <a:endParaRPr lang="nl-NL" dirty="0"/>
          </a:p>
        </p:txBody>
      </p:sp>
      <p:sp>
        <p:nvSpPr>
          <p:cNvPr id="4" name="Tijdelijke aanduiding voor inhoud 3">
            <a:extLst>
              <a:ext uri="{FF2B5EF4-FFF2-40B4-BE49-F238E27FC236}">
                <a16:creationId xmlns:a16="http://schemas.microsoft.com/office/drawing/2014/main" id="{0452A559-0BA1-5C45-A5C5-DB8B1358BE53}"/>
              </a:ext>
            </a:extLst>
          </p:cNvPr>
          <p:cNvSpPr>
            <a:spLocks noGrp="1"/>
          </p:cNvSpPr>
          <p:nvPr>
            <p:ph idx="17"/>
          </p:nvPr>
        </p:nvSpPr>
        <p:spPr/>
        <p:txBody>
          <a:bodyPr/>
          <a:lstStyle/>
          <a:p>
            <a:endParaRPr lang="nl-NL"/>
          </a:p>
        </p:txBody>
      </p:sp>
    </p:spTree>
    <p:extLst>
      <p:ext uri="{BB962C8B-B14F-4D97-AF65-F5344CB8AC3E}">
        <p14:creationId xmlns:p14="http://schemas.microsoft.com/office/powerpoint/2010/main" val="215580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395536" y="4738502"/>
            <a:ext cx="8532000" cy="900028"/>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3</a:t>
            </a:r>
          </a:p>
        </p:txBody>
      </p:sp>
      <p:sp>
        <p:nvSpPr>
          <p:cNvPr id="9" name="Inhaltsplatzhalter 8"/>
          <p:cNvSpPr>
            <a:spLocks noGrp="1"/>
          </p:cNvSpPr>
          <p:nvPr>
            <p:ph idx="1"/>
          </p:nvPr>
        </p:nvSpPr>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Font typeface="Arial" panose="020B0604020202020204" pitchFamily="34" charset="0"/>
              <a:buAutoNum type="arabicPeriod"/>
            </a:pPr>
            <a:r>
              <a:rPr lang="nl-NL" dirty="0">
                <a:solidFill>
                  <a:srgbClr val="327A86"/>
                </a:solidFill>
              </a:rPr>
              <a:t>Rol van communicatie in beroepssituaties (+ grafieken)
Voorbeelden uit de module: rijke communicatieve praktijken
Resultaten van het huiswerk delen
Analyseren van werk van studenten 
Evaluatie</a:t>
            </a:r>
          </a:p>
        </p:txBody>
      </p:sp>
    </p:spTree>
    <p:extLst>
      <p:ext uri="{BB962C8B-B14F-4D97-AF65-F5344CB8AC3E}">
        <p14:creationId xmlns:p14="http://schemas.microsoft.com/office/powerpoint/2010/main" val="1382939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39F88-A9EE-0E47-BAB8-A8B6DBE77E77}"/>
              </a:ext>
            </a:extLst>
          </p:cNvPr>
          <p:cNvSpPr>
            <a:spLocks noGrp="1"/>
          </p:cNvSpPr>
          <p:nvPr>
            <p:ph type="title"/>
          </p:nvPr>
        </p:nvSpPr>
        <p:spPr/>
        <p:txBody>
          <a:bodyPr/>
          <a:lstStyle/>
          <a:p>
            <a:r>
              <a:rPr lang="nl-NL" dirty="0"/>
              <a:t>Evaluatie van de cursus</a:t>
            </a:r>
          </a:p>
        </p:txBody>
      </p:sp>
      <p:sp>
        <p:nvSpPr>
          <p:cNvPr id="5" name="Tijdelijke aanduiding voor inhoud 4">
            <a:extLst>
              <a:ext uri="{FF2B5EF4-FFF2-40B4-BE49-F238E27FC236}">
                <a16:creationId xmlns:a16="http://schemas.microsoft.com/office/drawing/2014/main" id="{24DD08B6-D463-2549-BF7A-BB05E4A80DFB}"/>
              </a:ext>
            </a:extLst>
          </p:cNvPr>
          <p:cNvSpPr>
            <a:spLocks noGrp="1"/>
          </p:cNvSpPr>
          <p:nvPr>
            <p:ph idx="1"/>
          </p:nvPr>
        </p:nvSpPr>
        <p:spPr>
          <a:xfrm>
            <a:off x="324000" y="1916832"/>
            <a:ext cx="8496472" cy="4608512"/>
          </a:xfrm>
        </p:spPr>
        <p:txBody>
          <a:bodyPr/>
          <a:lstStyle/>
          <a:p>
            <a:r>
              <a:rPr lang="nl-NL" sz="2800" dirty="0" err="1"/>
              <a:t>Taalgereicht</a:t>
            </a:r>
            <a:r>
              <a:rPr lang="nl-NL" sz="2800" dirty="0"/>
              <a:t> rekenwiskunde onderwijs rond het onderwerp van grafieken en tabellen?</a:t>
            </a:r>
            <a:br>
              <a:rPr lang="nl-NL" sz="2800" dirty="0"/>
            </a:br>
            <a:endParaRPr lang="nl-NL" sz="2800" dirty="0"/>
          </a:p>
          <a:p>
            <a:r>
              <a:rPr lang="nl-NL" sz="2800" dirty="0"/>
              <a:t>Communicatieve praktijken in beroepssituaties met van grafieken </a:t>
            </a:r>
            <a:r>
              <a:rPr lang="nl-NL" sz="2800"/>
              <a:t>en tabellen</a:t>
            </a:r>
            <a:br>
              <a:rPr lang="nl-NL" sz="2800"/>
            </a:br>
            <a:r>
              <a:rPr lang="nl-NL" sz="2800" dirty="0"/>
              <a:t>
De relatie tussen het ontwikkelen van conceptueel begrip in rekenwiskunde en taal</a:t>
            </a:r>
          </a:p>
          <a:p>
            <a:endParaRPr lang="nl-NL" sz="2400" dirty="0"/>
          </a:p>
          <a:p>
            <a:endParaRPr lang="nl-NL" dirty="0"/>
          </a:p>
          <a:p>
            <a:endParaRPr lang="nl-NL" dirty="0"/>
          </a:p>
        </p:txBody>
      </p:sp>
      <p:sp>
        <p:nvSpPr>
          <p:cNvPr id="6" name="Tijdelijke aanduiding voor inhoud 5">
            <a:extLst>
              <a:ext uri="{FF2B5EF4-FFF2-40B4-BE49-F238E27FC236}">
                <a16:creationId xmlns:a16="http://schemas.microsoft.com/office/drawing/2014/main" id="{668D3F56-1C40-8744-9F51-BC2FE40D4D30}"/>
              </a:ext>
            </a:extLst>
          </p:cNvPr>
          <p:cNvSpPr>
            <a:spLocks noGrp="1"/>
          </p:cNvSpPr>
          <p:nvPr>
            <p:ph idx="17"/>
          </p:nvPr>
        </p:nvSpPr>
        <p:spPr>
          <a:xfrm>
            <a:off x="332520" y="1024854"/>
            <a:ext cx="8427398" cy="288032"/>
          </a:xfrm>
        </p:spPr>
        <p:txBody>
          <a:bodyPr/>
          <a:lstStyle/>
          <a:p>
            <a:r>
              <a:rPr lang="nl-NL" sz="2800" i="1" dirty="0"/>
              <a:t>Wat heb je geleerd over</a:t>
            </a:r>
          </a:p>
        </p:txBody>
      </p:sp>
    </p:spTree>
    <p:extLst>
      <p:ext uri="{BB962C8B-B14F-4D97-AF65-F5344CB8AC3E}">
        <p14:creationId xmlns:p14="http://schemas.microsoft.com/office/powerpoint/2010/main" val="302660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565617" y="4653136"/>
            <a:ext cx="8532000" cy="917646"/>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van de </a:t>
            </a:r>
            <a:r>
              <a:rPr lang="de-DE" dirty="0" err="1"/>
              <a:t>cursus</a:t>
            </a:r>
            <a:endParaRPr lang="de-DE" dirty="0"/>
          </a:p>
        </p:txBody>
      </p:sp>
      <p:sp>
        <p:nvSpPr>
          <p:cNvPr id="9" name="Inhaltsplatzhalter 8"/>
          <p:cNvSpPr>
            <a:spLocks noGrp="1"/>
          </p:cNvSpPr>
          <p:nvPr>
            <p:ph idx="1"/>
          </p:nvPr>
        </p:nvSpPr>
        <p:spPr>
          <a:xfrm>
            <a:off x="915210" y="1287218"/>
            <a:ext cx="8424936" cy="4680520"/>
          </a:xfrm>
        </p:spPr>
        <p:txBody>
          <a:bodyPr/>
          <a:lstStyle/>
          <a:p>
            <a:pPr>
              <a:buClr>
                <a:srgbClr val="327A86"/>
              </a:buClr>
              <a:buNone/>
            </a:pPr>
            <a:r>
              <a:rPr lang="nl-NL" dirty="0">
                <a:solidFill>
                  <a:srgbClr val="327A86"/>
                </a:solidFill>
              </a:rPr>
              <a:t>Sessie 1: De taal van grafieken en tabellen 
     </a:t>
            </a:r>
            <a:r>
              <a:rPr lang="nl-NL" sz="2000" b="0" dirty="0">
                <a:solidFill>
                  <a:srgbClr val="327A86"/>
                </a:solidFill>
              </a:rPr>
              <a:t>Achtergrond</a:t>
            </a:r>
          </a:p>
          <a:p>
            <a:pPr lvl="1">
              <a:buClr>
                <a:srgbClr val="327A86"/>
              </a:buClr>
            </a:pPr>
            <a:r>
              <a:rPr lang="nl-NL" sz="2000" b="0" dirty="0">
                <a:solidFill>
                  <a:srgbClr val="327A86"/>
                </a:solidFill>
              </a:rPr>
              <a:t>Voorbeelden van opdrachten en leerlingwerk in algemene en </a:t>
            </a:r>
            <a:r>
              <a:rPr lang="nl-NL" sz="2000" b="0" dirty="0" err="1">
                <a:solidFill>
                  <a:srgbClr val="327A86"/>
                </a:solidFill>
              </a:rPr>
              <a:t>beroepsgerichet</a:t>
            </a:r>
            <a:r>
              <a:rPr lang="nl-NL" sz="2000" b="0" dirty="0">
                <a:solidFill>
                  <a:srgbClr val="327A86"/>
                </a:solidFill>
              </a:rPr>
              <a:t> </a:t>
            </a:r>
            <a:r>
              <a:rPr lang="nl-NL" sz="2000" b="0" dirty="0" err="1">
                <a:solidFill>
                  <a:srgbClr val="327A86"/>
                </a:solidFill>
              </a:rPr>
              <a:t>conexten</a:t>
            </a:r>
            <a:endParaRPr lang="nl-NL" sz="3200" b="0" dirty="0">
              <a:solidFill>
                <a:srgbClr val="327A86"/>
              </a:solidFill>
            </a:endParaRPr>
          </a:p>
          <a:p>
            <a:pPr>
              <a:buClr>
                <a:srgbClr val="327A86"/>
              </a:buClr>
              <a:buNone/>
            </a:pPr>
            <a:r>
              <a:rPr lang="nl-NL" dirty="0">
                <a:solidFill>
                  <a:srgbClr val="327A86"/>
                </a:solidFill>
              </a:rPr>
              <a:t>Sessie 2: Lijngrafieken</a:t>
            </a:r>
          </a:p>
          <a:p>
            <a:pPr lvl="1">
              <a:buClr>
                <a:srgbClr val="327A86"/>
              </a:buClr>
            </a:pPr>
            <a:r>
              <a:rPr lang="nl-NL" dirty="0">
                <a:solidFill>
                  <a:srgbClr val="327A86"/>
                </a:solidFill>
              </a:rPr>
              <a:t>	wiskundige concepten
	verwante taal</a:t>
            </a:r>
          </a:p>
          <a:p>
            <a:pPr>
              <a:buClr>
                <a:srgbClr val="327A86"/>
              </a:buClr>
              <a:buNone/>
            </a:pPr>
            <a:r>
              <a:rPr lang="nl-NL" dirty="0">
                <a:solidFill>
                  <a:srgbClr val="327A86"/>
                </a:solidFill>
              </a:rPr>
              <a:t>Sessie 3: Rijke communicatieve praktijken rond grafieken en tabellen in beroepssituaties</a:t>
            </a:r>
          </a:p>
        </p:txBody>
      </p:sp>
    </p:spTree>
    <p:extLst>
      <p:ext uri="{BB962C8B-B14F-4D97-AF65-F5344CB8AC3E}">
        <p14:creationId xmlns:p14="http://schemas.microsoft.com/office/powerpoint/2010/main" val="797684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14620" y="1844824"/>
            <a:ext cx="8532000" cy="648000"/>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3</a:t>
            </a:r>
          </a:p>
        </p:txBody>
      </p:sp>
      <p:sp>
        <p:nvSpPr>
          <p:cNvPr id="9" name="Inhaltsplatzhalter 8"/>
          <p:cNvSpPr>
            <a:spLocks noGrp="1"/>
          </p:cNvSpPr>
          <p:nvPr>
            <p:ph idx="1"/>
          </p:nvPr>
        </p:nvSpPr>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Font typeface="Arial" panose="020B0604020202020204" pitchFamily="34" charset="0"/>
              <a:buAutoNum type="arabicPeriod"/>
            </a:pPr>
            <a:r>
              <a:rPr lang="nl-NL" dirty="0">
                <a:solidFill>
                  <a:srgbClr val="327A86"/>
                </a:solidFill>
              </a:rPr>
              <a:t>Rol van communicatie in beroepssituaties (+ grafieken)
Voorbeelden uit de module: rijke communicatieve praktijken
Resultaten delen van het huiswerk
Analyseren van werk van studenten 
Evaluatie</a:t>
            </a:r>
          </a:p>
        </p:txBody>
      </p:sp>
    </p:spTree>
    <p:extLst>
      <p:ext uri="{BB962C8B-B14F-4D97-AF65-F5344CB8AC3E}">
        <p14:creationId xmlns:p14="http://schemas.microsoft.com/office/powerpoint/2010/main" val="378626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bwMode="auto">
          <a:xfrm>
            <a:off x="-324544" y="980728"/>
            <a:ext cx="9217024" cy="5779234"/>
          </a:xfrm>
          <a:prstGeom prst="rect">
            <a:avLst/>
          </a:prstGeom>
          <a:solidFill>
            <a:srgbClr val="327A86">
              <a:alpha val="25098"/>
            </a:srgbClr>
          </a:solidFill>
          <a:ln w="9525">
            <a:no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marL="0" marR="0" lvl="0" indent="0" algn="l" defTabSz="914400" rtl="0" eaLnBrk="0" fontAlgn="base" latinLnBrk="0" hangingPunct="0">
              <a:lnSpc>
                <a:spcPct val="90000"/>
              </a:lnSpc>
              <a:spcBef>
                <a:spcPts val="900"/>
              </a:spcBef>
              <a:spcAft>
                <a:spcPct val="0"/>
              </a:spcAft>
              <a:buClrTx/>
              <a:buSzTx/>
              <a:buFontTx/>
              <a:buNone/>
              <a:tabLst/>
              <a:defRPr/>
            </a:pPr>
            <a:endParaRPr kumimoji="0" lang="de-DE" sz="2000" b="0" i="0" u="none" strike="noStrike" kern="0" cap="none" spc="0" normalizeH="0" baseline="0" noProof="0">
              <a:ln>
                <a:noFill/>
              </a:ln>
              <a:effectLst/>
              <a:uLnTx/>
              <a:uFillTx/>
              <a:latin typeface="Calibri"/>
              <a:ea typeface="ＭＳ Ｐゴシック" charset="-128"/>
              <a:cs typeface="Calibri"/>
            </a:endParaRPr>
          </a:p>
        </p:txBody>
      </p:sp>
      <p:sp>
        <p:nvSpPr>
          <p:cNvPr id="3" name="Inhaltsplatzhalter 2"/>
          <p:cNvSpPr>
            <a:spLocks noGrp="1"/>
          </p:cNvSpPr>
          <p:nvPr>
            <p:ph idx="1"/>
          </p:nvPr>
        </p:nvSpPr>
        <p:spPr>
          <a:xfrm>
            <a:off x="323528" y="1124744"/>
            <a:ext cx="8424936" cy="5256584"/>
          </a:xfrm>
          <a:noFill/>
        </p:spPr>
        <p:txBody>
          <a:bodyPr/>
          <a:lstStyle/>
          <a:p>
            <a:pPr marL="342900">
              <a:spcBef>
                <a:spcPts val="400"/>
              </a:spcBef>
              <a:spcAft>
                <a:spcPts val="200"/>
              </a:spcAft>
              <a:buNone/>
            </a:pPr>
            <a:r>
              <a:rPr lang="de-DE" sz="1800" b="1" dirty="0"/>
              <a:t>1.  </a:t>
            </a:r>
            <a:r>
              <a:rPr lang="nl-NL" sz="1800" b="1" dirty="0">
                <a:solidFill>
                  <a:schemeClr val="bg1">
                    <a:lumMod val="50000"/>
                  </a:schemeClr>
                </a:solidFill>
              </a:rPr>
              <a:t>Verken deel 1 van de module. Selecteer een van de communicatieve activiteiten uit dit deel en probeer deze met je studenten (hele klas of kleine groep)
	</a:t>
            </a:r>
            <a:r>
              <a:rPr lang="nl-NL" sz="1800" dirty="0">
                <a:solidFill>
                  <a:schemeClr val="bg1">
                    <a:lumMod val="50000"/>
                  </a:schemeClr>
                </a:solidFill>
              </a:rPr>
              <a:t>Schrijf een kort verslag: wat ging er goed? Welke problemen ontstonden? Welke verbeteringen zou u aanbrengen om deze te overwinnen? Voeg enkele voorbeelden (audio, video of geschreven) toe uit het werk van uw studenten. </a:t>
            </a:r>
            <a:r>
              <a:rPr lang="nl-NL" sz="1800" dirty="0"/>
              <a:t>
</a:t>
            </a:r>
          </a:p>
          <a:p>
            <a:pPr marL="268288" indent="-268288">
              <a:spcBef>
                <a:spcPts val="400"/>
              </a:spcBef>
              <a:spcAft>
                <a:spcPts val="200"/>
              </a:spcAft>
              <a:buNone/>
            </a:pPr>
            <a:r>
              <a:rPr lang="nl-NL" sz="1800" dirty="0"/>
              <a:t>2. </a:t>
            </a:r>
            <a:r>
              <a:rPr lang="nl-NL" sz="1800" b="1" dirty="0"/>
              <a:t>Ga op zoek naar voorbeelden van communicatie in beroepssituaties waarin grafieken, diagrammen of tabellen relevant zijn. </a:t>
            </a:r>
            <a:br>
              <a:rPr lang="nl-NL" sz="1800" b="1" dirty="0"/>
            </a:br>
            <a:r>
              <a:rPr lang="nl-NL" sz="1800" dirty="0"/>
              <a:t>Praat met uw beroepscollega's of vraag uw studenten naar hun beroepspraktijk.
</a:t>
            </a:r>
          </a:p>
          <a:p>
            <a:pPr marL="268288" indent="-268288">
              <a:spcBef>
                <a:spcPts val="400"/>
              </a:spcBef>
              <a:spcAft>
                <a:spcPts val="200"/>
              </a:spcAft>
              <a:buNone/>
            </a:pPr>
            <a:r>
              <a:rPr lang="nl-NL" sz="1800" dirty="0"/>
              <a:t>3</a:t>
            </a:r>
            <a:r>
              <a:rPr lang="nl-NL" sz="1800" b="1" dirty="0"/>
              <a:t>. </a:t>
            </a:r>
            <a:r>
              <a:rPr lang="nl-NL" sz="1800" b="1" dirty="0">
                <a:solidFill>
                  <a:schemeClr val="bg1">
                    <a:lumMod val="50000"/>
                  </a:schemeClr>
                </a:solidFill>
              </a:rPr>
              <a:t>Optioneel: </a:t>
            </a:r>
            <a:endParaRPr lang="nl-NL" sz="1800" dirty="0">
              <a:solidFill>
                <a:schemeClr val="bg1">
                  <a:lumMod val="50000"/>
                </a:schemeClr>
              </a:solidFill>
            </a:endParaRPr>
          </a:p>
          <a:p>
            <a:pPr marL="268288" indent="-268288">
              <a:spcBef>
                <a:spcPts val="400"/>
              </a:spcBef>
              <a:spcAft>
                <a:spcPts val="200"/>
              </a:spcAft>
              <a:buNone/>
            </a:pPr>
            <a:r>
              <a:rPr lang="nl-NL" sz="1800" dirty="0">
                <a:solidFill>
                  <a:schemeClr val="bg1">
                    <a:lumMod val="50000"/>
                  </a:schemeClr>
                </a:solidFill>
              </a:rPr>
              <a:t>	Ontwerp een taalgerichte activiteit rondom een lijngrafiek, die past bij uw klas en probeer deze uit. Besteed in het bijzonder aandacht aan de manier waarop u taalproductie  (</a:t>
            </a:r>
            <a:r>
              <a:rPr lang="nl-NL" sz="1800" dirty="0" err="1">
                <a:solidFill>
                  <a:schemeClr val="bg1">
                    <a:lumMod val="50000"/>
                  </a:schemeClr>
                </a:solidFill>
              </a:rPr>
              <a:t>bijv</a:t>
            </a:r>
            <a:r>
              <a:rPr lang="nl-NL" sz="1800" dirty="0">
                <a:solidFill>
                  <a:schemeClr val="bg1">
                    <a:lumMod val="50000"/>
                  </a:schemeClr>
                </a:solidFill>
              </a:rPr>
              <a:t> in gesprekken) wilt bevorderen
</a:t>
            </a:r>
          </a:p>
          <a:p>
            <a:pPr marL="268288" indent="-268288">
              <a:spcBef>
                <a:spcPts val="800"/>
              </a:spcBef>
              <a:spcAft>
                <a:spcPts val="200"/>
              </a:spcAft>
              <a:buNone/>
            </a:pPr>
            <a:r>
              <a:rPr lang="nl-NL" sz="1800" b="1" dirty="0"/>
              <a:t>Breng alle materialen mee naar sessie 3.
</a:t>
            </a:r>
            <a:endParaRPr lang="en-GB" sz="2000" dirty="0"/>
          </a:p>
          <a:p>
            <a:pPr marL="342900">
              <a:spcBef>
                <a:spcPts val="400"/>
              </a:spcBef>
              <a:spcAft>
                <a:spcPts val="200"/>
              </a:spcAft>
              <a:buFont typeface="Arial" charset="0"/>
              <a:buChar char="•"/>
            </a:pPr>
            <a:endParaRPr lang="de-DE" sz="2000" dirty="0"/>
          </a:p>
        </p:txBody>
      </p:sp>
      <p:sp>
        <p:nvSpPr>
          <p:cNvPr id="2" name="Titel 1"/>
          <p:cNvSpPr>
            <a:spLocks noGrp="1"/>
          </p:cNvSpPr>
          <p:nvPr>
            <p:ph type="title"/>
          </p:nvPr>
        </p:nvSpPr>
        <p:spPr/>
        <p:txBody>
          <a:bodyPr/>
          <a:lstStyle/>
          <a:p>
            <a:r>
              <a:rPr lang="nl-NL" dirty="0"/>
              <a:t>Vooruitblik en huiswerk</a:t>
            </a:r>
          </a:p>
        </p:txBody>
      </p:sp>
    </p:spTree>
    <p:extLst>
      <p:ext uri="{BB962C8B-B14F-4D97-AF65-F5344CB8AC3E}">
        <p14:creationId xmlns:p14="http://schemas.microsoft.com/office/powerpoint/2010/main" val="20410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FD068-739D-004C-A739-AA9057ABEA98}"/>
              </a:ext>
            </a:extLst>
          </p:cNvPr>
          <p:cNvSpPr>
            <a:spLocks noGrp="1"/>
          </p:cNvSpPr>
          <p:nvPr>
            <p:ph type="title"/>
          </p:nvPr>
        </p:nvSpPr>
        <p:spPr/>
        <p:txBody>
          <a:bodyPr/>
          <a:lstStyle/>
          <a:p>
            <a:r>
              <a:rPr lang="nl-NL" dirty="0"/>
              <a:t>Bevindingen delen</a:t>
            </a:r>
          </a:p>
        </p:txBody>
      </p:sp>
      <p:sp>
        <p:nvSpPr>
          <p:cNvPr id="4" name="Tijdelijke aanduiding voor inhoud 3">
            <a:extLst>
              <a:ext uri="{FF2B5EF4-FFF2-40B4-BE49-F238E27FC236}">
                <a16:creationId xmlns:a16="http://schemas.microsoft.com/office/drawing/2014/main" id="{5502F2A9-DD76-6E47-AA4A-484952276F92}"/>
              </a:ext>
            </a:extLst>
          </p:cNvPr>
          <p:cNvSpPr>
            <a:spLocks noGrp="1"/>
          </p:cNvSpPr>
          <p:nvPr>
            <p:ph idx="17"/>
          </p:nvPr>
        </p:nvSpPr>
        <p:spPr>
          <a:xfrm>
            <a:off x="104008" y="946542"/>
            <a:ext cx="9039991" cy="471044"/>
          </a:xfrm>
        </p:spPr>
        <p:txBody>
          <a:bodyPr/>
          <a:lstStyle/>
          <a:p>
            <a:r>
              <a:rPr lang="nl-NL" b="1" dirty="0"/>
              <a:t>Voorbeelden van beroepssituaties met tabellen, grafieken diagrammen. 
</a:t>
            </a:r>
            <a:r>
              <a:rPr lang="nl-NL" dirty="0"/>
              <a:t>- Gezondheidszorg 
- industrie (</a:t>
            </a:r>
            <a:r>
              <a:rPr lang="nl-NL" dirty="0" err="1"/>
              <a:t>spc</a:t>
            </a:r>
            <a:r>
              <a:rPr lang="nl-NL" dirty="0"/>
              <a:t>)
- landbouw
- voedsel (bereiding)
</a:t>
            </a:r>
            <a:r>
              <a:rPr lang="nl-NL" b="1" dirty="0"/>
              <a:t> </a:t>
            </a:r>
            <a:r>
              <a:rPr lang="nl-NL" sz="2400" b="1" dirty="0"/>
              <a:t>Wat voor soort communicatie vindt plaats?</a:t>
            </a:r>
            <a:endParaRPr lang="nl-NL" sz="2400" dirty="0"/>
          </a:p>
          <a:p>
            <a:endParaRPr lang="nl-NL" dirty="0"/>
          </a:p>
        </p:txBody>
      </p:sp>
      <p:pic>
        <p:nvPicPr>
          <p:cNvPr id="1030" name="Picture 6" descr="Alles over bypass- of omleidingsoperatie | Hartstichting">
            <a:extLst>
              <a:ext uri="{FF2B5EF4-FFF2-40B4-BE49-F238E27FC236}">
                <a16:creationId xmlns:a16="http://schemas.microsoft.com/office/drawing/2014/main" id="{FE8DC171-6407-F346-AB76-E2EC3CF03D8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3565" y="1517597"/>
            <a:ext cx="2690923"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ponents of Statistical Control Charts CL, UCL and LCL of mean ...">
            <a:extLst>
              <a:ext uri="{FF2B5EF4-FFF2-40B4-BE49-F238E27FC236}">
                <a16:creationId xmlns:a16="http://schemas.microsoft.com/office/drawing/2014/main" id="{25EF9FF9-F28A-664F-B414-42DBB40226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4846637"/>
            <a:ext cx="4572001" cy="20113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eed inventory planning for dairy herds - MSU Extension">
            <a:extLst>
              <a:ext uri="{FF2B5EF4-FFF2-40B4-BE49-F238E27FC236}">
                <a16:creationId xmlns:a16="http://schemas.microsoft.com/office/drawing/2014/main" id="{9315E515-078E-4149-88C5-FE9F0243071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11800" y="4323852"/>
            <a:ext cx="3632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5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7A53C49-3A10-194A-8CAD-78328C83E59A}"/>
              </a:ext>
            </a:extLst>
          </p:cNvPr>
          <p:cNvSpPr>
            <a:spLocks noGrp="1"/>
          </p:cNvSpPr>
          <p:nvPr>
            <p:ph idx="1"/>
          </p:nvPr>
        </p:nvSpPr>
        <p:spPr/>
        <p:txBody>
          <a:bodyPr/>
          <a:lstStyle/>
          <a:p>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endParaRPr lang="en-AU" sz="2400" dirty="0"/>
          </a:p>
          <a:p>
            <a:pPr marL="0" indent="0">
              <a:buNone/>
            </a:pPr>
            <a:r>
              <a:rPr lang="nl-NL" sz="2400" b="1" dirty="0"/>
              <a:t>Soorten taal
</a:t>
            </a:r>
            <a:r>
              <a:rPr lang="nl-NL" sz="2400" dirty="0"/>
              <a:t>- taal van de beroepssituatie -&gt; specifiek 'jargon'
- wiskundige taal (gerelateerd aan grafieken, tabellen)
- alledaagse taal
</a:t>
            </a:r>
          </a:p>
          <a:p>
            <a:pPr marL="0" indent="0">
              <a:buNone/>
            </a:pPr>
            <a:endParaRPr lang="en-AU" dirty="0"/>
          </a:p>
          <a:p>
            <a:pPr marL="0" indent="0">
              <a:buNone/>
            </a:pPr>
            <a:endParaRPr lang="nl-NL" dirty="0"/>
          </a:p>
        </p:txBody>
      </p:sp>
      <p:sp>
        <p:nvSpPr>
          <p:cNvPr id="3" name="Titel 2">
            <a:extLst>
              <a:ext uri="{FF2B5EF4-FFF2-40B4-BE49-F238E27FC236}">
                <a16:creationId xmlns:a16="http://schemas.microsoft.com/office/drawing/2014/main" id="{B401B234-A67D-F94D-A95A-1D22091346D2}"/>
              </a:ext>
            </a:extLst>
          </p:cNvPr>
          <p:cNvSpPr>
            <a:spLocks noGrp="1"/>
          </p:cNvSpPr>
          <p:nvPr>
            <p:ph type="title"/>
          </p:nvPr>
        </p:nvSpPr>
        <p:spPr/>
        <p:txBody>
          <a:bodyPr/>
          <a:lstStyle/>
          <a:p>
            <a:r>
              <a:rPr lang="nl-NL" dirty="0"/>
              <a:t>Communicatieve praktijken met (beroeps)grafiek &amp; tabellen</a:t>
            </a:r>
          </a:p>
        </p:txBody>
      </p:sp>
      <p:graphicFrame>
        <p:nvGraphicFramePr>
          <p:cNvPr id="4" name="Tabel 4">
            <a:extLst>
              <a:ext uri="{FF2B5EF4-FFF2-40B4-BE49-F238E27FC236}">
                <a16:creationId xmlns:a16="http://schemas.microsoft.com/office/drawing/2014/main" id="{B44904CA-6C48-A14A-A732-1ACB0874B07E}"/>
              </a:ext>
            </a:extLst>
          </p:cNvPr>
          <p:cNvGraphicFramePr>
            <a:graphicFrameLocks noGrp="1"/>
          </p:cNvGraphicFramePr>
          <p:nvPr>
            <p:extLst>
              <p:ext uri="{D42A27DB-BD31-4B8C-83A1-F6EECF244321}">
                <p14:modId xmlns:p14="http://schemas.microsoft.com/office/powerpoint/2010/main" val="2150617029"/>
              </p:ext>
            </p:extLst>
          </p:nvPr>
        </p:nvGraphicFramePr>
        <p:xfrm>
          <a:off x="1524000" y="1397000"/>
          <a:ext cx="6096000" cy="24942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625644899"/>
                    </a:ext>
                  </a:extLst>
                </a:gridCol>
                <a:gridCol w="1524000">
                  <a:extLst>
                    <a:ext uri="{9D8B030D-6E8A-4147-A177-3AD203B41FA5}">
                      <a16:colId xmlns:a16="http://schemas.microsoft.com/office/drawing/2014/main" val="1970435513"/>
                    </a:ext>
                  </a:extLst>
                </a:gridCol>
                <a:gridCol w="1524000">
                  <a:extLst>
                    <a:ext uri="{9D8B030D-6E8A-4147-A177-3AD203B41FA5}">
                      <a16:colId xmlns:a16="http://schemas.microsoft.com/office/drawing/2014/main" val="1082279186"/>
                    </a:ext>
                  </a:extLst>
                </a:gridCol>
                <a:gridCol w="1524000">
                  <a:extLst>
                    <a:ext uri="{9D8B030D-6E8A-4147-A177-3AD203B41FA5}">
                      <a16:colId xmlns:a16="http://schemas.microsoft.com/office/drawing/2014/main" val="3710823870"/>
                    </a:ext>
                  </a:extLst>
                </a:gridCol>
              </a:tblGrid>
              <a:tr h="370840">
                <a:tc>
                  <a:txBody>
                    <a:bodyPr/>
                    <a:lstStyle/>
                    <a:p>
                      <a:r>
                        <a:rPr lang="nl-NL" noProof="0" dirty="0"/>
                        <a:t>Met wie ...</a:t>
                      </a:r>
                    </a:p>
                  </a:txBody>
                  <a:tcPr/>
                </a:tc>
                <a:tc>
                  <a:txBody>
                    <a:bodyPr/>
                    <a:lstStyle/>
                    <a:p>
                      <a:r>
                        <a:rPr lang="nl-NL" noProof="0" dirty="0"/>
                        <a:t>soort  ....</a:t>
                      </a:r>
                    </a:p>
                  </a:txBody>
                  <a:tcPr/>
                </a:tc>
                <a:tc>
                  <a:txBody>
                    <a:bodyPr/>
                    <a:lstStyle/>
                    <a:p>
                      <a:r>
                        <a:rPr lang="nl-NL" noProof="0" dirty="0"/>
                        <a:t>doel....</a:t>
                      </a:r>
                    </a:p>
                  </a:txBody>
                  <a:tcPr/>
                </a:tc>
                <a:tc>
                  <a:txBody>
                    <a:bodyPr/>
                    <a:lstStyle/>
                    <a:p>
                      <a:endParaRPr lang="nl-NL" noProof="0"/>
                    </a:p>
                  </a:txBody>
                  <a:tcPr/>
                </a:tc>
                <a:extLst>
                  <a:ext uri="{0D108BD9-81ED-4DB2-BD59-A6C34878D82A}">
                    <a16:rowId xmlns:a16="http://schemas.microsoft.com/office/drawing/2014/main" val="46670148"/>
                  </a:ext>
                </a:extLst>
              </a:tr>
              <a:tr h="370840">
                <a:tc>
                  <a:txBody>
                    <a:bodyPr/>
                    <a:lstStyle/>
                    <a:p>
                      <a:r>
                        <a:rPr lang="nl-NL" noProof="0" dirty="0"/>
                        <a:t>collega's</a:t>
                      </a:r>
                    </a:p>
                  </a:txBody>
                  <a:tcPr/>
                </a:tc>
                <a:tc>
                  <a:txBody>
                    <a:bodyPr/>
                    <a:lstStyle/>
                    <a:p>
                      <a:endParaRPr lang="nl-NL" noProof="0"/>
                    </a:p>
                  </a:txBody>
                  <a:tcPr/>
                </a:tc>
                <a:tc>
                  <a:txBody>
                    <a:bodyPr/>
                    <a:lstStyle/>
                    <a:p>
                      <a:endParaRPr lang="nl-NL" noProof="0"/>
                    </a:p>
                  </a:txBody>
                  <a:tcPr/>
                </a:tc>
                <a:tc>
                  <a:txBody>
                    <a:bodyPr/>
                    <a:lstStyle/>
                    <a:p>
                      <a:endParaRPr lang="nl-NL" noProof="0"/>
                    </a:p>
                  </a:txBody>
                  <a:tcPr/>
                </a:tc>
                <a:extLst>
                  <a:ext uri="{0D108BD9-81ED-4DB2-BD59-A6C34878D82A}">
                    <a16:rowId xmlns:a16="http://schemas.microsoft.com/office/drawing/2014/main" val="2188274081"/>
                  </a:ext>
                </a:extLst>
              </a:tr>
              <a:tr h="370840">
                <a:tc>
                  <a:txBody>
                    <a:bodyPr/>
                    <a:lstStyle/>
                    <a:p>
                      <a:r>
                        <a:rPr lang="nl-NL" noProof="0" dirty="0"/>
                        <a:t>baas</a:t>
                      </a:r>
                    </a:p>
                  </a:txBody>
                  <a:tcPr/>
                </a:tc>
                <a:tc>
                  <a:txBody>
                    <a:bodyPr/>
                    <a:lstStyle/>
                    <a:p>
                      <a:endParaRPr lang="nl-NL" noProof="0"/>
                    </a:p>
                  </a:txBody>
                  <a:tcPr/>
                </a:tc>
                <a:tc>
                  <a:txBody>
                    <a:bodyPr/>
                    <a:lstStyle/>
                    <a:p>
                      <a:endParaRPr lang="nl-NL" noProof="0"/>
                    </a:p>
                  </a:txBody>
                  <a:tcPr/>
                </a:tc>
                <a:tc>
                  <a:txBody>
                    <a:bodyPr/>
                    <a:lstStyle/>
                    <a:p>
                      <a:endParaRPr lang="nl-NL" noProof="0"/>
                    </a:p>
                  </a:txBody>
                  <a:tcPr/>
                </a:tc>
                <a:extLst>
                  <a:ext uri="{0D108BD9-81ED-4DB2-BD59-A6C34878D82A}">
                    <a16:rowId xmlns:a16="http://schemas.microsoft.com/office/drawing/2014/main" val="3573895309"/>
                  </a:ext>
                </a:extLst>
              </a:tr>
              <a:tr h="370840">
                <a:tc>
                  <a:txBody>
                    <a:bodyPr/>
                    <a:lstStyle/>
                    <a:p>
                      <a:r>
                        <a:rPr lang="nl-NL" noProof="0" dirty="0" err="1"/>
                        <a:t>stageaires</a:t>
                      </a:r>
                      <a:r>
                        <a:rPr lang="nl-NL" noProof="0" dirty="0"/>
                        <a:t>/ assistenten</a:t>
                      </a:r>
                    </a:p>
                  </a:txBody>
                  <a:tcPr/>
                </a:tc>
                <a:tc>
                  <a:txBody>
                    <a:bodyPr/>
                    <a:lstStyle/>
                    <a:p>
                      <a:endParaRPr lang="nl-NL" noProof="0"/>
                    </a:p>
                  </a:txBody>
                  <a:tcPr/>
                </a:tc>
                <a:tc>
                  <a:txBody>
                    <a:bodyPr/>
                    <a:lstStyle/>
                    <a:p>
                      <a:endParaRPr lang="nl-NL" noProof="0"/>
                    </a:p>
                  </a:txBody>
                  <a:tcPr/>
                </a:tc>
                <a:tc>
                  <a:txBody>
                    <a:bodyPr/>
                    <a:lstStyle/>
                    <a:p>
                      <a:endParaRPr lang="nl-NL" noProof="0"/>
                    </a:p>
                  </a:txBody>
                  <a:tcPr/>
                </a:tc>
                <a:extLst>
                  <a:ext uri="{0D108BD9-81ED-4DB2-BD59-A6C34878D82A}">
                    <a16:rowId xmlns:a16="http://schemas.microsoft.com/office/drawing/2014/main" val="2700910255"/>
                  </a:ext>
                </a:extLst>
              </a:tr>
              <a:tr h="370840">
                <a:tc>
                  <a:txBody>
                    <a:bodyPr/>
                    <a:lstStyle/>
                    <a:p>
                      <a:r>
                        <a:rPr lang="nl-NL" noProof="0" dirty="0"/>
                        <a:t>klanten</a:t>
                      </a:r>
                    </a:p>
                  </a:txBody>
                  <a:tcPr/>
                </a:tc>
                <a:tc>
                  <a:txBody>
                    <a:bodyPr/>
                    <a:lstStyle/>
                    <a:p>
                      <a:endParaRPr lang="nl-NL" noProof="0"/>
                    </a:p>
                  </a:txBody>
                  <a:tcPr/>
                </a:tc>
                <a:tc>
                  <a:txBody>
                    <a:bodyPr/>
                    <a:lstStyle/>
                    <a:p>
                      <a:endParaRPr lang="nl-NL" noProof="0"/>
                    </a:p>
                  </a:txBody>
                  <a:tcPr/>
                </a:tc>
                <a:tc>
                  <a:txBody>
                    <a:bodyPr/>
                    <a:lstStyle/>
                    <a:p>
                      <a:endParaRPr lang="nl-NL" noProof="0"/>
                    </a:p>
                  </a:txBody>
                  <a:tcPr/>
                </a:tc>
                <a:extLst>
                  <a:ext uri="{0D108BD9-81ED-4DB2-BD59-A6C34878D82A}">
                    <a16:rowId xmlns:a16="http://schemas.microsoft.com/office/drawing/2014/main" val="3250568319"/>
                  </a:ext>
                </a:extLst>
              </a:tr>
              <a:tr h="370840">
                <a:tc>
                  <a:txBody>
                    <a:bodyPr/>
                    <a:lstStyle/>
                    <a:p>
                      <a:r>
                        <a:rPr lang="nl-NL" noProof="0"/>
                        <a:t>.......</a:t>
                      </a:r>
                    </a:p>
                  </a:txBody>
                  <a:tcPr/>
                </a:tc>
                <a:tc>
                  <a:txBody>
                    <a:bodyPr/>
                    <a:lstStyle/>
                    <a:p>
                      <a:endParaRPr lang="nl-NL" noProof="0"/>
                    </a:p>
                  </a:txBody>
                  <a:tcPr/>
                </a:tc>
                <a:tc>
                  <a:txBody>
                    <a:bodyPr/>
                    <a:lstStyle/>
                    <a:p>
                      <a:endParaRPr lang="nl-NL" noProof="0"/>
                    </a:p>
                  </a:txBody>
                  <a:tcPr/>
                </a:tc>
                <a:tc>
                  <a:txBody>
                    <a:bodyPr/>
                    <a:lstStyle/>
                    <a:p>
                      <a:endParaRPr lang="nl-NL" noProof="0" dirty="0"/>
                    </a:p>
                  </a:txBody>
                  <a:tcPr/>
                </a:tc>
                <a:extLst>
                  <a:ext uri="{0D108BD9-81ED-4DB2-BD59-A6C34878D82A}">
                    <a16:rowId xmlns:a16="http://schemas.microsoft.com/office/drawing/2014/main" val="381248261"/>
                  </a:ext>
                </a:extLst>
              </a:tr>
            </a:tbl>
          </a:graphicData>
        </a:graphic>
      </p:graphicFrame>
    </p:spTree>
    <p:extLst>
      <p:ext uri="{BB962C8B-B14F-4D97-AF65-F5344CB8AC3E}">
        <p14:creationId xmlns:p14="http://schemas.microsoft.com/office/powerpoint/2010/main" val="424056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0" y="1268760"/>
            <a:ext cx="899592" cy="5589239"/>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12" name="Rechteck 11"/>
          <p:cNvSpPr/>
          <p:nvPr/>
        </p:nvSpPr>
        <p:spPr bwMode="auto">
          <a:xfrm>
            <a:off x="0" y="2528972"/>
            <a:ext cx="8532000" cy="900028"/>
          </a:xfrm>
          <a:prstGeom prst="rect">
            <a:avLst/>
          </a:prstGeom>
          <a:solidFill>
            <a:srgbClr val="D6E4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000" err="1">
              <a:solidFill>
                <a:prstClr val="black"/>
              </a:solidFill>
              <a:latin typeface="Calibri" panose="020F0502020204030204" pitchFamily="34" charset="0"/>
            </a:endParaRPr>
          </a:p>
        </p:txBody>
      </p:sp>
      <p:sp>
        <p:nvSpPr>
          <p:cNvPr id="8" name="Titel 7"/>
          <p:cNvSpPr>
            <a:spLocks noGrp="1"/>
          </p:cNvSpPr>
          <p:nvPr>
            <p:ph type="title"/>
          </p:nvPr>
        </p:nvSpPr>
        <p:spPr/>
        <p:txBody>
          <a:bodyPr>
            <a:noAutofit/>
          </a:bodyPr>
          <a:lstStyle/>
          <a:p>
            <a:r>
              <a:rPr lang="de-DE" dirty="0" err="1"/>
              <a:t>Programma</a:t>
            </a:r>
            <a:r>
              <a:rPr lang="de-DE" dirty="0"/>
              <a:t> </a:t>
            </a:r>
            <a:r>
              <a:rPr lang="de-DE" dirty="0" err="1"/>
              <a:t>sessie</a:t>
            </a:r>
            <a:r>
              <a:rPr lang="de-DE" dirty="0"/>
              <a:t> 3</a:t>
            </a:r>
          </a:p>
        </p:txBody>
      </p:sp>
      <p:sp>
        <p:nvSpPr>
          <p:cNvPr id="9" name="Inhaltsplatzhalter 8"/>
          <p:cNvSpPr>
            <a:spLocks noGrp="1"/>
          </p:cNvSpPr>
          <p:nvPr>
            <p:ph idx="1"/>
          </p:nvPr>
        </p:nvSpPr>
        <p:spPr/>
        <p:txBody>
          <a:bodyPr/>
          <a:lstStyle/>
          <a:p>
            <a:pPr marL="514350" indent="-514350">
              <a:buClr>
                <a:srgbClr val="327A86"/>
              </a:buClr>
              <a:buAutoNum type="arabicPeriod"/>
            </a:pPr>
            <a:r>
              <a:rPr lang="nl-NL" dirty="0">
                <a:solidFill>
                  <a:srgbClr val="327A86"/>
                </a:solidFill>
              </a:rPr>
              <a:t>Starter</a:t>
            </a:r>
          </a:p>
          <a:p>
            <a:pPr marL="514350" indent="-514350">
              <a:buClr>
                <a:srgbClr val="327A86"/>
              </a:buClr>
              <a:buFont typeface="Arial" panose="020B0604020202020204" pitchFamily="34" charset="0"/>
              <a:buAutoNum type="arabicPeriod"/>
            </a:pPr>
            <a:r>
              <a:rPr lang="nl-NL" dirty="0">
                <a:solidFill>
                  <a:srgbClr val="327A86"/>
                </a:solidFill>
              </a:rPr>
              <a:t>Rol van communicatie in beroepssituaties (+ grafieken)
Voorbeelden uit de module: rijke communicatieve praktijken
Resultaten delen van het huiswerk
Analyseren van werk van studenten 
Evaluatie</a:t>
            </a:r>
          </a:p>
        </p:txBody>
      </p:sp>
    </p:spTree>
    <p:extLst>
      <p:ext uri="{BB962C8B-B14F-4D97-AF65-F5344CB8AC3E}">
        <p14:creationId xmlns:p14="http://schemas.microsoft.com/office/powerpoint/2010/main" val="228123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3EA88-F1E7-0640-9D66-F198D4DB7E11}"/>
              </a:ext>
            </a:extLst>
          </p:cNvPr>
          <p:cNvSpPr>
            <a:spLocks noGrp="1"/>
          </p:cNvSpPr>
          <p:nvPr>
            <p:ph type="title" idx="4294967295"/>
          </p:nvPr>
        </p:nvSpPr>
        <p:spPr>
          <a:xfrm>
            <a:off x="107504" y="331200"/>
            <a:ext cx="8424936" cy="490861"/>
          </a:xfrm>
        </p:spPr>
        <p:txBody>
          <a:bodyPr/>
          <a:lstStyle/>
          <a:p>
            <a:r>
              <a:rPr lang="nl-NL" dirty="0"/>
              <a:t>Drie communicatieve beroepssituaties met grafieken/tabellen</a:t>
            </a:r>
          </a:p>
        </p:txBody>
      </p:sp>
      <p:pic>
        <p:nvPicPr>
          <p:cNvPr id="3" name="Afbeelding 2">
            <a:extLst>
              <a:ext uri="{FF2B5EF4-FFF2-40B4-BE49-F238E27FC236}">
                <a16:creationId xmlns:a16="http://schemas.microsoft.com/office/drawing/2014/main" id="{FFCA00FC-EBC4-154A-81F4-9489B7B41207}"/>
              </a:ext>
            </a:extLst>
          </p:cNvPr>
          <p:cNvPicPr>
            <a:picLocks noChangeAspect="1"/>
          </p:cNvPicPr>
          <p:nvPr/>
        </p:nvPicPr>
        <p:blipFill>
          <a:blip r:embed="rId3"/>
          <a:stretch>
            <a:fillRect/>
          </a:stretch>
        </p:blipFill>
        <p:spPr>
          <a:xfrm>
            <a:off x="1835697" y="910773"/>
            <a:ext cx="5815228" cy="5254531"/>
          </a:xfrm>
          <a:prstGeom prst="rect">
            <a:avLst/>
          </a:prstGeom>
        </p:spPr>
      </p:pic>
      <p:sp>
        <p:nvSpPr>
          <p:cNvPr id="6" name="Tekstvak 5">
            <a:extLst>
              <a:ext uri="{FF2B5EF4-FFF2-40B4-BE49-F238E27FC236}">
                <a16:creationId xmlns:a16="http://schemas.microsoft.com/office/drawing/2014/main" id="{90AB1CFB-79B8-154E-B50F-452C41F386E9}"/>
              </a:ext>
            </a:extLst>
          </p:cNvPr>
          <p:cNvSpPr txBox="1"/>
          <p:nvPr/>
        </p:nvSpPr>
        <p:spPr>
          <a:xfrm>
            <a:off x="3995936" y="6453337"/>
            <a:ext cx="4752528" cy="697627"/>
          </a:xfrm>
          <a:prstGeom prst="rect">
            <a:avLst/>
          </a:prstGeom>
          <a:noFill/>
        </p:spPr>
        <p:txBody>
          <a:bodyPr wrap="square" rtlCol="0">
            <a:spAutoFit/>
          </a:bodyPr>
          <a:lstStyle/>
          <a:p>
            <a:pPr marL="342900" indent="-342900">
              <a:spcBef>
                <a:spcPts val="400"/>
              </a:spcBef>
            </a:pPr>
            <a:r>
              <a:rPr lang="nl-NL" sz="1800" dirty="0" err="1"/>
              <a:t>fi.uu.nl</a:t>
            </a:r>
            <a:r>
              <a:rPr lang="nl-NL" sz="1800" dirty="0"/>
              <a:t>/publicaties/subsets/</a:t>
            </a:r>
            <a:r>
              <a:rPr lang="nl-NL" sz="1800" dirty="0" err="1"/>
              <a:t>lamavoc_en</a:t>
            </a:r>
            <a:endParaRPr lang="nl-NL" sz="1800" dirty="0"/>
          </a:p>
          <a:p>
            <a:pPr marL="342900" indent="-342900">
              <a:spcBef>
                <a:spcPts val="400"/>
              </a:spcBef>
            </a:pPr>
            <a:endParaRPr lang="nl-NL" sz="1800" dirty="0">
              <a:latin typeface="Calibri"/>
              <a:cs typeface="Calibri"/>
            </a:endParaRPr>
          </a:p>
        </p:txBody>
      </p:sp>
    </p:spTree>
    <p:extLst>
      <p:ext uri="{BB962C8B-B14F-4D97-AF65-F5344CB8AC3E}">
        <p14:creationId xmlns:p14="http://schemas.microsoft.com/office/powerpoint/2010/main" val="1820524227"/>
      </p:ext>
    </p:extLst>
  </p:cSld>
  <p:clrMapOvr>
    <a:masterClrMapping/>
  </p:clrMapOvr>
</p:sld>
</file>

<file path=ppt/theme/theme1.xml><?xml version="1.0" encoding="utf-8"?>
<a:theme xmlns:a="http://schemas.openxmlformats.org/drawingml/2006/main" name="Folien_DZLM_2017">
  <a:themeElements>
    <a:clrScheme name="Benutzerdefiniert 2">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6"/>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2.xml><?xml version="1.0" encoding="utf-8"?>
<a:theme xmlns:a="http://schemas.openxmlformats.org/drawingml/2006/main" name="FortbildnerFolien_DZLM 2017">
  <a:themeElements>
    <a:clrScheme name="Benutzerdefiniert ">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a:defRPr sz="2000" dirty="0">
            <a:latin typeface="Calibri" panose="020F0502020204030204" pitchFamily="34"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2934</TotalTime>
  <Words>1746</Words>
  <Application>Microsoft Macintosh PowerPoint</Application>
  <PresentationFormat>Diavoorstelling (4:3)</PresentationFormat>
  <Paragraphs>143</Paragraphs>
  <Slides>24</Slides>
  <Notes>20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24</vt:i4>
      </vt:variant>
    </vt:vector>
  </HeadingPairs>
  <TitlesOfParts>
    <vt:vector size="30" baseType="lpstr">
      <vt:lpstr>Arial</vt:lpstr>
      <vt:lpstr>Calibri</vt:lpstr>
      <vt:lpstr>Calibri Normal</vt:lpstr>
      <vt:lpstr>Wingdings</vt:lpstr>
      <vt:lpstr>Folien_DZLM_2017</vt:lpstr>
      <vt:lpstr>FortbildnerFolien_DZLM 2017</vt:lpstr>
      <vt:lpstr> Nascholing De taal van grafieken en tabellen Sessie 3 (van 3)</vt:lpstr>
      <vt:lpstr>Starter ........ een grafiek uit een beroepscontext</vt:lpstr>
      <vt:lpstr>programma van de cursus</vt:lpstr>
      <vt:lpstr>Programma sessie 3</vt:lpstr>
      <vt:lpstr>Vooruitblik en huiswerk</vt:lpstr>
      <vt:lpstr>Bevindingen delen</vt:lpstr>
      <vt:lpstr>Communicatieve praktijken met (beroeps)grafiek &amp; tabellen</vt:lpstr>
      <vt:lpstr>Programma sessie 3</vt:lpstr>
      <vt:lpstr>Drie communicatieve beroepssituaties met grafieken/tabellen</vt:lpstr>
      <vt:lpstr>PowerPoint-presentatie</vt:lpstr>
      <vt:lpstr>Drie communicatieve kerntaken</vt:lpstr>
      <vt:lpstr>Programma sessie 3</vt:lpstr>
      <vt:lpstr>Ervaringen delen</vt:lpstr>
      <vt:lpstr>Programma sessie 3</vt:lpstr>
      <vt:lpstr>Bandenspanning - een voorbeeld</vt:lpstr>
      <vt:lpstr>Tabel – wat betekenen de getallen en symbolen?</vt:lpstr>
      <vt:lpstr>Analyseren van studentenwerk</vt:lpstr>
      <vt:lpstr>Bevindingen delen</vt:lpstr>
      <vt:lpstr>Groep 1</vt:lpstr>
      <vt:lpstr>Groep 2</vt:lpstr>
      <vt:lpstr>Groep 3</vt:lpstr>
      <vt:lpstr>Evaluatie</vt:lpstr>
      <vt:lpstr>Programma sessie 3</vt:lpstr>
      <vt:lpstr>Evaluatie van de cursus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Language of tables and graphs Session 3 (of 3)</dc:title>
  <dc:creator>Wijers, M.M. (Monica)</dc:creator>
  <cp:lastModifiedBy>Wijers, M.M. (Monica)</cp:lastModifiedBy>
  <cp:revision>26</cp:revision>
  <dcterms:created xsi:type="dcterms:W3CDTF">2020-08-26T13:31:32Z</dcterms:created>
  <dcterms:modified xsi:type="dcterms:W3CDTF">2020-09-30T10:21:46Z</dcterms:modified>
</cp:coreProperties>
</file>