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61" r:id="rId4"/>
    <p:sldId id="259" r:id="rId5"/>
    <p:sldId id="260" r:id="rId6"/>
    <p:sldId id="262" r:id="rId7"/>
    <p:sldId id="263"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8"/>
    <p:restoredTop sz="93165"/>
  </p:normalViewPr>
  <p:slideViewPr>
    <p:cSldViewPr snapToGrid="0" snapToObjects="1">
      <p:cViewPr varScale="1">
        <p:scale>
          <a:sx n="33" d="100"/>
          <a:sy n="33" d="100"/>
        </p:scale>
        <p:origin x="200"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40178-F35F-614A-8830-77F55DC31BBA}" type="datetimeFigureOut">
              <a:rPr lang="nl-NL" smtClean="0"/>
              <a:t>02-08-17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02507-F920-BA44-B889-F867D6798D11}" type="slidenum">
              <a:rPr lang="nl-NL" smtClean="0"/>
              <a:t>‹nr.›</a:t>
            </a:fld>
            <a:endParaRPr lang="nl-NL"/>
          </a:p>
        </p:txBody>
      </p:sp>
    </p:spTree>
    <p:extLst>
      <p:ext uri="{BB962C8B-B14F-4D97-AF65-F5344CB8AC3E}">
        <p14:creationId xmlns:p14="http://schemas.microsoft.com/office/powerpoint/2010/main" val="57784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4702507-F920-BA44-B889-F867D6798D11}" type="slidenum">
              <a:rPr lang="nl-NL" smtClean="0"/>
              <a:t>2</a:t>
            </a:fld>
            <a:endParaRPr lang="nl-NL"/>
          </a:p>
        </p:txBody>
      </p:sp>
    </p:spTree>
    <p:extLst>
      <p:ext uri="{BB962C8B-B14F-4D97-AF65-F5344CB8AC3E}">
        <p14:creationId xmlns:p14="http://schemas.microsoft.com/office/powerpoint/2010/main" val="96068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We zien een man met een mand op zijn rug. Een handelaar die zijn spullen in de mars meedraagt, een marskramer. Hij loopt veel, het hele land door, in de hoop dat iemand zijn spullen koopt.</a:t>
            </a:r>
          </a:p>
          <a:p>
            <a:r>
              <a:rPr lang="nl-NL" sz="1200" kern="1200" dirty="0" smtClean="0">
                <a:solidFill>
                  <a:schemeClr val="tx1"/>
                </a:solidFill>
                <a:effectLst/>
                <a:latin typeface="+mn-lt"/>
                <a:ea typeface="+mn-ea"/>
                <a:cs typeface="+mn-cs"/>
              </a:rPr>
              <a:t>Kernvraag: de man lijkt veel groter dan het huis. Hoe zit dat eigenlijk?</a:t>
            </a:r>
          </a:p>
          <a:p>
            <a:endParaRPr lang="nl-NL" dirty="0"/>
          </a:p>
        </p:txBody>
      </p:sp>
      <p:sp>
        <p:nvSpPr>
          <p:cNvPr id="4" name="Tijdelijke aanduiding voor dianummer 3"/>
          <p:cNvSpPr>
            <a:spLocks noGrp="1"/>
          </p:cNvSpPr>
          <p:nvPr>
            <p:ph type="sldNum" sz="quarter" idx="10"/>
          </p:nvPr>
        </p:nvSpPr>
        <p:spPr/>
        <p:txBody>
          <a:bodyPr/>
          <a:lstStyle/>
          <a:p>
            <a:fld id="{64702507-F920-BA44-B889-F867D6798D11}" type="slidenum">
              <a:rPr lang="nl-NL" smtClean="0"/>
              <a:t>4</a:t>
            </a:fld>
            <a:endParaRPr lang="nl-NL"/>
          </a:p>
        </p:txBody>
      </p:sp>
    </p:spTree>
    <p:extLst>
      <p:ext uri="{BB962C8B-B14F-4D97-AF65-F5344CB8AC3E}">
        <p14:creationId xmlns:p14="http://schemas.microsoft.com/office/powerpoint/2010/main" val="211313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Claesz schilderde vaak </a:t>
            </a:r>
            <a:r>
              <a:rPr lang="nl-NL" sz="1200" kern="1200" dirty="0" err="1" smtClean="0">
                <a:solidFill>
                  <a:schemeClr val="tx1"/>
                </a:solidFill>
                <a:effectLst/>
                <a:latin typeface="+mn-lt"/>
                <a:ea typeface="+mn-ea"/>
                <a:cs typeface="+mn-cs"/>
              </a:rPr>
              <a:t>stilllevens</a:t>
            </a:r>
            <a:r>
              <a:rPr lang="nl-NL" sz="1200" kern="1200" dirty="0" smtClean="0">
                <a:solidFill>
                  <a:schemeClr val="tx1"/>
                </a:solidFill>
                <a:effectLst/>
                <a:latin typeface="+mn-lt"/>
                <a:ea typeface="+mn-ea"/>
                <a:cs typeface="+mn-cs"/>
              </a:rPr>
              <a:t> en was een meester in het weergeven van materialen en lichtreflecties. Dit werk laat een ontbijtje zien zoals dat in de 17</a:t>
            </a:r>
            <a:r>
              <a:rPr lang="nl-NL" sz="1200" kern="1200" baseline="30000" dirty="0" smtClean="0">
                <a:solidFill>
                  <a:schemeClr val="tx1"/>
                </a:solidFill>
                <a:effectLst/>
                <a:latin typeface="+mn-lt"/>
                <a:ea typeface="+mn-ea"/>
                <a:cs typeface="+mn-cs"/>
              </a:rPr>
              <a:t>de</a:t>
            </a:r>
            <a:r>
              <a:rPr lang="nl-NL" sz="1200" kern="1200" dirty="0" smtClean="0">
                <a:solidFill>
                  <a:schemeClr val="tx1"/>
                </a:solidFill>
                <a:effectLst/>
                <a:latin typeface="+mn-lt"/>
                <a:ea typeface="+mn-ea"/>
                <a:cs typeface="+mn-cs"/>
              </a:rPr>
              <a:t> eeuw wel gegeten werd: haring, wit brood en bier. Bier werd veel gedronken, ook wel door kinderen. </a:t>
            </a:r>
            <a:r>
              <a:rPr lang="nl-NL" sz="1200" kern="1200" smtClean="0">
                <a:solidFill>
                  <a:schemeClr val="tx1"/>
                </a:solidFill>
                <a:effectLst/>
                <a:latin typeface="+mn-lt"/>
                <a:ea typeface="+mn-ea"/>
                <a:cs typeface="+mn-cs"/>
              </a:rPr>
              <a:t>Dit had een hygiënische reden: bier was vaak schoner dan het water in bijvoorbeeld de grachten in de stad. </a:t>
            </a:r>
            <a:endParaRPr lang="nl-NL"/>
          </a:p>
        </p:txBody>
      </p:sp>
      <p:sp>
        <p:nvSpPr>
          <p:cNvPr id="4" name="Tijdelijke aanduiding voor dianummer 3"/>
          <p:cNvSpPr>
            <a:spLocks noGrp="1"/>
          </p:cNvSpPr>
          <p:nvPr>
            <p:ph type="sldNum" sz="quarter" idx="10"/>
          </p:nvPr>
        </p:nvSpPr>
        <p:spPr/>
        <p:txBody>
          <a:bodyPr/>
          <a:lstStyle/>
          <a:p>
            <a:fld id="{64702507-F920-BA44-B889-F867D6798D11}" type="slidenum">
              <a:rPr lang="nl-NL" smtClean="0"/>
              <a:t>5</a:t>
            </a:fld>
            <a:endParaRPr lang="nl-NL"/>
          </a:p>
        </p:txBody>
      </p:sp>
    </p:spTree>
    <p:extLst>
      <p:ext uri="{BB962C8B-B14F-4D97-AF65-F5344CB8AC3E}">
        <p14:creationId xmlns:p14="http://schemas.microsoft.com/office/powerpoint/2010/main" val="133377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kunstenaar laat ons hier een kijkje nemen in zijn huis. De wanden van deze kamer hangen vol met schilderijen, de meeste herkenbaar als werk van hemzelf. Hij beeldde vaak skeletten en maskers af, die hij zag in de feestwinkel van zijn moeder. In de ruimte achterin is de kunstenaar zelf te zien.</a:t>
            </a:r>
          </a:p>
          <a:p>
            <a:endParaRPr lang="nl-NL" dirty="0"/>
          </a:p>
        </p:txBody>
      </p:sp>
      <p:sp>
        <p:nvSpPr>
          <p:cNvPr id="4" name="Tijdelijke aanduiding voor dianummer 3"/>
          <p:cNvSpPr>
            <a:spLocks noGrp="1"/>
          </p:cNvSpPr>
          <p:nvPr>
            <p:ph type="sldNum" sz="quarter" idx="10"/>
          </p:nvPr>
        </p:nvSpPr>
        <p:spPr/>
        <p:txBody>
          <a:bodyPr/>
          <a:lstStyle/>
          <a:p>
            <a:fld id="{64702507-F920-BA44-B889-F867D6798D11}" type="slidenum">
              <a:rPr lang="nl-NL" smtClean="0"/>
              <a:t>6</a:t>
            </a:fld>
            <a:endParaRPr lang="nl-NL"/>
          </a:p>
        </p:txBody>
      </p:sp>
    </p:spTree>
    <p:extLst>
      <p:ext uri="{BB962C8B-B14F-4D97-AF65-F5344CB8AC3E}">
        <p14:creationId xmlns:p14="http://schemas.microsoft.com/office/powerpoint/2010/main" val="131525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Piet </a:t>
            </a:r>
            <a:r>
              <a:rPr lang="nl-NL" sz="1200" kern="1200" dirty="0" err="1" smtClean="0">
                <a:solidFill>
                  <a:schemeClr val="tx1"/>
                </a:solidFill>
                <a:effectLst/>
                <a:latin typeface="+mn-lt"/>
                <a:ea typeface="+mn-ea"/>
                <a:cs typeface="+mn-cs"/>
              </a:rPr>
              <a:t>Meiners</a:t>
            </a:r>
            <a:r>
              <a:rPr lang="nl-NL" sz="1200" kern="1200" dirty="0" smtClean="0">
                <a:solidFill>
                  <a:schemeClr val="tx1"/>
                </a:solidFill>
                <a:effectLst/>
                <a:latin typeface="+mn-lt"/>
                <a:ea typeface="+mn-ea"/>
                <a:cs typeface="+mn-cs"/>
              </a:rPr>
              <a:t> schilderde, tekende en etste vooral stillevens, landschappen en dieren. Hij had zijn atelier had hij op een landgoed bij Lage </a:t>
            </a:r>
            <a:r>
              <a:rPr lang="nl-NL" sz="1200" kern="1200" dirty="0" err="1" smtClean="0">
                <a:solidFill>
                  <a:schemeClr val="tx1"/>
                </a:solidFill>
                <a:effectLst/>
                <a:latin typeface="+mn-lt"/>
                <a:ea typeface="+mn-ea"/>
                <a:cs typeface="+mn-cs"/>
              </a:rPr>
              <a:t>Vuursche</a:t>
            </a:r>
            <a:r>
              <a:rPr lang="nl-NL" sz="1200" kern="1200" dirty="0" smtClean="0">
                <a:solidFill>
                  <a:schemeClr val="tx1"/>
                </a:solidFill>
                <a:effectLst/>
                <a:latin typeface="+mn-lt"/>
                <a:ea typeface="+mn-ea"/>
                <a:cs typeface="+mn-cs"/>
              </a:rPr>
              <a:t>. Op deze tekening zien we meerdere ruimtes van een kelder. </a:t>
            </a:r>
            <a:r>
              <a:rPr lang="nl-NL" sz="1200" kern="1200" dirty="0" err="1" smtClean="0">
                <a:solidFill>
                  <a:schemeClr val="tx1"/>
                </a:solidFill>
                <a:effectLst/>
                <a:latin typeface="+mn-lt"/>
                <a:ea typeface="+mn-ea"/>
                <a:cs typeface="+mn-cs"/>
              </a:rPr>
              <a:t>Meiners</a:t>
            </a:r>
            <a:r>
              <a:rPr lang="nl-NL" sz="1200" kern="1200" dirty="0" smtClean="0">
                <a:solidFill>
                  <a:schemeClr val="tx1"/>
                </a:solidFill>
                <a:effectLst/>
                <a:latin typeface="+mn-lt"/>
                <a:ea typeface="+mn-ea"/>
                <a:cs typeface="+mn-cs"/>
              </a:rPr>
              <a:t> tekende deze kelder met zwart krijt en kleurpotlood.</a:t>
            </a:r>
          </a:p>
          <a:p>
            <a:r>
              <a:rPr lang="nl-NL" sz="1200" kern="1200" dirty="0" smtClean="0">
                <a:solidFill>
                  <a:schemeClr val="tx1"/>
                </a:solidFill>
                <a:effectLst/>
                <a:latin typeface="+mn-lt"/>
                <a:ea typeface="+mn-ea"/>
                <a:cs typeface="+mn-cs"/>
              </a:rPr>
              <a:t> </a:t>
            </a:r>
          </a:p>
          <a:p>
            <a:r>
              <a:rPr lang="nl-NL" sz="1200" b="1" i="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Piet </a:t>
            </a:r>
            <a:r>
              <a:rPr lang="nl-NL" sz="1200" kern="1200" dirty="0" err="1" smtClean="0">
                <a:solidFill>
                  <a:schemeClr val="tx1"/>
                </a:solidFill>
                <a:effectLst/>
                <a:latin typeface="+mn-lt"/>
                <a:ea typeface="+mn-ea"/>
                <a:cs typeface="+mn-cs"/>
              </a:rPr>
              <a:t>Meiners</a:t>
            </a:r>
            <a:r>
              <a:rPr lang="nl-NL" sz="1200" kern="1200" dirty="0" smtClean="0">
                <a:solidFill>
                  <a:schemeClr val="tx1"/>
                </a:solidFill>
                <a:effectLst/>
                <a:latin typeface="+mn-lt"/>
                <a:ea typeface="+mn-ea"/>
                <a:cs typeface="+mn-cs"/>
              </a:rPr>
              <a:t> schilderde, tekende en etste vooral stillevens, landschappen en dieren. Hij had zijn atelier had hij op een landgoed bij Lage </a:t>
            </a:r>
            <a:r>
              <a:rPr lang="nl-NL" sz="1200" kern="1200" dirty="0" err="1" smtClean="0">
                <a:solidFill>
                  <a:schemeClr val="tx1"/>
                </a:solidFill>
                <a:effectLst/>
                <a:latin typeface="+mn-lt"/>
                <a:ea typeface="+mn-ea"/>
                <a:cs typeface="+mn-cs"/>
              </a:rPr>
              <a:t>Vuursche</a:t>
            </a:r>
            <a:r>
              <a:rPr lang="nl-NL" sz="1200" kern="1200" dirty="0" smtClean="0">
                <a:solidFill>
                  <a:schemeClr val="tx1"/>
                </a:solidFill>
                <a:effectLst/>
                <a:latin typeface="+mn-lt"/>
                <a:ea typeface="+mn-ea"/>
                <a:cs typeface="+mn-cs"/>
              </a:rPr>
              <a:t>. Op deze tekening zien we meerdere ruimtes van een kelder. </a:t>
            </a:r>
            <a:r>
              <a:rPr lang="nl-NL" sz="1200" kern="1200" dirty="0" err="1" smtClean="0">
                <a:solidFill>
                  <a:schemeClr val="tx1"/>
                </a:solidFill>
                <a:effectLst/>
                <a:latin typeface="+mn-lt"/>
                <a:ea typeface="+mn-ea"/>
                <a:cs typeface="+mn-cs"/>
              </a:rPr>
              <a:t>Meiners</a:t>
            </a:r>
            <a:r>
              <a:rPr lang="nl-NL" sz="1200" kern="1200" dirty="0" smtClean="0">
                <a:solidFill>
                  <a:schemeClr val="tx1"/>
                </a:solidFill>
                <a:effectLst/>
                <a:latin typeface="+mn-lt"/>
                <a:ea typeface="+mn-ea"/>
                <a:cs typeface="+mn-cs"/>
              </a:rPr>
              <a:t> tekende deze kelder met zwart krijt en kleurpotlood.</a:t>
            </a:r>
          </a:p>
          <a:p>
            <a:r>
              <a:rPr lang="nl-NL" sz="1200" kern="1200" smtClean="0">
                <a:solidFill>
                  <a:schemeClr val="tx1"/>
                </a:solidFill>
                <a:effectLst/>
                <a:latin typeface="+mn-lt"/>
                <a:ea typeface="+mn-ea"/>
                <a:cs typeface="+mn-cs"/>
              </a:rPr>
              <a:t> </a:t>
            </a:r>
          </a:p>
          <a:p>
            <a:endParaRPr lang="nl-NL"/>
          </a:p>
        </p:txBody>
      </p:sp>
      <p:sp>
        <p:nvSpPr>
          <p:cNvPr id="4" name="Tijdelijke aanduiding voor dianummer 3"/>
          <p:cNvSpPr>
            <a:spLocks noGrp="1"/>
          </p:cNvSpPr>
          <p:nvPr>
            <p:ph type="sldNum" sz="quarter" idx="10"/>
          </p:nvPr>
        </p:nvSpPr>
        <p:spPr/>
        <p:txBody>
          <a:bodyPr/>
          <a:lstStyle/>
          <a:p>
            <a:fld id="{64702507-F920-BA44-B889-F867D6798D11}" type="slidenum">
              <a:rPr lang="nl-NL" smtClean="0"/>
              <a:t>7</a:t>
            </a:fld>
            <a:endParaRPr lang="nl-NL"/>
          </a:p>
        </p:txBody>
      </p:sp>
    </p:spTree>
    <p:extLst>
      <p:ext uri="{BB962C8B-B14F-4D97-AF65-F5344CB8AC3E}">
        <p14:creationId xmlns:p14="http://schemas.microsoft.com/office/powerpoint/2010/main" val="208889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0490011-C53E-AD4A-BD90-7CD95737E551}"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162675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490011-C53E-AD4A-BD90-7CD95737E551}"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144317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490011-C53E-AD4A-BD90-7CD95737E551}"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178072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490011-C53E-AD4A-BD90-7CD95737E551}"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26005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40490011-C53E-AD4A-BD90-7CD95737E551}"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58723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0490011-C53E-AD4A-BD90-7CD95737E551}" type="datetimeFigureOut">
              <a:rPr lang="nl-NL" smtClean="0"/>
              <a:t>02-08-17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188928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0490011-C53E-AD4A-BD90-7CD95737E551}" type="datetimeFigureOut">
              <a:rPr lang="nl-NL" smtClean="0"/>
              <a:t>02-08-17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53125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40490011-C53E-AD4A-BD90-7CD95737E551}" type="datetimeFigureOut">
              <a:rPr lang="nl-NL" smtClean="0"/>
              <a:t>02-08-17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167682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0490011-C53E-AD4A-BD90-7CD95737E551}" type="datetimeFigureOut">
              <a:rPr lang="nl-NL" smtClean="0"/>
              <a:t>02-08-17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100088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40490011-C53E-AD4A-BD90-7CD95737E551}" type="datetimeFigureOut">
              <a:rPr lang="nl-NL" smtClean="0"/>
              <a:t>02-08-17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62359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40490011-C53E-AD4A-BD90-7CD95737E551}" type="datetimeFigureOut">
              <a:rPr lang="nl-NL" smtClean="0"/>
              <a:t>02-08-17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61FBC3-BF64-FE4A-AC69-7E9DA0F39094}" type="slidenum">
              <a:rPr lang="nl-NL" smtClean="0"/>
              <a:t>‹nr.›</a:t>
            </a:fld>
            <a:endParaRPr lang="nl-NL"/>
          </a:p>
        </p:txBody>
      </p:sp>
    </p:spTree>
    <p:extLst>
      <p:ext uri="{BB962C8B-B14F-4D97-AF65-F5344CB8AC3E}">
        <p14:creationId xmlns:p14="http://schemas.microsoft.com/office/powerpoint/2010/main" val="10340263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90011-C53E-AD4A-BD90-7CD95737E551}" type="datetimeFigureOut">
              <a:rPr lang="nl-NL" smtClean="0"/>
              <a:t>02-08-17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1FBC3-BF64-FE4A-AC69-7E9DA0F39094}" type="slidenum">
              <a:rPr lang="nl-NL" smtClean="0"/>
              <a:t>‹nr.›</a:t>
            </a:fld>
            <a:endParaRPr lang="nl-NL"/>
          </a:p>
        </p:txBody>
      </p:sp>
    </p:spTree>
    <p:extLst>
      <p:ext uri="{BB962C8B-B14F-4D97-AF65-F5344CB8AC3E}">
        <p14:creationId xmlns:p14="http://schemas.microsoft.com/office/powerpoint/2010/main" val="147856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collectie.boijmans.nl/nl/object/74737/Doorkijk-in-een-kelder/Piet-Meiners"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Meetkunst </a:t>
            </a:r>
            <a:endParaRPr lang="nl-NL" dirty="0"/>
          </a:p>
        </p:txBody>
      </p:sp>
      <p:sp>
        <p:nvSpPr>
          <p:cNvPr id="3" name="Ondertitel 2"/>
          <p:cNvSpPr>
            <a:spLocks noGrp="1"/>
          </p:cNvSpPr>
          <p:nvPr>
            <p:ph type="subTitle" idx="1"/>
          </p:nvPr>
        </p:nvSpPr>
        <p:spPr/>
        <p:txBody>
          <a:bodyPr/>
          <a:lstStyle/>
          <a:p>
            <a:r>
              <a:rPr lang="nl-NL" dirty="0" smtClean="0"/>
              <a:t>Les </a:t>
            </a:r>
            <a:r>
              <a:rPr lang="nl-NL" dirty="0" smtClean="0"/>
              <a:t>4</a:t>
            </a:r>
            <a:endParaRPr lang="nl-NL" dirty="0" smtClean="0"/>
          </a:p>
          <a:p>
            <a:r>
              <a:rPr lang="nl-NL" dirty="0" smtClean="0"/>
              <a:t>van ruimte naar plat</a:t>
            </a:r>
            <a:endParaRPr lang="nl-NL" dirty="0"/>
          </a:p>
        </p:txBody>
      </p:sp>
    </p:spTree>
    <p:extLst>
      <p:ext uri="{BB962C8B-B14F-4D97-AF65-F5344CB8AC3E}">
        <p14:creationId xmlns:p14="http://schemas.microsoft.com/office/powerpoint/2010/main" val="131151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12651" y="353129"/>
            <a:ext cx="1926425" cy="369332"/>
          </a:xfrm>
          <a:prstGeom prst="rect">
            <a:avLst/>
          </a:prstGeom>
          <a:noFill/>
        </p:spPr>
        <p:txBody>
          <a:bodyPr wrap="none" rtlCol="0">
            <a:spAutoFit/>
          </a:bodyPr>
          <a:lstStyle/>
          <a:p>
            <a:r>
              <a:rPr lang="nl-NL" b="1" i="1" dirty="0" smtClean="0"/>
              <a:t>Kubussen of </a:t>
            </a:r>
            <a:r>
              <a:rPr lang="nl-NL" b="1" i="1" dirty="0" smtClean="0"/>
              <a:t>niet? </a:t>
            </a:r>
            <a:endParaRPr lang="nl-NL" dirty="0"/>
          </a:p>
        </p:txBody>
      </p:sp>
      <p:pic>
        <p:nvPicPr>
          <p:cNvPr id="3" name="Afbeelding 2"/>
          <p:cNvPicPr>
            <a:picLocks noChangeAspect="1"/>
          </p:cNvPicPr>
          <p:nvPr/>
        </p:nvPicPr>
        <p:blipFill>
          <a:blip r:embed="rId3"/>
          <a:stretch>
            <a:fillRect/>
          </a:stretch>
        </p:blipFill>
        <p:spPr>
          <a:xfrm>
            <a:off x="2740201" y="35381"/>
            <a:ext cx="10146460" cy="6822619"/>
          </a:xfrm>
          <a:prstGeom prst="rect">
            <a:avLst/>
          </a:prstGeom>
        </p:spPr>
      </p:pic>
    </p:spTree>
    <p:extLst>
      <p:ext uri="{BB962C8B-B14F-4D97-AF65-F5344CB8AC3E}">
        <p14:creationId xmlns:p14="http://schemas.microsoft.com/office/powerpoint/2010/main" val="4047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2"/>
          <a:srcRect l="70524" b="17478"/>
          <a:stretch/>
        </p:blipFill>
        <p:spPr bwMode="auto">
          <a:xfrm>
            <a:off x="1573619" y="531628"/>
            <a:ext cx="9569302" cy="61668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877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97712" y="404037"/>
            <a:ext cx="2507738" cy="923330"/>
          </a:xfrm>
          <a:prstGeom prst="rect">
            <a:avLst/>
          </a:prstGeom>
          <a:noFill/>
        </p:spPr>
        <p:txBody>
          <a:bodyPr wrap="none" rtlCol="0">
            <a:spAutoFit/>
          </a:bodyPr>
          <a:lstStyle/>
          <a:p>
            <a:r>
              <a:rPr lang="nl-NL" b="1" i="1" dirty="0" err="1"/>
              <a:t>Jheronimus</a:t>
            </a:r>
            <a:r>
              <a:rPr lang="nl-NL" b="1" i="1" dirty="0"/>
              <a:t> Bosch, </a:t>
            </a:r>
            <a:endParaRPr lang="nl-NL" b="1" i="1" dirty="0" smtClean="0"/>
          </a:p>
          <a:p>
            <a:r>
              <a:rPr lang="nl-NL" b="1" i="1" dirty="0" smtClean="0"/>
              <a:t>De </a:t>
            </a:r>
            <a:r>
              <a:rPr lang="nl-NL" b="1" i="1" dirty="0"/>
              <a:t>marskramer, </a:t>
            </a:r>
            <a:r>
              <a:rPr lang="nl-NL" b="1" i="1" dirty="0" err="1"/>
              <a:t>ca</a:t>
            </a:r>
            <a:r>
              <a:rPr lang="nl-NL" b="1" i="1" dirty="0"/>
              <a:t> 1500</a:t>
            </a:r>
          </a:p>
          <a:p>
            <a:endParaRPr lang="nl-NL" dirty="0"/>
          </a:p>
        </p:txBody>
      </p:sp>
      <p:pic>
        <p:nvPicPr>
          <p:cNvPr id="4"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9108" y="0"/>
            <a:ext cx="6400800" cy="6858000"/>
          </a:xfrm>
          <a:prstGeom prst="rect">
            <a:avLst/>
          </a:prstGeom>
          <a:noFill/>
          <a:ln>
            <a:noFill/>
          </a:ln>
        </p:spPr>
      </p:pic>
    </p:spTree>
    <p:extLst>
      <p:ext uri="{BB962C8B-B14F-4D97-AF65-F5344CB8AC3E}">
        <p14:creationId xmlns:p14="http://schemas.microsoft.com/office/powerpoint/2010/main" val="6038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91386" y="978195"/>
            <a:ext cx="3435492" cy="1200329"/>
          </a:xfrm>
          <a:prstGeom prst="rect">
            <a:avLst/>
          </a:prstGeom>
          <a:noFill/>
        </p:spPr>
        <p:txBody>
          <a:bodyPr wrap="none" rtlCol="0">
            <a:spAutoFit/>
          </a:bodyPr>
          <a:lstStyle/>
          <a:p>
            <a:r>
              <a:rPr lang="nl-NL" b="1" i="1" dirty="0" err="1"/>
              <a:t>Dalí</a:t>
            </a:r>
            <a:r>
              <a:rPr lang="nl-NL" b="1" i="1" dirty="0"/>
              <a:t>, </a:t>
            </a:r>
            <a:endParaRPr lang="nl-NL" b="1" i="1" dirty="0" smtClean="0"/>
          </a:p>
          <a:p>
            <a:r>
              <a:rPr lang="nl-NL" b="1" i="1" dirty="0" smtClean="0"/>
              <a:t>Landschap </a:t>
            </a:r>
            <a:r>
              <a:rPr lang="nl-NL" b="1" i="1" dirty="0"/>
              <a:t>met </a:t>
            </a:r>
            <a:r>
              <a:rPr lang="nl-NL" b="1" i="1" dirty="0" err="1" smtClean="0"/>
              <a:t>touwtjespringend</a:t>
            </a:r>
            <a:r>
              <a:rPr lang="nl-NL" b="1" i="1" dirty="0" smtClean="0"/>
              <a:t> </a:t>
            </a:r>
          </a:p>
          <a:p>
            <a:r>
              <a:rPr lang="nl-NL" b="1" i="1" dirty="0" smtClean="0"/>
              <a:t>meisje</a:t>
            </a:r>
            <a:r>
              <a:rPr lang="nl-NL" b="1" i="1" dirty="0"/>
              <a:t>, 1936-1936</a:t>
            </a:r>
          </a:p>
          <a:p>
            <a:endParaRPr lang="nl-NL" dirty="0"/>
          </a:p>
        </p:txBody>
      </p:sp>
      <p:pic>
        <p:nvPicPr>
          <p:cNvPr id="4" name="Afbeelding 3" descr="Afbeeldingsresultaat voor dali gir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5953" y="1"/>
            <a:ext cx="8506047" cy="6857999"/>
          </a:xfrm>
          <a:prstGeom prst="rect">
            <a:avLst/>
          </a:prstGeom>
          <a:noFill/>
          <a:ln>
            <a:noFill/>
          </a:ln>
        </p:spPr>
      </p:pic>
    </p:spTree>
    <p:extLst>
      <p:ext uri="{BB962C8B-B14F-4D97-AF65-F5344CB8AC3E}">
        <p14:creationId xmlns:p14="http://schemas.microsoft.com/office/powerpoint/2010/main" val="3111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http://collectie.boijmans.nl/images/900x450_177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7545" y="0"/>
            <a:ext cx="6379534" cy="6858000"/>
          </a:xfrm>
          <a:prstGeom prst="rect">
            <a:avLst/>
          </a:prstGeom>
          <a:noFill/>
          <a:ln>
            <a:noFill/>
          </a:ln>
        </p:spPr>
      </p:pic>
      <p:sp>
        <p:nvSpPr>
          <p:cNvPr id="3" name="Tekstvak 2"/>
          <p:cNvSpPr txBox="1"/>
          <p:nvPr/>
        </p:nvSpPr>
        <p:spPr>
          <a:xfrm>
            <a:off x="318977" y="1360968"/>
            <a:ext cx="4673587" cy="646331"/>
          </a:xfrm>
          <a:prstGeom prst="rect">
            <a:avLst/>
          </a:prstGeom>
          <a:noFill/>
        </p:spPr>
        <p:txBody>
          <a:bodyPr wrap="none" rtlCol="0">
            <a:spAutoFit/>
          </a:bodyPr>
          <a:lstStyle/>
          <a:p>
            <a:r>
              <a:rPr lang="nl-NL" b="1" i="1" dirty="0"/>
              <a:t>James </a:t>
            </a:r>
            <a:r>
              <a:rPr lang="nl-NL" b="1" i="1" dirty="0" err="1"/>
              <a:t>Ensor</a:t>
            </a:r>
            <a:r>
              <a:rPr lang="nl-NL" b="1" i="1" dirty="0"/>
              <a:t>, Interieur van de kunstenaar, 1930</a:t>
            </a:r>
          </a:p>
          <a:p>
            <a:endParaRPr lang="nl-NL" dirty="0"/>
          </a:p>
        </p:txBody>
      </p:sp>
    </p:spTree>
    <p:extLst>
      <p:ext uri="{BB962C8B-B14F-4D97-AF65-F5344CB8AC3E}">
        <p14:creationId xmlns:p14="http://schemas.microsoft.com/office/powerpoint/2010/main" val="152310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p:cNvPicPr>
            <a:picLocks noChangeAspect="1"/>
          </p:cNvPicPr>
          <p:nvPr/>
        </p:nvPicPr>
        <p:blipFill>
          <a:blip r:embed="rId3" cstate="print">
            <a:extLst>
              <a:ext uri="{28A0092B-C50C-407E-A947-70E740481C1C}">
                <a14:useLocalDpi xmlns:a14="http://schemas.microsoft.com/office/drawing/2010/main" val="0"/>
              </a:ext>
            </a:extLst>
          </a:blip>
          <a:srcRect l="34480" t="12000" r="34486" b="8267"/>
          <a:stretch>
            <a:fillRect/>
          </a:stretch>
        </p:blipFill>
        <p:spPr bwMode="auto">
          <a:xfrm>
            <a:off x="6757638" y="-2403"/>
            <a:ext cx="4750420" cy="6860403"/>
          </a:xfrm>
          <a:prstGeom prst="rect">
            <a:avLst/>
          </a:prstGeom>
          <a:noFill/>
          <a:ln>
            <a:noFill/>
          </a:ln>
        </p:spPr>
      </p:pic>
      <p:sp>
        <p:nvSpPr>
          <p:cNvPr id="3" name="Tekstvak 2"/>
          <p:cNvSpPr txBox="1"/>
          <p:nvPr/>
        </p:nvSpPr>
        <p:spPr>
          <a:xfrm>
            <a:off x="1182029" y="1449659"/>
            <a:ext cx="5192896" cy="646331"/>
          </a:xfrm>
          <a:prstGeom prst="rect">
            <a:avLst/>
          </a:prstGeom>
          <a:noFill/>
        </p:spPr>
        <p:txBody>
          <a:bodyPr wrap="none" rtlCol="0">
            <a:spAutoFit/>
          </a:bodyPr>
          <a:lstStyle/>
          <a:p>
            <a:r>
              <a:rPr lang="nl-NL" b="1" i="1" dirty="0"/>
              <a:t>Piet </a:t>
            </a:r>
            <a:r>
              <a:rPr lang="nl-NL" b="1" i="1" dirty="0" err="1"/>
              <a:t>Meiners</a:t>
            </a:r>
            <a:r>
              <a:rPr lang="nl-NL" b="1" i="1" dirty="0"/>
              <a:t>, </a:t>
            </a:r>
            <a:r>
              <a:rPr lang="nl-NL" b="1" i="1" dirty="0">
                <a:hlinkClick r:id="rId4"/>
              </a:rPr>
              <a:t>Doorkijk in een kelder</a:t>
            </a:r>
            <a:r>
              <a:rPr lang="nl-NL" b="1" i="1" dirty="0"/>
              <a:t>, circa 1865-1903</a:t>
            </a:r>
          </a:p>
          <a:p>
            <a:endParaRPr lang="nl-NL" dirty="0"/>
          </a:p>
        </p:txBody>
      </p:sp>
    </p:spTree>
    <p:extLst>
      <p:ext uri="{BB962C8B-B14F-4D97-AF65-F5344CB8AC3E}">
        <p14:creationId xmlns:p14="http://schemas.microsoft.com/office/powerpoint/2010/main" val="13934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289</Words>
  <Application>Microsoft Macintosh PowerPoint</Application>
  <PresentationFormat>Breedbeeld</PresentationFormat>
  <Paragraphs>28</Paragraphs>
  <Slides>7</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Calibri</vt:lpstr>
      <vt:lpstr>Calibri Light</vt:lpstr>
      <vt:lpstr>Arial</vt:lpstr>
      <vt:lpstr>Office-thema</vt:lpstr>
      <vt:lpstr>Meetkunst </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Meetkunst </dc:title>
  <dc:creator>Wijers, M.M. (Monica)</dc:creator>
  <cp:lastModifiedBy>Wijers, M.M. (Monica)</cp:lastModifiedBy>
  <cp:revision>6</cp:revision>
  <dcterms:created xsi:type="dcterms:W3CDTF">2016-10-26T10:18:01Z</dcterms:created>
  <dcterms:modified xsi:type="dcterms:W3CDTF">2017-08-02T12:15:44Z</dcterms:modified>
</cp:coreProperties>
</file>