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3" r:id="rId8"/>
    <p:sldId id="264" r:id="rId9"/>
    <p:sldId id="268" r:id="rId10"/>
    <p:sldId id="265" r:id="rId11"/>
    <p:sldId id="266" r:id="rId12"/>
    <p:sldId id="267" r:id="rId13"/>
    <p:sldId id="270" r:id="rId14"/>
    <p:sldId id="269" r:id="rId15"/>
    <p:sldId id="271" r:id="rId16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686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Afgeronde rechthoek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Afgeronde rechthoek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el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20" name="Ondertitel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nl-NL" smtClean="0"/>
              <a:t>Klik om de ondertitelstijl van het model te bewerken</a:t>
            </a:r>
            <a:endParaRPr kumimoji="0" lang="en-US"/>
          </a:p>
        </p:txBody>
      </p:sp>
      <p:sp>
        <p:nvSpPr>
          <p:cNvPr id="19" name="Tijdelijke aanduiding voor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D3DB04-9E00-4861-9836-38CED451ADDA}" type="datetimeFigureOut">
              <a:rPr lang="nl-NL" smtClean="0"/>
              <a:t>23-6-2019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11" name="Tijdelijke aanduiding voor dianumm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80C08F-B1B9-49BF-807C-FAFC98D31D1D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D3DB04-9E00-4861-9836-38CED451ADDA}" type="datetimeFigureOut">
              <a:rPr lang="nl-NL" smtClean="0"/>
              <a:t>23-6-2019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80C08F-B1B9-49BF-807C-FAFC98D31D1D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D3DB04-9E00-4861-9836-38CED451ADDA}" type="datetimeFigureOut">
              <a:rPr lang="nl-NL" smtClean="0"/>
              <a:t>23-6-2019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80C08F-B1B9-49BF-807C-FAFC98D31D1D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D3DB04-9E00-4861-9836-38CED451ADDA}" type="datetimeFigureOut">
              <a:rPr lang="nl-NL" smtClean="0"/>
              <a:t>23-6-2019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80C08F-B1B9-49BF-807C-FAFC98D31D1D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Afgeronde rechthoek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Afgeronde rechthoek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D3DB04-9E00-4861-9836-38CED451ADDA}" type="datetimeFigureOut">
              <a:rPr lang="nl-NL" smtClean="0"/>
              <a:t>23-6-2019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80C08F-B1B9-49BF-807C-FAFC98D31D1D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D3DB04-9E00-4861-9836-38CED451ADDA}" type="datetimeFigureOut">
              <a:rPr lang="nl-NL" smtClean="0"/>
              <a:t>23-6-2019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80C08F-B1B9-49BF-807C-FAFC98D31D1D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D3DB04-9E00-4861-9836-38CED451ADDA}" type="datetimeFigureOut">
              <a:rPr lang="nl-NL" smtClean="0"/>
              <a:t>23-6-2019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80C08F-B1B9-49BF-807C-FAFC98D31D1D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D3DB04-9E00-4861-9836-38CED451ADDA}" type="datetimeFigureOut">
              <a:rPr lang="nl-NL" smtClean="0"/>
              <a:t>23-6-2019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80C08F-B1B9-49BF-807C-FAFC98D31D1D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fgeronde rechthoek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D3DB04-9E00-4861-9836-38CED451ADDA}" type="datetimeFigureOut">
              <a:rPr lang="nl-NL" smtClean="0"/>
              <a:t>23-6-2019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80C08F-B1B9-49BF-807C-FAFC98D31D1D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D3DB04-9E00-4861-9836-38CED451ADDA}" type="datetimeFigureOut">
              <a:rPr lang="nl-NL" smtClean="0"/>
              <a:t>23-6-2019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80C08F-B1B9-49BF-807C-FAFC98D31D1D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Afgeronde rechthoek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nd enkele hoek rechthoek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D3DB04-9E00-4861-9836-38CED451ADDA}" type="datetimeFigureOut">
              <a:rPr lang="nl-NL" smtClean="0"/>
              <a:t>23-6-2019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80C08F-B1B9-49BF-807C-FAFC98D31D1D}" type="slidenum">
              <a:rPr lang="nl-NL" smtClean="0"/>
              <a:t>‹nr.›</a:t>
            </a:fld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nl-NL" smtClean="0"/>
              <a:t>Klik op het pictogram als u een afbeelding wilt toevoegen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fgeronde rechthoek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Afgeronde rechthoek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jdelijke aanduiding voor titel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  <a:p>
            <a:pPr lvl="1" eaLnBrk="1" latinLnBrk="0" hangingPunct="1"/>
            <a:r>
              <a:rPr kumimoji="0" lang="nl-NL" smtClean="0"/>
              <a:t>Tweede niveau</a:t>
            </a:r>
          </a:p>
          <a:p>
            <a:pPr lvl="2" eaLnBrk="1" latinLnBrk="0" hangingPunct="1"/>
            <a:r>
              <a:rPr kumimoji="0" lang="nl-NL" smtClean="0"/>
              <a:t>Derde niveau</a:t>
            </a:r>
          </a:p>
          <a:p>
            <a:pPr lvl="3" eaLnBrk="1" latinLnBrk="0" hangingPunct="1"/>
            <a:r>
              <a:rPr kumimoji="0" lang="nl-NL" smtClean="0"/>
              <a:t>Vierde niveau</a:t>
            </a:r>
          </a:p>
          <a:p>
            <a:pPr lvl="4" eaLnBrk="1" latinLnBrk="0" hangingPunct="1"/>
            <a:r>
              <a:rPr kumimoji="0" lang="nl-NL" smtClean="0"/>
              <a:t>Vijfde niveau</a:t>
            </a:r>
            <a:endParaRPr kumimoji="0" lang="en-US"/>
          </a:p>
        </p:txBody>
      </p:sp>
      <p:sp>
        <p:nvSpPr>
          <p:cNvPr id="25" name="Tijdelijke aanduiding voor datum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CCD3DB04-9E00-4861-9836-38CED451ADDA}" type="datetimeFigureOut">
              <a:rPr lang="nl-NL" smtClean="0"/>
              <a:t>23-6-2019</a:t>
            </a:fld>
            <a:endParaRPr lang="nl-NL"/>
          </a:p>
        </p:txBody>
      </p:sp>
      <p:sp>
        <p:nvSpPr>
          <p:cNvPr id="18" name="Tijdelijke aanduiding voor voettekst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9A80C08F-B1B9-49BF-807C-FAFC98D31D1D}" type="slidenum">
              <a:rPr lang="nl-NL" smtClean="0"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schooltv.nl/video/het-klokhuis-escape-room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>
                <a:latin typeface="Goudy Stout" panose="0202090407030B020401" pitchFamily="18" charset="0"/>
              </a:rPr>
              <a:t>Escaperoom!</a:t>
            </a:r>
            <a:endParaRPr lang="nl-NL" dirty="0">
              <a:latin typeface="Goudy Stout" panose="0202090407030B020401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627784" y="4005064"/>
            <a:ext cx="35052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4812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39552" y="3573016"/>
            <a:ext cx="8028384" cy="25105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hthoek 1"/>
          <p:cNvSpPr/>
          <p:nvPr/>
        </p:nvSpPr>
        <p:spPr>
          <a:xfrm>
            <a:off x="2051720" y="4869160"/>
            <a:ext cx="47801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3600" dirty="0" smtClean="0">
                <a:solidFill>
                  <a:srgbClr val="FF0000"/>
                </a:solidFill>
              </a:rPr>
              <a:t>4</a:t>
            </a:r>
            <a:endParaRPr lang="nl-NL" sz="3600" dirty="0">
              <a:solidFill>
                <a:srgbClr val="FF0000"/>
              </a:solidFill>
            </a:endParaRPr>
          </a:p>
        </p:txBody>
      </p:sp>
      <p:sp>
        <p:nvSpPr>
          <p:cNvPr id="7" name="Rechthoek 6"/>
          <p:cNvSpPr/>
          <p:nvPr/>
        </p:nvSpPr>
        <p:spPr>
          <a:xfrm>
            <a:off x="5364088" y="4869160"/>
            <a:ext cx="47801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3600" dirty="0" smtClean="0">
                <a:solidFill>
                  <a:srgbClr val="FF0000"/>
                </a:solidFill>
              </a:rPr>
              <a:t>7</a:t>
            </a:r>
            <a:endParaRPr lang="nl-NL" sz="3600" dirty="0">
              <a:solidFill>
                <a:srgbClr val="FF0000"/>
              </a:solidFill>
            </a:endParaRPr>
          </a:p>
        </p:txBody>
      </p:sp>
      <p:sp>
        <p:nvSpPr>
          <p:cNvPr id="6" name="Rechthoek 5"/>
          <p:cNvSpPr/>
          <p:nvPr/>
        </p:nvSpPr>
        <p:spPr>
          <a:xfrm>
            <a:off x="7956376" y="4869160"/>
            <a:ext cx="47801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3600" dirty="0" smtClean="0">
                <a:solidFill>
                  <a:srgbClr val="FF0000"/>
                </a:solidFill>
              </a:rPr>
              <a:t>4</a:t>
            </a:r>
            <a:endParaRPr lang="nl-NL" sz="3600" dirty="0">
              <a:solidFill>
                <a:srgbClr val="FF0000"/>
              </a:solidFill>
            </a:endParaRPr>
          </a:p>
        </p:txBody>
      </p:sp>
      <p:sp>
        <p:nvSpPr>
          <p:cNvPr id="9" name="Rechthoek 8"/>
          <p:cNvSpPr/>
          <p:nvPr/>
        </p:nvSpPr>
        <p:spPr>
          <a:xfrm>
            <a:off x="755576" y="980728"/>
            <a:ext cx="28200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smtClean="0"/>
              <a:t>Hoe vind je de letters?</a:t>
            </a:r>
            <a:endParaRPr lang="nl-NL" dirty="0"/>
          </a:p>
        </p:txBody>
      </p:sp>
      <p:pic>
        <p:nvPicPr>
          <p:cNvPr id="8" name="Afbeelding 7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97444" y="1124744"/>
            <a:ext cx="4097940" cy="21366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3720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39552" y="3573016"/>
            <a:ext cx="8028384" cy="25105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hthoek 1"/>
          <p:cNvSpPr/>
          <p:nvPr/>
        </p:nvSpPr>
        <p:spPr>
          <a:xfrm>
            <a:off x="2051720" y="4869160"/>
            <a:ext cx="47801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3600" dirty="0" smtClean="0">
                <a:solidFill>
                  <a:srgbClr val="FF0000"/>
                </a:solidFill>
              </a:rPr>
              <a:t>4</a:t>
            </a:r>
            <a:endParaRPr lang="nl-NL" sz="3600" dirty="0">
              <a:solidFill>
                <a:srgbClr val="FF0000"/>
              </a:solidFill>
            </a:endParaRPr>
          </a:p>
        </p:txBody>
      </p:sp>
      <p:sp>
        <p:nvSpPr>
          <p:cNvPr id="7" name="Rechthoek 6"/>
          <p:cNvSpPr/>
          <p:nvPr/>
        </p:nvSpPr>
        <p:spPr>
          <a:xfrm>
            <a:off x="5364088" y="4869160"/>
            <a:ext cx="47801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3600" dirty="0" smtClean="0">
                <a:solidFill>
                  <a:srgbClr val="FF0000"/>
                </a:solidFill>
              </a:rPr>
              <a:t>7</a:t>
            </a:r>
            <a:endParaRPr lang="nl-NL" sz="3600" dirty="0">
              <a:solidFill>
                <a:srgbClr val="FF0000"/>
              </a:solidFill>
            </a:endParaRPr>
          </a:p>
        </p:txBody>
      </p:sp>
      <p:sp>
        <p:nvSpPr>
          <p:cNvPr id="6" name="Rechthoek 5"/>
          <p:cNvSpPr/>
          <p:nvPr/>
        </p:nvSpPr>
        <p:spPr>
          <a:xfrm>
            <a:off x="7956376" y="4869160"/>
            <a:ext cx="47801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3600" dirty="0" smtClean="0">
                <a:solidFill>
                  <a:srgbClr val="FF0000"/>
                </a:solidFill>
              </a:rPr>
              <a:t>4</a:t>
            </a:r>
            <a:endParaRPr lang="nl-NL" sz="3600" dirty="0">
              <a:solidFill>
                <a:srgbClr val="FF0000"/>
              </a:solidFill>
            </a:endParaRPr>
          </a:p>
        </p:txBody>
      </p:sp>
      <p:sp>
        <p:nvSpPr>
          <p:cNvPr id="3" name="Tekstvak 2"/>
          <p:cNvSpPr txBox="1"/>
          <p:nvPr/>
        </p:nvSpPr>
        <p:spPr>
          <a:xfrm>
            <a:off x="2051720" y="5301208"/>
            <a:ext cx="4651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3600" smtClean="0">
                <a:solidFill>
                  <a:srgbClr val="0070C0"/>
                </a:solidFill>
              </a:rPr>
              <a:t>o</a:t>
            </a:r>
            <a:endParaRPr lang="nl-NL" sz="3600" dirty="0">
              <a:solidFill>
                <a:srgbClr val="0070C0"/>
              </a:solidFill>
            </a:endParaRPr>
          </a:p>
        </p:txBody>
      </p:sp>
      <p:sp>
        <p:nvSpPr>
          <p:cNvPr id="8" name="Tekstvak 7"/>
          <p:cNvSpPr txBox="1"/>
          <p:nvPr/>
        </p:nvSpPr>
        <p:spPr>
          <a:xfrm>
            <a:off x="7956376" y="5301208"/>
            <a:ext cx="4651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3600" smtClean="0">
                <a:solidFill>
                  <a:srgbClr val="0070C0"/>
                </a:solidFill>
              </a:rPr>
              <a:t>o</a:t>
            </a:r>
            <a:endParaRPr lang="nl-NL" sz="3600" dirty="0">
              <a:solidFill>
                <a:srgbClr val="0070C0"/>
              </a:solidFill>
            </a:endParaRPr>
          </a:p>
        </p:txBody>
      </p:sp>
      <p:sp>
        <p:nvSpPr>
          <p:cNvPr id="9" name="Tekstvak 8"/>
          <p:cNvSpPr txBox="1"/>
          <p:nvPr/>
        </p:nvSpPr>
        <p:spPr>
          <a:xfrm>
            <a:off x="5436096" y="5301208"/>
            <a:ext cx="38183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3600" dirty="0" smtClean="0">
                <a:solidFill>
                  <a:srgbClr val="0070C0"/>
                </a:solidFill>
              </a:rPr>
              <a:t>r</a:t>
            </a:r>
            <a:endParaRPr lang="nl-NL" sz="3600" dirty="0">
              <a:solidFill>
                <a:srgbClr val="0070C0"/>
              </a:solidFill>
            </a:endParaRPr>
          </a:p>
        </p:txBody>
      </p:sp>
      <p:sp>
        <p:nvSpPr>
          <p:cNvPr id="4" name="Rechthoek 3"/>
          <p:cNvSpPr/>
          <p:nvPr/>
        </p:nvSpPr>
        <p:spPr>
          <a:xfrm>
            <a:off x="827584" y="1124744"/>
            <a:ext cx="28200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smtClean="0"/>
              <a:t>Hoe vind je de letters?</a:t>
            </a:r>
            <a:endParaRPr lang="nl-NL" dirty="0"/>
          </a:p>
        </p:txBody>
      </p:sp>
      <p:pic>
        <p:nvPicPr>
          <p:cNvPr id="11" name="Afbeelding 10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97444" y="1124744"/>
            <a:ext cx="4097940" cy="21366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072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3568" y="404664"/>
            <a:ext cx="7772400" cy="1828800"/>
          </a:xfrm>
        </p:spPr>
        <p:txBody>
          <a:bodyPr/>
          <a:lstStyle/>
          <a:p>
            <a:r>
              <a:rPr lang="nl-NL" dirty="0" smtClean="0">
                <a:latin typeface="Goudy Stout" panose="0202090407030B020401" pitchFamily="18" charset="0"/>
              </a:rPr>
              <a:t>Escaperoom!</a:t>
            </a:r>
            <a:endParaRPr lang="nl-NL" dirty="0">
              <a:latin typeface="Goudy Stout" panose="0202090407030B020401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817168" y="2924944"/>
            <a:ext cx="35052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hthoek 3"/>
          <p:cNvSpPr/>
          <p:nvPr/>
        </p:nvSpPr>
        <p:spPr>
          <a:xfrm>
            <a:off x="2427195" y="4725144"/>
            <a:ext cx="428514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4400" dirty="0" smtClean="0">
                <a:solidFill>
                  <a:srgbClr val="FF0000"/>
                </a:solidFill>
                <a:latin typeface="Goudy Stout" panose="0202090407030B020401" pitchFamily="18" charset="0"/>
              </a:rPr>
              <a:t>Escape!</a:t>
            </a:r>
            <a:endParaRPr lang="nl-NL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7500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Ontwerp je eigen rekenquiz!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003801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 descr="image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057524" y="480554"/>
            <a:ext cx="3054150" cy="1871484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kstvak 4"/>
          <p:cNvSpPr txBox="1"/>
          <p:nvPr/>
        </p:nvSpPr>
        <p:spPr>
          <a:xfrm>
            <a:off x="3057524" y="2401836"/>
            <a:ext cx="5616624" cy="375487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nl-NL" sz="2000"/>
              <a:t>Dit is Missy. Ze bracht op een veiling 1,2 miljoen Canadese dollar op. Dat is ongeveer 800.000 euro.</a:t>
            </a:r>
          </a:p>
          <a:p>
            <a:r>
              <a:rPr lang="nl-NL" sz="2000" smtClean="0"/>
              <a:t>Paula </a:t>
            </a:r>
            <a:r>
              <a:rPr lang="nl-NL" sz="2000"/>
              <a:t>werkt 40 uur per week en verdient 8 euro per uur. </a:t>
            </a:r>
            <a:endParaRPr lang="nl-NL" sz="2000" smtClean="0"/>
          </a:p>
          <a:p>
            <a:r>
              <a:rPr lang="nl-NL" sz="2000" smtClean="0"/>
              <a:t>Hoeveel </a:t>
            </a:r>
            <a:r>
              <a:rPr lang="nl-NL" sz="2000"/>
              <a:t>jaar moet ze ongeveer werken voordat ze Missy kan kopen</a:t>
            </a:r>
            <a:r>
              <a:rPr lang="nl-NL" sz="2000" smtClean="0"/>
              <a:t>?</a:t>
            </a:r>
          </a:p>
          <a:p>
            <a:endParaRPr lang="nl-NL" sz="2000"/>
          </a:p>
          <a:p>
            <a:pPr lvl="1"/>
            <a:r>
              <a:rPr lang="nl-NL" sz="2000"/>
              <a:t>A </a:t>
            </a:r>
            <a:r>
              <a:rPr lang="nl-NL" sz="2000" smtClean="0"/>
              <a:t>  8 </a:t>
            </a:r>
            <a:r>
              <a:rPr lang="nl-NL" sz="2000"/>
              <a:t>jaar</a:t>
            </a:r>
          </a:p>
          <a:p>
            <a:pPr lvl="1"/>
            <a:r>
              <a:rPr lang="nl-NL" sz="2000"/>
              <a:t>B </a:t>
            </a:r>
            <a:r>
              <a:rPr lang="nl-NL" sz="2000" smtClean="0"/>
              <a:t> 50 </a:t>
            </a:r>
            <a:r>
              <a:rPr lang="nl-NL" sz="2000"/>
              <a:t>jaar</a:t>
            </a:r>
          </a:p>
          <a:p>
            <a:pPr lvl="1"/>
            <a:r>
              <a:rPr lang="nl-NL" sz="2000"/>
              <a:t>C </a:t>
            </a:r>
            <a:r>
              <a:rPr lang="nl-NL" sz="2000" smtClean="0"/>
              <a:t> 80 </a:t>
            </a:r>
            <a:r>
              <a:rPr lang="nl-NL" sz="2000"/>
              <a:t>jaar</a:t>
            </a:r>
          </a:p>
          <a:p>
            <a:endParaRPr lang="nl-NL"/>
          </a:p>
        </p:txBody>
      </p:sp>
      <p:sp>
        <p:nvSpPr>
          <p:cNvPr id="8" name="Vijfhoek 7"/>
          <p:cNvSpPr/>
          <p:nvPr/>
        </p:nvSpPr>
        <p:spPr>
          <a:xfrm>
            <a:off x="405791" y="2560530"/>
            <a:ext cx="2628910" cy="691864"/>
          </a:xfrm>
          <a:prstGeom prst="homePlate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000" smtClean="0">
                <a:solidFill>
                  <a:srgbClr val="C00000"/>
                </a:solidFill>
              </a:rPr>
              <a:t>2. Informatie</a:t>
            </a:r>
            <a:endParaRPr lang="nl-NL" sz="2000">
              <a:solidFill>
                <a:srgbClr val="C00000"/>
              </a:solidFill>
            </a:endParaRPr>
          </a:p>
        </p:txBody>
      </p:sp>
      <p:sp>
        <p:nvSpPr>
          <p:cNvPr id="9" name="Vijfhoek 8"/>
          <p:cNvSpPr/>
          <p:nvPr/>
        </p:nvSpPr>
        <p:spPr>
          <a:xfrm>
            <a:off x="451058" y="4005064"/>
            <a:ext cx="2547109" cy="681378"/>
          </a:xfrm>
          <a:prstGeom prst="homePlate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000" smtClean="0">
                <a:solidFill>
                  <a:srgbClr val="C00000"/>
                </a:solidFill>
              </a:rPr>
              <a:t>3. Vraag</a:t>
            </a:r>
            <a:endParaRPr lang="nl-NL" sz="2000">
              <a:solidFill>
                <a:srgbClr val="C00000"/>
              </a:solidFill>
            </a:endParaRPr>
          </a:p>
        </p:txBody>
      </p:sp>
      <p:sp>
        <p:nvSpPr>
          <p:cNvPr id="10" name="Vijfhoek 9"/>
          <p:cNvSpPr/>
          <p:nvPr/>
        </p:nvSpPr>
        <p:spPr>
          <a:xfrm>
            <a:off x="430912" y="1365479"/>
            <a:ext cx="2628910" cy="691864"/>
          </a:xfrm>
          <a:prstGeom prst="homePlate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000" smtClean="0">
                <a:solidFill>
                  <a:srgbClr val="C00000"/>
                </a:solidFill>
              </a:rPr>
              <a:t>1. Plaatje</a:t>
            </a:r>
            <a:endParaRPr lang="nl-NL" sz="2000">
              <a:solidFill>
                <a:srgbClr val="C00000"/>
              </a:solidFill>
            </a:endParaRPr>
          </a:p>
        </p:txBody>
      </p:sp>
      <p:sp>
        <p:nvSpPr>
          <p:cNvPr id="11" name="Vijfhoek 10"/>
          <p:cNvSpPr/>
          <p:nvPr/>
        </p:nvSpPr>
        <p:spPr>
          <a:xfrm>
            <a:off x="451058" y="5032517"/>
            <a:ext cx="2896806" cy="681378"/>
          </a:xfrm>
          <a:prstGeom prst="homePlate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000" smtClean="0">
                <a:solidFill>
                  <a:srgbClr val="C00000"/>
                </a:solidFill>
              </a:rPr>
              <a:t>4. Drie antwoorden</a:t>
            </a:r>
            <a:endParaRPr lang="nl-NL" sz="2000">
              <a:solidFill>
                <a:srgbClr val="C00000"/>
              </a:solidFill>
            </a:endParaRPr>
          </a:p>
        </p:txBody>
      </p:sp>
      <p:sp>
        <p:nvSpPr>
          <p:cNvPr id="12" name="Stroomdiagram: Proces 11"/>
          <p:cNvSpPr/>
          <p:nvPr/>
        </p:nvSpPr>
        <p:spPr>
          <a:xfrm>
            <a:off x="5200970" y="4817900"/>
            <a:ext cx="3772191" cy="1286481"/>
          </a:xfrm>
          <a:prstGeom prst="flowChartProcess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000" smtClean="0">
                <a:solidFill>
                  <a:srgbClr val="C00000"/>
                </a:solidFill>
              </a:rPr>
              <a:t>Drie keuzes: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000" smtClean="0">
                <a:solidFill>
                  <a:srgbClr val="C00000"/>
                </a:solidFill>
              </a:rPr>
              <a:t>Één goed antwoord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000" smtClean="0">
                <a:solidFill>
                  <a:srgbClr val="C00000"/>
                </a:solidFill>
              </a:rPr>
              <a:t>Eén bijna goed antwoord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000" smtClean="0">
                <a:solidFill>
                  <a:srgbClr val="C00000"/>
                </a:solidFill>
              </a:rPr>
              <a:t>Eén echt fout antwoord</a:t>
            </a:r>
            <a:endParaRPr lang="nl-NL" sz="200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6600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 descr="Melkkoe met dikke uier een ster in Galicië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17850" y="530352"/>
            <a:ext cx="3581990" cy="2386123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hthoek 4"/>
          <p:cNvSpPr/>
          <p:nvPr/>
        </p:nvSpPr>
        <p:spPr>
          <a:xfrm>
            <a:off x="4200463" y="1272444"/>
            <a:ext cx="4320480" cy="163121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nl-NL" sz="2000"/>
              <a:t>Dit is Kaliña. Ze heeft een enorme uier en geeft gemiddeld 71 liter melk per dag. Een gewone koe geeft gemiddeld 25 liter melk per dag.</a:t>
            </a:r>
          </a:p>
        </p:txBody>
      </p:sp>
      <p:pic>
        <p:nvPicPr>
          <p:cNvPr id="6" name="Tijdelijke aanduiding voor inhoud 5"/>
          <p:cNvPicPr>
            <a:picLocks noGrp="1" noChangeAspect="1"/>
          </p:cNvPicPr>
          <p:nvPr>
            <p:ph idx="1"/>
          </p:nvPr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395536" y="3068960"/>
            <a:ext cx="8340462" cy="79208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395536" y="3994241"/>
            <a:ext cx="8453836" cy="12960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408448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4561" y="3284984"/>
            <a:ext cx="8389560" cy="1051560"/>
          </a:xfrm>
        </p:spPr>
        <p:txBody>
          <a:bodyPr>
            <a:normAutofit/>
          </a:bodyPr>
          <a:lstStyle/>
          <a:p>
            <a:r>
              <a:rPr lang="nl-NL" sz="2400" b="0" dirty="0">
                <a:effectLst/>
                <a:hlinkClick r:id="rId2"/>
              </a:rPr>
              <a:t>https://schooltv.nl/video/het-klokhuis-escape-room/</a:t>
            </a:r>
            <a:endParaRPr lang="nl-NL" sz="2400" b="0" dirty="0">
              <a:effectLst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2610616"/>
          </a:xfrm>
        </p:spPr>
        <p:txBody>
          <a:bodyPr/>
          <a:lstStyle/>
          <a:p>
            <a:endParaRPr lang="nl-NL" dirty="0"/>
          </a:p>
        </p:txBody>
      </p:sp>
      <p:sp>
        <p:nvSpPr>
          <p:cNvPr id="4" name="Rechthoek 3"/>
          <p:cNvSpPr/>
          <p:nvPr/>
        </p:nvSpPr>
        <p:spPr>
          <a:xfrm>
            <a:off x="1043608" y="2420888"/>
            <a:ext cx="723146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4400" dirty="0" smtClean="0">
                <a:latin typeface="Goudy Stout" panose="0202090407030B020401" pitchFamily="18" charset="0"/>
              </a:rPr>
              <a:t>Escaperoom</a:t>
            </a:r>
            <a:r>
              <a:rPr lang="nl-NL" dirty="0" smtClean="0">
                <a:latin typeface="Goudy Stout" panose="0202090407030B020401" pitchFamily="18" charset="0"/>
              </a:rPr>
              <a:t>!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04565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sz="2600" dirty="0"/>
              <a:t>Escape!  </a:t>
            </a:r>
          </a:p>
          <a:p>
            <a:pPr marL="0" indent="0">
              <a:buNone/>
            </a:pPr>
            <a:endParaRPr lang="nl-NL" sz="800" dirty="0" smtClean="0"/>
          </a:p>
          <a:p>
            <a:pPr marL="0" indent="0">
              <a:buNone/>
            </a:pPr>
            <a:r>
              <a:rPr lang="nl-NL" sz="2600" dirty="0" smtClean="0"/>
              <a:t> </a:t>
            </a:r>
            <a:endParaRPr lang="nl-NL" sz="2600" dirty="0"/>
          </a:p>
          <a:p>
            <a:pPr marL="0" indent="0">
              <a:buNone/>
            </a:pPr>
            <a:r>
              <a:rPr lang="nl-NL" sz="2600" dirty="0" smtClean="0"/>
              <a:t>Waar </a:t>
            </a:r>
            <a:r>
              <a:rPr lang="nl-NL" sz="2600" dirty="0"/>
              <a:t>ligt de sleutel?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355976" y="836712"/>
            <a:ext cx="35052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05116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nl-NL" dirty="0"/>
              <a:t>Escape!  </a:t>
            </a:r>
          </a:p>
          <a:p>
            <a:pPr marL="0" indent="0">
              <a:buNone/>
            </a:pPr>
            <a:r>
              <a:rPr lang="nl-NL" dirty="0"/>
              <a:t> </a:t>
            </a:r>
            <a:endParaRPr lang="nl-NL" dirty="0" smtClean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Waar </a:t>
            </a:r>
            <a:r>
              <a:rPr lang="nl-NL" dirty="0"/>
              <a:t>ligt de sleutel?  </a:t>
            </a:r>
          </a:p>
          <a:p>
            <a:pPr marL="0" indent="0">
              <a:buNone/>
            </a:pPr>
            <a:r>
              <a:rPr lang="nl-NL" dirty="0"/>
              <a:t> </a:t>
            </a:r>
          </a:p>
          <a:p>
            <a:pPr marL="0" indent="0">
              <a:buNone/>
            </a:pPr>
            <a:r>
              <a:rPr lang="nl-NL" dirty="0"/>
              <a:t> </a:t>
            </a: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Je kunt de sleutel vinden, als je weet wat deze regel met symbolen betekent…  </a:t>
            </a:r>
          </a:p>
          <a:p>
            <a:pPr marL="0" indent="0">
              <a:buNone/>
            </a:pPr>
            <a:r>
              <a:rPr lang="nl-NL" dirty="0" smtClean="0"/>
              <a:t> </a:t>
            </a:r>
          </a:p>
          <a:p>
            <a:pPr marL="0" indent="0">
              <a:buNone/>
            </a:pPr>
            <a:r>
              <a:rPr lang="nl-NL" dirty="0" smtClean="0"/>
              <a:t> </a:t>
            </a:r>
          </a:p>
          <a:p>
            <a:pPr marL="0" indent="0">
              <a:buNone/>
            </a:pPr>
            <a:r>
              <a:rPr lang="nl-NL" dirty="0" smtClean="0"/>
              <a:t> </a:t>
            </a:r>
            <a:endParaRPr lang="nl-NL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355976" y="836712"/>
            <a:ext cx="35052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7544" y="3789040"/>
            <a:ext cx="8107254" cy="648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05116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932040" y="692696"/>
            <a:ext cx="35052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39552" y="2204864"/>
            <a:ext cx="8028384" cy="25105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05116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99592" y="1916832"/>
            <a:ext cx="7341857" cy="38481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kstvak 4"/>
          <p:cNvSpPr txBox="1"/>
          <p:nvPr/>
        </p:nvSpPr>
        <p:spPr>
          <a:xfrm>
            <a:off x="899592" y="908720"/>
            <a:ext cx="27815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Hoe vind je de cijfers?</a:t>
            </a:r>
            <a:endParaRPr lang="nl-NL" dirty="0"/>
          </a:p>
        </p:txBody>
      </p:sp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067944" y="548680"/>
            <a:ext cx="1705546" cy="12431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05116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99592" y="1916832"/>
            <a:ext cx="7341857" cy="38481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kstvak 2"/>
          <p:cNvSpPr txBox="1"/>
          <p:nvPr/>
        </p:nvSpPr>
        <p:spPr>
          <a:xfrm>
            <a:off x="2051720" y="2780928"/>
            <a:ext cx="6480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600" dirty="0" smtClean="0">
                <a:solidFill>
                  <a:srgbClr val="FF0000"/>
                </a:solidFill>
              </a:rPr>
              <a:t>4</a:t>
            </a:r>
            <a:endParaRPr lang="nl-NL" sz="3600" dirty="0">
              <a:solidFill>
                <a:srgbClr val="FF0000"/>
              </a:solidFill>
            </a:endParaRPr>
          </a:p>
        </p:txBody>
      </p:sp>
      <p:sp>
        <p:nvSpPr>
          <p:cNvPr id="4" name="Rechthoek 3"/>
          <p:cNvSpPr/>
          <p:nvPr/>
        </p:nvSpPr>
        <p:spPr>
          <a:xfrm>
            <a:off x="2483768" y="2780928"/>
            <a:ext cx="47801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3600" dirty="0" smtClean="0">
                <a:solidFill>
                  <a:srgbClr val="FF0000"/>
                </a:solidFill>
              </a:rPr>
              <a:t>7</a:t>
            </a:r>
            <a:endParaRPr lang="nl-NL" sz="3600" dirty="0">
              <a:solidFill>
                <a:srgbClr val="FF0000"/>
              </a:solidFill>
            </a:endParaRPr>
          </a:p>
        </p:txBody>
      </p:sp>
      <p:sp>
        <p:nvSpPr>
          <p:cNvPr id="6" name="Tekstvak 5"/>
          <p:cNvSpPr txBox="1"/>
          <p:nvPr/>
        </p:nvSpPr>
        <p:spPr>
          <a:xfrm>
            <a:off x="899592" y="908720"/>
            <a:ext cx="27815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Hoe vind je de cijfers?</a:t>
            </a:r>
            <a:endParaRPr lang="nl-NL" dirty="0"/>
          </a:p>
        </p:txBody>
      </p:sp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067944" y="548680"/>
            <a:ext cx="1705546" cy="12431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25765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99592" y="692696"/>
            <a:ext cx="7341857" cy="38481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kstvak 2"/>
          <p:cNvSpPr txBox="1"/>
          <p:nvPr/>
        </p:nvSpPr>
        <p:spPr>
          <a:xfrm>
            <a:off x="2051720" y="1556792"/>
            <a:ext cx="6480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600" dirty="0" smtClean="0">
                <a:solidFill>
                  <a:srgbClr val="FF0000"/>
                </a:solidFill>
              </a:rPr>
              <a:t>4</a:t>
            </a:r>
            <a:endParaRPr lang="nl-NL" sz="3600" dirty="0">
              <a:solidFill>
                <a:srgbClr val="FF0000"/>
              </a:solidFill>
            </a:endParaRPr>
          </a:p>
        </p:txBody>
      </p:sp>
      <p:sp>
        <p:nvSpPr>
          <p:cNvPr id="4" name="Rechthoek 3"/>
          <p:cNvSpPr/>
          <p:nvPr/>
        </p:nvSpPr>
        <p:spPr>
          <a:xfrm>
            <a:off x="2483768" y="1556792"/>
            <a:ext cx="47801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3600" dirty="0" smtClean="0">
                <a:solidFill>
                  <a:srgbClr val="FF0000"/>
                </a:solidFill>
              </a:rPr>
              <a:t>7</a:t>
            </a:r>
            <a:endParaRPr lang="nl-NL" sz="3600" dirty="0">
              <a:solidFill>
                <a:srgbClr val="FF0000"/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39552" y="3573016"/>
            <a:ext cx="8028384" cy="25105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hthoek 1"/>
          <p:cNvSpPr/>
          <p:nvPr/>
        </p:nvSpPr>
        <p:spPr>
          <a:xfrm>
            <a:off x="2051720" y="4869160"/>
            <a:ext cx="47801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3600" dirty="0" smtClean="0">
                <a:solidFill>
                  <a:srgbClr val="FF0000"/>
                </a:solidFill>
              </a:rPr>
              <a:t>4</a:t>
            </a:r>
            <a:endParaRPr lang="nl-NL" sz="3600" dirty="0">
              <a:solidFill>
                <a:srgbClr val="FF0000"/>
              </a:solidFill>
            </a:endParaRPr>
          </a:p>
        </p:txBody>
      </p:sp>
      <p:sp>
        <p:nvSpPr>
          <p:cNvPr id="7" name="Rechthoek 6"/>
          <p:cNvSpPr/>
          <p:nvPr/>
        </p:nvSpPr>
        <p:spPr>
          <a:xfrm>
            <a:off x="5364088" y="4869160"/>
            <a:ext cx="47801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3600" dirty="0" smtClean="0">
                <a:solidFill>
                  <a:srgbClr val="FF0000"/>
                </a:solidFill>
              </a:rPr>
              <a:t>7</a:t>
            </a:r>
            <a:endParaRPr lang="nl-NL" sz="3600" dirty="0">
              <a:solidFill>
                <a:srgbClr val="FF0000"/>
              </a:solidFill>
            </a:endParaRPr>
          </a:p>
        </p:txBody>
      </p:sp>
      <p:sp>
        <p:nvSpPr>
          <p:cNvPr id="6" name="Rechthoek 5"/>
          <p:cNvSpPr/>
          <p:nvPr/>
        </p:nvSpPr>
        <p:spPr>
          <a:xfrm>
            <a:off x="7956376" y="4869160"/>
            <a:ext cx="47801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3600" dirty="0" smtClean="0">
                <a:solidFill>
                  <a:srgbClr val="FF0000"/>
                </a:solidFill>
              </a:rPr>
              <a:t>4</a:t>
            </a:r>
            <a:endParaRPr lang="nl-NL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6776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39552" y="3573016"/>
            <a:ext cx="8028384" cy="25105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hthoek 1"/>
          <p:cNvSpPr/>
          <p:nvPr/>
        </p:nvSpPr>
        <p:spPr>
          <a:xfrm>
            <a:off x="2051720" y="4869160"/>
            <a:ext cx="47801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3600" dirty="0" smtClean="0">
                <a:solidFill>
                  <a:srgbClr val="FF0000"/>
                </a:solidFill>
              </a:rPr>
              <a:t>4</a:t>
            </a:r>
            <a:endParaRPr lang="nl-NL" sz="3600" dirty="0">
              <a:solidFill>
                <a:srgbClr val="FF0000"/>
              </a:solidFill>
            </a:endParaRPr>
          </a:p>
        </p:txBody>
      </p:sp>
      <p:sp>
        <p:nvSpPr>
          <p:cNvPr id="7" name="Rechthoek 6"/>
          <p:cNvSpPr/>
          <p:nvPr/>
        </p:nvSpPr>
        <p:spPr>
          <a:xfrm>
            <a:off x="5364088" y="4869160"/>
            <a:ext cx="47801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3600" dirty="0" smtClean="0">
                <a:solidFill>
                  <a:srgbClr val="FF0000"/>
                </a:solidFill>
              </a:rPr>
              <a:t>7</a:t>
            </a:r>
            <a:endParaRPr lang="nl-NL" sz="3600" dirty="0">
              <a:solidFill>
                <a:srgbClr val="FF0000"/>
              </a:solidFill>
            </a:endParaRPr>
          </a:p>
        </p:txBody>
      </p:sp>
      <p:sp>
        <p:nvSpPr>
          <p:cNvPr id="6" name="Rechthoek 5"/>
          <p:cNvSpPr/>
          <p:nvPr/>
        </p:nvSpPr>
        <p:spPr>
          <a:xfrm>
            <a:off x="7956376" y="4869160"/>
            <a:ext cx="47801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3600" dirty="0" smtClean="0">
                <a:solidFill>
                  <a:srgbClr val="FF0000"/>
                </a:solidFill>
              </a:rPr>
              <a:t>4</a:t>
            </a:r>
            <a:endParaRPr lang="nl-NL" sz="3600" dirty="0">
              <a:solidFill>
                <a:srgbClr val="FF0000"/>
              </a:solidFill>
            </a:endParaRPr>
          </a:p>
        </p:txBody>
      </p:sp>
      <p:sp>
        <p:nvSpPr>
          <p:cNvPr id="9" name="Rechthoek 8"/>
          <p:cNvSpPr/>
          <p:nvPr/>
        </p:nvSpPr>
        <p:spPr>
          <a:xfrm>
            <a:off x="755576" y="980728"/>
            <a:ext cx="28200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smtClean="0"/>
              <a:t>Hoe vind je de letters?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10827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198</TotalTime>
  <Words>214</Words>
  <Application>Microsoft Office PowerPoint</Application>
  <PresentationFormat>Diavoorstelling (4:3)</PresentationFormat>
  <Paragraphs>60</Paragraphs>
  <Slides>15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15</vt:i4>
      </vt:variant>
    </vt:vector>
  </HeadingPairs>
  <TitlesOfParts>
    <vt:vector size="20" baseType="lpstr">
      <vt:lpstr>Arial</vt:lpstr>
      <vt:lpstr>Goudy Stout</vt:lpstr>
      <vt:lpstr>Verdana</vt:lpstr>
      <vt:lpstr>Wingdings 2</vt:lpstr>
      <vt:lpstr>Aspect</vt:lpstr>
      <vt:lpstr>Escaperoom!</vt:lpstr>
      <vt:lpstr>https://schooltv.nl/video/het-klokhuis-escape-room/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Escaperoom!</vt:lpstr>
      <vt:lpstr>Ontwerp je eigen rekenquiz!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Escaperoom!</dc:title>
  <dc:creator>Stralen</dc:creator>
  <cp:lastModifiedBy>Greetje van Dijk</cp:lastModifiedBy>
  <cp:revision>16</cp:revision>
  <dcterms:created xsi:type="dcterms:W3CDTF">2019-05-06T08:22:12Z</dcterms:created>
  <dcterms:modified xsi:type="dcterms:W3CDTF">2019-06-23T21:50:04Z</dcterms:modified>
</cp:coreProperties>
</file>