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38" r:id="rId3"/>
    <p:sldId id="263" r:id="rId4"/>
    <p:sldId id="259" r:id="rId5"/>
    <p:sldId id="264" r:id="rId6"/>
    <p:sldId id="267" r:id="rId7"/>
    <p:sldId id="268" r:id="rId8"/>
    <p:sldId id="269" r:id="rId9"/>
    <p:sldId id="270" r:id="rId10"/>
    <p:sldId id="271" r:id="rId11"/>
    <p:sldId id="272" r:id="rId12"/>
    <p:sldId id="273" r:id="rId13"/>
    <p:sldId id="274" r:id="rId14"/>
    <p:sldId id="288" r:id="rId15"/>
    <p:sldId id="294" r:id="rId16"/>
    <p:sldId id="301" r:id="rId17"/>
    <p:sldId id="302" r:id="rId18"/>
    <p:sldId id="340" r:id="rId19"/>
    <p:sldId id="303" r:id="rId20"/>
    <p:sldId id="341" r:id="rId21"/>
    <p:sldId id="295" r:id="rId22"/>
    <p:sldId id="296" r:id="rId23"/>
    <p:sldId id="297" r:id="rId24"/>
    <p:sldId id="298" r:id="rId25"/>
    <p:sldId id="299" r:id="rId26"/>
    <p:sldId id="276" r:id="rId27"/>
    <p:sldId id="277" r:id="rId28"/>
    <p:sldId id="290" r:id="rId29"/>
    <p:sldId id="291" r:id="rId30"/>
    <p:sldId id="292" r:id="rId31"/>
    <p:sldId id="293" r:id="rId32"/>
    <p:sldId id="265" r:id="rId33"/>
    <p:sldId id="342" r:id="rId34"/>
    <p:sldId id="266"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74"/>
    <p:restoredTop sz="75809"/>
  </p:normalViewPr>
  <p:slideViewPr>
    <p:cSldViewPr snapToGrid="0" snapToObjects="1">
      <p:cViewPr>
        <p:scale>
          <a:sx n="85" d="100"/>
          <a:sy n="85" d="100"/>
        </p:scale>
        <p:origin x="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96FF7-2581-FE43-9387-080F30C928C7}" type="datetimeFigureOut">
              <a:rPr lang="en-GB" smtClean="0"/>
              <a:t>18/08/2022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3C79E-B6BD-0C44-8E08-AC0EF69B5CAE}" type="slidenum">
              <a:rPr lang="en-GB" smtClean="0"/>
              <a:t>‹nr.›</a:t>
            </a:fld>
            <a:endParaRPr lang="en-GB"/>
          </a:p>
        </p:txBody>
      </p:sp>
    </p:spTree>
    <p:extLst>
      <p:ext uri="{BB962C8B-B14F-4D97-AF65-F5344CB8AC3E}">
        <p14:creationId xmlns:p14="http://schemas.microsoft.com/office/powerpoint/2010/main" val="157596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Good afternoon.</a:t>
            </a:r>
            <a:r>
              <a:rPr lang="en-GB" baseline="0" dirty="0" smtClean="0"/>
              <a:t> I am Peter Boon and speaking here on behalf of </a:t>
            </a:r>
            <a:r>
              <a:rPr lang="en-GB" baseline="0" dirty="0" err="1" smtClean="0"/>
              <a:t>Numworx</a:t>
            </a:r>
            <a:r>
              <a:rPr lang="en-GB" baseline="0" dirty="0" smtClean="0"/>
              <a:t> and the </a:t>
            </a:r>
            <a:r>
              <a:rPr lang="en-GB" baseline="0" dirty="0" err="1" smtClean="0"/>
              <a:t>Freundenthal</a:t>
            </a:r>
            <a:r>
              <a:rPr lang="en-GB" baseline="0" dirty="0" smtClean="0"/>
              <a:t> Institute for Mathematics and Science Education, Utrecht University. I will show you some of our the latest developments on digital assessment item types for mathematics</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1</a:t>
            </a:fld>
            <a:endParaRPr lang="en-GB" dirty="0"/>
          </a:p>
        </p:txBody>
      </p:sp>
    </p:spTree>
    <p:extLst>
      <p:ext uri="{BB962C8B-B14F-4D97-AF65-F5344CB8AC3E}">
        <p14:creationId xmlns:p14="http://schemas.microsoft.com/office/powerpoint/2010/main" val="11221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Mathematical</a:t>
            </a:r>
            <a:r>
              <a:rPr lang="en-GB" baseline="0" dirty="0" smtClean="0"/>
              <a:t> language is not only about formulas. We also draw graphs and use tables</a:t>
            </a:r>
            <a:r>
              <a:rPr lang="mr-IN" baseline="0" dirty="0" smtClean="0"/>
              <a:t>…</a:t>
            </a:r>
            <a:r>
              <a:rPr lang="en-US" baseline="0" dirty="0" smtClean="0"/>
              <a:t>.</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10</a:t>
            </a:fld>
            <a:endParaRPr lang="en-GB"/>
          </a:p>
        </p:txBody>
      </p:sp>
    </p:spTree>
    <p:extLst>
      <p:ext uri="{BB962C8B-B14F-4D97-AF65-F5344CB8AC3E}">
        <p14:creationId xmlns:p14="http://schemas.microsoft.com/office/powerpoint/2010/main" val="147144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mr-IN" dirty="0" smtClean="0"/>
              <a:t>…</a:t>
            </a:r>
            <a:r>
              <a:rPr lang="en-US" dirty="0" smtClean="0"/>
              <a:t>. Work with geometrical constructions</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11</a:t>
            </a:fld>
            <a:endParaRPr lang="en-GB"/>
          </a:p>
        </p:txBody>
      </p:sp>
    </p:spTree>
    <p:extLst>
      <p:ext uri="{BB962C8B-B14F-4D97-AF65-F5344CB8AC3E}">
        <p14:creationId xmlns:p14="http://schemas.microsoft.com/office/powerpoint/2010/main" val="1332187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And, well, this</a:t>
            </a:r>
            <a:r>
              <a:rPr lang="en-GB" baseline="0" dirty="0" smtClean="0"/>
              <a:t> one is interesting</a:t>
            </a:r>
            <a:r>
              <a:rPr lang="mr-IN" baseline="0" dirty="0" smtClean="0"/>
              <a:t>…</a:t>
            </a:r>
            <a:r>
              <a:rPr lang="en-US" baseline="0" dirty="0" smtClean="0"/>
              <a:t> we work with 3D tools to show spatial geometrical skills.</a:t>
            </a:r>
          </a:p>
          <a:p>
            <a:r>
              <a:rPr lang="en-US" baseline="0" dirty="0" smtClean="0"/>
              <a:t>Digital assessment also create possibilities that are not possible with just paper and pencil.</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12</a:t>
            </a:fld>
            <a:endParaRPr lang="en-GB"/>
          </a:p>
        </p:txBody>
      </p:sp>
    </p:spTree>
    <p:extLst>
      <p:ext uri="{BB962C8B-B14F-4D97-AF65-F5344CB8AC3E}">
        <p14:creationId xmlns:p14="http://schemas.microsoft.com/office/powerpoint/2010/main" val="285057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Another item on statistics, with tools for presenting data in different ways, to solve a problem.</a:t>
            </a:r>
          </a:p>
          <a:p>
            <a:r>
              <a:rPr lang="en-GB" dirty="0" err="1" smtClean="0"/>
              <a:t>numworx</a:t>
            </a:r>
            <a:r>
              <a:rPr lang="en-GB" dirty="0" smtClean="0"/>
              <a:t> has a rich set of tools that can be integrated in assessment items.</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13</a:t>
            </a:fld>
            <a:endParaRPr lang="en-GB"/>
          </a:p>
        </p:txBody>
      </p:sp>
    </p:spTree>
    <p:extLst>
      <p:ext uri="{BB962C8B-B14F-4D97-AF65-F5344CB8AC3E}">
        <p14:creationId xmlns:p14="http://schemas.microsoft.com/office/powerpoint/2010/main" val="828634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Despite of new</a:t>
            </a:r>
            <a:r>
              <a:rPr lang="en-GB" baseline="0" dirty="0" smtClean="0"/>
              <a:t> possibilities we still struggle with a certain category of items.</a:t>
            </a:r>
          </a:p>
          <a:p>
            <a:r>
              <a:rPr lang="en-GB" baseline="0" dirty="0" smtClean="0"/>
              <a:t>Let’s have a look at this example. </a:t>
            </a:r>
          </a:p>
          <a:p>
            <a:endParaRPr lang="en-GB" baseline="0" dirty="0" smtClean="0"/>
          </a:p>
          <a:p>
            <a:r>
              <a:rPr lang="en-GB" baseline="0" dirty="0" smtClean="0"/>
              <a:t>A function is given. The student have to find the tangent through a certain Point on the graph.</a:t>
            </a:r>
          </a:p>
          <a:p>
            <a:r>
              <a:rPr lang="en-GB" baseline="0" dirty="0" smtClean="0"/>
              <a:t>Students have to know the general equation for a line. They have to know they need the derivative of the function to calculate the slope of the line. They should be able to find the derivative. </a:t>
            </a:r>
          </a:p>
          <a:p>
            <a:endParaRPr lang="en-GB" baseline="0" dirty="0" smtClean="0"/>
          </a:p>
          <a:p>
            <a:r>
              <a:rPr lang="en-GB" baseline="0" dirty="0" smtClean="0"/>
              <a:t>In this assignment several basic skills and knowledge have to be used and combined in a strategic way. Let’s define this as a higher order skill. How should we assess this?</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14</a:t>
            </a:fld>
            <a:endParaRPr lang="en-GB"/>
          </a:p>
        </p:txBody>
      </p:sp>
    </p:spTree>
    <p:extLst>
      <p:ext uri="{BB962C8B-B14F-4D97-AF65-F5344CB8AC3E}">
        <p14:creationId xmlns:p14="http://schemas.microsoft.com/office/powerpoint/2010/main" val="541461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Here another item in this category. </a:t>
            </a:r>
          </a:p>
          <a:p>
            <a:r>
              <a:rPr lang="en-GB" dirty="0" smtClean="0"/>
              <a:t>We have to calculate the measures of house within a set of requirements.</a:t>
            </a:r>
          </a:p>
          <a:p>
            <a:r>
              <a:rPr lang="en-GB" dirty="0" smtClean="0"/>
              <a:t>Several mathematical skills are used, like setting up a formula</a:t>
            </a:r>
            <a:r>
              <a:rPr lang="en-GB" baseline="0" dirty="0" smtClean="0"/>
              <a:t> and creating and solving equations that reflects the requirements.</a:t>
            </a:r>
          </a:p>
          <a:p>
            <a:endParaRPr lang="en-GB" dirty="0" smtClean="0"/>
          </a:p>
          <a:p>
            <a:r>
              <a:rPr lang="en-GB" dirty="0" smtClean="0"/>
              <a:t>Again different basic skills has to used strategically to solve the problem</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16</a:t>
            </a:fld>
            <a:endParaRPr lang="en-GB"/>
          </a:p>
        </p:txBody>
      </p:sp>
    </p:spTree>
    <p:extLst>
      <p:ext uri="{BB962C8B-B14F-4D97-AF65-F5344CB8AC3E}">
        <p14:creationId xmlns:p14="http://schemas.microsoft.com/office/powerpoint/2010/main" val="551086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Our customer group includes individual students who can use many activities for free. Schools and universities. But also publishers and assessment institutes that want to use our specialized tools for digital mathematics education and assessment.</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18</a:t>
            </a:fld>
            <a:endParaRPr lang="en-GB" dirty="0"/>
          </a:p>
        </p:txBody>
      </p:sp>
    </p:spTree>
    <p:extLst>
      <p:ext uri="{BB962C8B-B14F-4D97-AF65-F5344CB8AC3E}">
        <p14:creationId xmlns:p14="http://schemas.microsoft.com/office/powerpoint/2010/main" val="1756534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Despite of new</a:t>
            </a:r>
            <a:r>
              <a:rPr lang="en-GB" baseline="0" dirty="0" smtClean="0"/>
              <a:t> possibilities we still struggle with a certain category of items.</a:t>
            </a:r>
          </a:p>
          <a:p>
            <a:r>
              <a:rPr lang="en-GB" baseline="0" dirty="0" smtClean="0"/>
              <a:t>Let’s have a look at this example. </a:t>
            </a:r>
          </a:p>
          <a:p>
            <a:endParaRPr lang="en-GB" baseline="0" dirty="0" smtClean="0"/>
          </a:p>
          <a:p>
            <a:r>
              <a:rPr lang="en-GB" baseline="0" dirty="0" smtClean="0"/>
              <a:t>A function is given. The student have to find the tangent through a certain Point on the graph.</a:t>
            </a:r>
          </a:p>
          <a:p>
            <a:r>
              <a:rPr lang="en-GB" baseline="0" dirty="0" smtClean="0"/>
              <a:t>Students have to know the general equation for a line. They have to know they need the derivative of the function to calculate the slope of the line. They should be able to find the derivative. </a:t>
            </a:r>
          </a:p>
          <a:p>
            <a:endParaRPr lang="en-GB" baseline="0" dirty="0" smtClean="0"/>
          </a:p>
          <a:p>
            <a:r>
              <a:rPr lang="en-GB" baseline="0" dirty="0" smtClean="0"/>
              <a:t>In this assignment several basic skills and knowledge have to be used and combined in a strategic way. Let’s define this as a higher order skill. How should we assess this?</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19</a:t>
            </a:fld>
            <a:endParaRPr lang="en-GB"/>
          </a:p>
        </p:txBody>
      </p:sp>
    </p:spTree>
    <p:extLst>
      <p:ext uri="{BB962C8B-B14F-4D97-AF65-F5344CB8AC3E}">
        <p14:creationId xmlns:p14="http://schemas.microsoft.com/office/powerpoint/2010/main" val="194057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Let’s go back to the first example.</a:t>
            </a:r>
          </a:p>
          <a:p>
            <a:r>
              <a:rPr lang="en-GB" dirty="0" smtClean="0"/>
              <a:t>This implementation</a:t>
            </a:r>
            <a:r>
              <a:rPr lang="en-GB" baseline="0" dirty="0" smtClean="0"/>
              <a:t> gives the possibility to make intermediate steps. It’s possible to give partial scores, but it gives away the strategy and to a certain extend it ruins the assignment</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21</a:t>
            </a:fld>
            <a:endParaRPr lang="en-GB"/>
          </a:p>
        </p:txBody>
      </p:sp>
    </p:spTree>
    <p:extLst>
      <p:ext uri="{BB962C8B-B14F-4D97-AF65-F5344CB8AC3E}">
        <p14:creationId xmlns:p14="http://schemas.microsoft.com/office/powerpoint/2010/main" val="94034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A possible solution could be this.</a:t>
            </a:r>
          </a:p>
          <a:p>
            <a:r>
              <a:rPr lang="en-GB" dirty="0" smtClean="0"/>
              <a:t>What can be done on paper is also possible on</a:t>
            </a:r>
            <a:r>
              <a:rPr lang="en-GB" baseline="0" dirty="0" smtClean="0"/>
              <a:t> a tablet with pencil</a:t>
            </a:r>
          </a:p>
          <a:p>
            <a:r>
              <a:rPr lang="en-GB" dirty="0" smtClean="0"/>
              <a:t>With formula recognition technology it is even possible to grade this automatically</a:t>
            </a:r>
          </a:p>
          <a:p>
            <a:endParaRPr lang="en-GB" dirty="0" smtClean="0"/>
          </a:p>
          <a:p>
            <a:endParaRPr lang="en-GB" dirty="0" smtClean="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22</a:t>
            </a:fld>
            <a:endParaRPr lang="en-GB"/>
          </a:p>
        </p:txBody>
      </p:sp>
    </p:spTree>
    <p:extLst>
      <p:ext uri="{BB962C8B-B14F-4D97-AF65-F5344CB8AC3E}">
        <p14:creationId xmlns:p14="http://schemas.microsoft.com/office/powerpoint/2010/main" val="203026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Our customer group includes individual students who can use many activities for free. Schools and universities. But also publishers and assessment institutes that want to use our specialized tools for digital mathematics education and assessment.</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2</a:t>
            </a:fld>
            <a:endParaRPr lang="en-GB" dirty="0"/>
          </a:p>
        </p:txBody>
      </p:sp>
    </p:spTree>
    <p:extLst>
      <p:ext uri="{BB962C8B-B14F-4D97-AF65-F5344CB8AC3E}">
        <p14:creationId xmlns:p14="http://schemas.microsoft.com/office/powerpoint/2010/main" val="662237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23</a:t>
            </a:fld>
            <a:endParaRPr lang="en-GB"/>
          </a:p>
        </p:txBody>
      </p:sp>
    </p:spTree>
    <p:extLst>
      <p:ext uri="{BB962C8B-B14F-4D97-AF65-F5344CB8AC3E}">
        <p14:creationId xmlns:p14="http://schemas.microsoft.com/office/powerpoint/2010/main" val="89897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We also developed an approach that can be used on more regular devices like laptops, desktops</a:t>
            </a:r>
            <a:r>
              <a:rPr lang="en-GB" baseline="0" dirty="0" smtClean="0"/>
              <a:t> </a:t>
            </a:r>
            <a:r>
              <a:rPr lang="en-GB" baseline="0" dirty="0" err="1" smtClean="0"/>
              <a:t>chromebooks</a:t>
            </a:r>
            <a:r>
              <a:rPr lang="en-GB" baseline="0" dirty="0" smtClean="0"/>
              <a:t>, etc.</a:t>
            </a:r>
          </a:p>
          <a:p>
            <a:r>
              <a:rPr lang="en-GB" baseline="0" dirty="0" smtClean="0"/>
              <a:t>We give students a toolbar from they can choose components they need, like text components. Components for calculations,</a:t>
            </a:r>
          </a:p>
          <a:p>
            <a:r>
              <a:rPr lang="en-GB" baseline="0" dirty="0" smtClean="0"/>
              <a:t>Components for sketches </a:t>
            </a:r>
            <a:r>
              <a:rPr lang="en-GB" baseline="0" dirty="0" err="1" smtClean="0"/>
              <a:t>etc</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24</a:t>
            </a:fld>
            <a:endParaRPr lang="en-GB" dirty="0"/>
          </a:p>
        </p:txBody>
      </p:sp>
    </p:spTree>
    <p:extLst>
      <p:ext uri="{BB962C8B-B14F-4D97-AF65-F5344CB8AC3E}">
        <p14:creationId xmlns:p14="http://schemas.microsoft.com/office/powerpoint/2010/main" val="2049438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A student answer might look like this.</a:t>
            </a:r>
          </a:p>
          <a:p>
            <a:endParaRPr lang="en-GB" dirty="0" smtClean="0"/>
          </a:p>
          <a:p>
            <a:r>
              <a:rPr lang="en-GB" dirty="0" smtClean="0"/>
              <a:t>And then of course we have the grading</a:t>
            </a:r>
            <a:r>
              <a:rPr lang="mr-IN" dirty="0" smtClean="0"/>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are right now working on approaches to do do this in a proper way.</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r>
              <a:rPr lang="en-US" dirty="0" smtClean="0"/>
              <a:t>The first </a:t>
            </a:r>
            <a:r>
              <a:rPr lang="en-US" dirty="0" err="1" smtClean="0"/>
              <a:t>questiono</a:t>
            </a:r>
            <a:r>
              <a:rPr lang="en-US" dirty="0" smtClean="0"/>
              <a:t> we want this automatically graded.</a:t>
            </a:r>
          </a:p>
          <a:p>
            <a:r>
              <a:rPr lang="en-US" dirty="0" smtClean="0"/>
              <a:t>A hybrid approach might be feasible for this type of</a:t>
            </a:r>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25</a:t>
            </a:fld>
            <a:endParaRPr lang="en-GB"/>
          </a:p>
        </p:txBody>
      </p:sp>
    </p:spTree>
    <p:extLst>
      <p:ext uri="{BB962C8B-B14F-4D97-AF65-F5344CB8AC3E}">
        <p14:creationId xmlns:p14="http://schemas.microsoft.com/office/powerpoint/2010/main" val="1941433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Here another item in this category. </a:t>
            </a:r>
          </a:p>
          <a:p>
            <a:r>
              <a:rPr lang="en-GB" dirty="0" smtClean="0"/>
              <a:t>We have to calculate the measures of house within a set of requirements.</a:t>
            </a:r>
          </a:p>
          <a:p>
            <a:r>
              <a:rPr lang="en-GB" dirty="0" smtClean="0"/>
              <a:t>Several mathematical skills are used, like setting up a formula</a:t>
            </a:r>
            <a:r>
              <a:rPr lang="en-GB" baseline="0" dirty="0" smtClean="0"/>
              <a:t> and creating and solving equations that reflects the requirements.</a:t>
            </a:r>
          </a:p>
          <a:p>
            <a:endParaRPr lang="en-GB" dirty="0" smtClean="0"/>
          </a:p>
          <a:p>
            <a:r>
              <a:rPr lang="en-GB" dirty="0" smtClean="0"/>
              <a:t>Again different basic skills has to used strategically to solve the problem</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26</a:t>
            </a:fld>
            <a:endParaRPr lang="en-GB"/>
          </a:p>
        </p:txBody>
      </p:sp>
    </p:spTree>
    <p:extLst>
      <p:ext uri="{BB962C8B-B14F-4D97-AF65-F5344CB8AC3E}">
        <p14:creationId xmlns:p14="http://schemas.microsoft.com/office/powerpoint/2010/main" val="819863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Here an implementation of the other assignment. Not entirely satisfactory.</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27</a:t>
            </a:fld>
            <a:endParaRPr lang="en-GB"/>
          </a:p>
        </p:txBody>
      </p:sp>
    </p:spTree>
    <p:extLst>
      <p:ext uri="{BB962C8B-B14F-4D97-AF65-F5344CB8AC3E}">
        <p14:creationId xmlns:p14="http://schemas.microsoft.com/office/powerpoint/2010/main" val="1443613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28</a:t>
            </a:fld>
            <a:endParaRPr lang="en-GB"/>
          </a:p>
        </p:txBody>
      </p:sp>
    </p:spTree>
    <p:extLst>
      <p:ext uri="{BB962C8B-B14F-4D97-AF65-F5344CB8AC3E}">
        <p14:creationId xmlns:p14="http://schemas.microsoft.com/office/powerpoint/2010/main" val="1666205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600" dirty="0" smtClean="0"/>
              <a:t>To summarize, We are here</a:t>
            </a:r>
            <a:r>
              <a:rPr lang="en-GB" sz="1600" baseline="0" dirty="0" smtClean="0"/>
              <a:t> to share our tools, content and expertise.</a:t>
            </a:r>
          </a:p>
          <a:p>
            <a:r>
              <a:rPr lang="en-GB" sz="1600" baseline="0" dirty="0" smtClean="0"/>
              <a:t>But also to learn from you, the people that can tell use what works and what doesn’t, that have experience on a scale we can only dream of.</a:t>
            </a:r>
          </a:p>
          <a:p>
            <a:endParaRPr lang="en-GB" sz="1600" baseline="0" dirty="0" smtClean="0"/>
          </a:p>
          <a:p>
            <a:r>
              <a:rPr lang="en-GB" sz="1600" baseline="0" dirty="0" smtClean="0"/>
              <a:t>We are ready to integrate our solutions in other platforms using the common standards, or dedicated approaches if necessary </a:t>
            </a:r>
            <a:endParaRPr lang="en-GB" sz="1600"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32</a:t>
            </a:fld>
            <a:endParaRPr lang="en-GB"/>
          </a:p>
        </p:txBody>
      </p:sp>
    </p:spTree>
    <p:extLst>
      <p:ext uri="{BB962C8B-B14F-4D97-AF65-F5344CB8AC3E}">
        <p14:creationId xmlns:p14="http://schemas.microsoft.com/office/powerpoint/2010/main" val="1710513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600" dirty="0" smtClean="0"/>
              <a:t>To summarize, We are here</a:t>
            </a:r>
            <a:r>
              <a:rPr lang="en-GB" sz="1600" baseline="0" dirty="0" smtClean="0"/>
              <a:t> to share our tools, content and expertise.</a:t>
            </a:r>
          </a:p>
          <a:p>
            <a:r>
              <a:rPr lang="en-GB" sz="1600" baseline="0" dirty="0" smtClean="0"/>
              <a:t>But also to learn from you, the people that can tell use what works and what doesn’t, that have experience on a scale we can only dream of.</a:t>
            </a:r>
          </a:p>
          <a:p>
            <a:endParaRPr lang="en-GB" sz="1600" baseline="0" dirty="0" smtClean="0"/>
          </a:p>
          <a:p>
            <a:r>
              <a:rPr lang="en-GB" sz="1600" baseline="0" dirty="0" smtClean="0"/>
              <a:t>We are ready to integrate our solutions in other platforms using the common standards, or dedicated approaches if necessary </a:t>
            </a:r>
            <a:endParaRPr lang="en-GB" sz="1600"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33</a:t>
            </a:fld>
            <a:endParaRPr lang="en-GB"/>
          </a:p>
        </p:txBody>
      </p:sp>
    </p:spTree>
    <p:extLst>
      <p:ext uri="{BB962C8B-B14F-4D97-AF65-F5344CB8AC3E}">
        <p14:creationId xmlns:p14="http://schemas.microsoft.com/office/powerpoint/2010/main" val="55797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34</a:t>
            </a:fld>
            <a:endParaRPr lang="en-GB"/>
          </a:p>
        </p:txBody>
      </p:sp>
    </p:spTree>
    <p:extLst>
      <p:ext uri="{BB962C8B-B14F-4D97-AF65-F5344CB8AC3E}">
        <p14:creationId xmlns:p14="http://schemas.microsoft.com/office/powerpoint/2010/main" val="23449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smtClean="0"/>
              <a:t>Numworx</a:t>
            </a:r>
            <a:r>
              <a:rPr lang="en-GB" dirty="0" smtClean="0"/>
              <a:t> offers an</a:t>
            </a:r>
            <a:r>
              <a:rPr lang="en-GB" baseline="0" dirty="0" smtClean="0"/>
              <a:t> online learning environment for secondary and higher mathematics education.</a:t>
            </a:r>
          </a:p>
          <a:p>
            <a:r>
              <a:rPr lang="en-GB" baseline="0" dirty="0" smtClean="0"/>
              <a:t>It offers a repository with instructional and explorative activities, exercises and tests. Moreover, it has a secure environment for summative assessment.</a:t>
            </a:r>
          </a:p>
          <a:p>
            <a:endParaRPr lang="en-GB" baseline="0" dirty="0" smtClean="0"/>
          </a:p>
          <a:p>
            <a:r>
              <a:rPr lang="en-GB" baseline="0" dirty="0" smtClean="0"/>
              <a:t>A very central part is our extensive authoring tool for designing items and activities</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3</a:t>
            </a:fld>
            <a:endParaRPr lang="en-GB"/>
          </a:p>
        </p:txBody>
      </p:sp>
    </p:spTree>
    <p:extLst>
      <p:ext uri="{BB962C8B-B14F-4D97-AF65-F5344CB8AC3E}">
        <p14:creationId xmlns:p14="http://schemas.microsoft.com/office/powerpoint/2010/main" val="179862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Our customer group includes individual students who can use many activities for free. Schools and universities. But also publishers and assessment institutes that want to use our specialized tools for digital mathematics education and assessment.</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4</a:t>
            </a:fld>
            <a:endParaRPr lang="en-GB" dirty="0"/>
          </a:p>
        </p:txBody>
      </p:sp>
    </p:spTree>
    <p:extLst>
      <p:ext uri="{BB962C8B-B14F-4D97-AF65-F5344CB8AC3E}">
        <p14:creationId xmlns:p14="http://schemas.microsoft.com/office/powerpoint/2010/main" val="160574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In this</a:t>
            </a:r>
            <a:r>
              <a:rPr lang="en-GB" baseline="0" dirty="0" smtClean="0"/>
              <a:t> </a:t>
            </a:r>
            <a:r>
              <a:rPr lang="en-GB" dirty="0" smtClean="0"/>
              <a:t>presentation </a:t>
            </a:r>
            <a:r>
              <a:rPr lang="en-GB" dirty="0" smtClean="0"/>
              <a:t>I</a:t>
            </a:r>
            <a:r>
              <a:rPr lang="en-GB" baseline="0" dirty="0" smtClean="0"/>
              <a:t> will focus on item types for mathematics assessment. I want to look briefly into some examples, discuss some problems and obstacles we have met in digital math items and present solutions.</a:t>
            </a:r>
          </a:p>
          <a:p>
            <a:endParaRPr lang="en-GB" baseline="0" dirty="0" smtClean="0"/>
          </a:p>
          <a:p>
            <a:r>
              <a:rPr lang="en-GB" baseline="0" dirty="0" smtClean="0"/>
              <a:t>After this I will focus on specific problems with digital assessing so-called higher order skills and show our approach to overcome these problems. </a:t>
            </a:r>
          </a:p>
          <a:p>
            <a:endParaRPr lang="en-GB" baseline="0" dirty="0" smtClean="0"/>
          </a:p>
          <a:p>
            <a:r>
              <a:rPr lang="en-GB" baseline="0" dirty="0" smtClean="0"/>
              <a:t>Let us first dive in some examples.</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5</a:t>
            </a:fld>
            <a:endParaRPr lang="en-GB"/>
          </a:p>
        </p:txBody>
      </p:sp>
    </p:spTree>
    <p:extLst>
      <p:ext uri="{BB962C8B-B14F-4D97-AF65-F5344CB8AC3E}">
        <p14:creationId xmlns:p14="http://schemas.microsoft.com/office/powerpoint/2010/main" val="199916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Let’s start with a very simple example and the most basic tools: the standard keyboard. </a:t>
            </a:r>
          </a:p>
          <a:p>
            <a:r>
              <a:rPr lang="en-GB" dirty="0" smtClean="0"/>
              <a:t>Immediately</a:t>
            </a:r>
            <a:r>
              <a:rPr lang="en-GB" baseline="0" dirty="0" smtClean="0"/>
              <a:t> your realize that math has it’s own language and notation and that you need tools to express yourself in this language.</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6</a:t>
            </a:fld>
            <a:endParaRPr lang="en-GB"/>
          </a:p>
        </p:txBody>
      </p:sp>
    </p:spTree>
    <p:extLst>
      <p:ext uri="{BB962C8B-B14F-4D97-AF65-F5344CB8AC3E}">
        <p14:creationId xmlns:p14="http://schemas.microsoft.com/office/powerpoint/2010/main" val="95330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Luckily  nowadays the</a:t>
            </a:r>
            <a:r>
              <a:rPr lang="en-GB" baseline="0" dirty="0" smtClean="0"/>
              <a:t> needed software tools, formula-editors are available.</a:t>
            </a:r>
          </a:p>
          <a:p>
            <a:r>
              <a:rPr lang="en-GB" baseline="0" dirty="0" smtClean="0"/>
              <a:t>Problem solved? I think not entirely. With the more complicated and extended use of formulas in higher education, even with a good formula editor this still can be an obstacle. It’s definitely  slower and more tedious than writing formulas on paper</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7</a:t>
            </a:fld>
            <a:endParaRPr lang="en-GB"/>
          </a:p>
        </p:txBody>
      </p:sp>
    </p:spTree>
    <p:extLst>
      <p:ext uri="{BB962C8B-B14F-4D97-AF65-F5344CB8AC3E}">
        <p14:creationId xmlns:p14="http://schemas.microsoft.com/office/powerpoint/2010/main" val="186195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To improve this, we can offer hand-written formulas</a:t>
            </a:r>
            <a:r>
              <a:rPr lang="en-GB" baseline="0" dirty="0" smtClean="0"/>
              <a:t> recognition software. But of course then you also need the right devices.</a:t>
            </a:r>
          </a:p>
          <a:p>
            <a:r>
              <a:rPr lang="en-GB" baseline="0" dirty="0" smtClean="0"/>
              <a:t>Not a trivial issue. (Our university has </a:t>
            </a:r>
            <a:r>
              <a:rPr lang="en-GB" baseline="0" dirty="0" err="1" smtClean="0"/>
              <a:t>chromebooks</a:t>
            </a:r>
            <a:r>
              <a:rPr lang="en-GB" baseline="0" dirty="0" smtClean="0"/>
              <a:t> for digital </a:t>
            </a:r>
            <a:r>
              <a:rPr lang="en-GB" baseline="0" dirty="0" err="1" smtClean="0"/>
              <a:t>assesment</a:t>
            </a:r>
            <a:r>
              <a:rPr lang="en-GB" baseline="0" dirty="0" smtClean="0"/>
              <a:t>, no </a:t>
            </a:r>
            <a:r>
              <a:rPr lang="en-GB" baseline="0" dirty="0" err="1" smtClean="0"/>
              <a:t>chromebooks</a:t>
            </a:r>
            <a:r>
              <a:rPr lang="en-GB" baseline="0" dirty="0" smtClean="0"/>
              <a:t> with touchscreen.</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8</a:t>
            </a:fld>
            <a:endParaRPr lang="en-GB" dirty="0"/>
          </a:p>
        </p:txBody>
      </p:sp>
    </p:spTree>
    <p:extLst>
      <p:ext uri="{BB962C8B-B14F-4D97-AF65-F5344CB8AC3E}">
        <p14:creationId xmlns:p14="http://schemas.microsoft.com/office/powerpoint/2010/main" val="171983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Let us explore another</a:t>
            </a:r>
            <a:r>
              <a:rPr lang="en-GB" baseline="0" dirty="0" smtClean="0"/>
              <a:t> dimension. </a:t>
            </a:r>
          </a:p>
          <a:p>
            <a:r>
              <a:rPr lang="en-GB" baseline="0" dirty="0" smtClean="0"/>
              <a:t>Math teachers usually teach their students to not only give the end answer, but also write down the steps that lead to the answer. If we want this in our assessment, new challenges appear,  especially with automatic grading. Which intermediated steps are correct? Are some of them required? Do we give partial scores for correct steps if the end answer is wrong? With our </a:t>
            </a:r>
            <a:r>
              <a:rPr lang="en-GB" baseline="0" dirty="0" err="1" smtClean="0"/>
              <a:t>Numworx</a:t>
            </a:r>
            <a:r>
              <a:rPr lang="en-GB" baseline="0" dirty="0" smtClean="0"/>
              <a:t> authoring tool all these options can part of the item design</a:t>
            </a:r>
          </a:p>
          <a:p>
            <a:endParaRPr lang="en-GB" baseline="0" dirty="0" smtClean="0"/>
          </a:p>
          <a:p>
            <a:r>
              <a:rPr lang="en-GB" baseline="0" dirty="0" smtClean="0"/>
              <a:t>Off course we can disagree on the need of this. Are these intermediate steps indeed necessary? Maybe we can even use multiple choice items and get rid of the formula editor as well. These underlying questions are important.</a:t>
            </a:r>
          </a:p>
          <a:p>
            <a:endParaRPr lang="en-GB" baseline="0" dirty="0" smtClean="0"/>
          </a:p>
          <a:p>
            <a:r>
              <a:rPr lang="en-GB" baseline="0" dirty="0" smtClean="0"/>
              <a:t>But the technology to asses in this authentic way is available in </a:t>
            </a:r>
            <a:r>
              <a:rPr lang="en-GB" baseline="0" dirty="0" err="1" smtClean="0"/>
              <a:t>Numworx</a:t>
            </a:r>
            <a:endParaRPr lang="en-GB" dirty="0"/>
          </a:p>
        </p:txBody>
      </p:sp>
      <p:sp>
        <p:nvSpPr>
          <p:cNvPr id="4" name="Tijdelijke aanduiding voor dianummer 3"/>
          <p:cNvSpPr>
            <a:spLocks noGrp="1"/>
          </p:cNvSpPr>
          <p:nvPr>
            <p:ph type="sldNum" sz="quarter" idx="10"/>
          </p:nvPr>
        </p:nvSpPr>
        <p:spPr/>
        <p:txBody>
          <a:bodyPr/>
          <a:lstStyle/>
          <a:p>
            <a:fld id="{DF23C79E-B6BD-0C44-8E08-AC0EF69B5CAE}" type="slidenum">
              <a:rPr lang="en-GB" smtClean="0"/>
              <a:t>9</a:t>
            </a:fld>
            <a:endParaRPr lang="en-GB"/>
          </a:p>
        </p:txBody>
      </p:sp>
    </p:spTree>
    <p:extLst>
      <p:ext uri="{BB962C8B-B14F-4D97-AF65-F5344CB8AC3E}">
        <p14:creationId xmlns:p14="http://schemas.microsoft.com/office/powerpoint/2010/main" val="38780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DFE001A-07FE-7348-8ABA-38D9671B3A37}" type="datetimeFigureOut">
              <a:rPr lang="nl-NL" smtClean="0"/>
              <a:t>18-08-2022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156854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DFE001A-07FE-7348-8ABA-38D9671B3A37}" type="datetimeFigureOut">
              <a:rPr lang="nl-NL" smtClean="0"/>
              <a:t>18-08-2022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21385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DFE001A-07FE-7348-8ABA-38D9671B3A37}" type="datetimeFigureOut">
              <a:rPr lang="nl-NL" smtClean="0"/>
              <a:t>18-08-2022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145037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DFE001A-07FE-7348-8ABA-38D9671B3A37}" type="datetimeFigureOut">
              <a:rPr lang="nl-NL" smtClean="0"/>
              <a:t>18-08-2022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134854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9DFE001A-07FE-7348-8ABA-38D9671B3A37}" type="datetimeFigureOut">
              <a:rPr lang="nl-NL" smtClean="0"/>
              <a:t>18-08-2022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137408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DFE001A-07FE-7348-8ABA-38D9671B3A37}" type="datetimeFigureOut">
              <a:rPr lang="nl-NL" smtClean="0"/>
              <a:t>18-08-2022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17374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Titelstijl van model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DFE001A-07FE-7348-8ABA-38D9671B3A37}" type="datetimeFigureOut">
              <a:rPr lang="nl-NL" smtClean="0"/>
              <a:t>18-08-2022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162328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9DFE001A-07FE-7348-8ABA-38D9671B3A37}" type="datetimeFigureOut">
              <a:rPr lang="nl-NL" smtClean="0"/>
              <a:t>18-08-2022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86776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DFE001A-07FE-7348-8ABA-38D9671B3A37}" type="datetimeFigureOut">
              <a:rPr lang="nl-NL" smtClean="0"/>
              <a:t>18-08-2022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101332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9DFE001A-07FE-7348-8ABA-38D9671B3A37}" type="datetimeFigureOut">
              <a:rPr lang="nl-NL" smtClean="0"/>
              <a:t>18-08-2022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147837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9DFE001A-07FE-7348-8ABA-38D9671B3A37}" type="datetimeFigureOut">
              <a:rPr lang="nl-NL" smtClean="0"/>
              <a:t>18-08-2022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EE5B317-8ED0-EA42-9214-7C1877BE3FD5}" type="slidenum">
              <a:rPr lang="nl-NL" smtClean="0"/>
              <a:t>‹nr.›</a:t>
            </a:fld>
            <a:endParaRPr lang="nl-NL"/>
          </a:p>
        </p:txBody>
      </p:sp>
    </p:spTree>
    <p:extLst>
      <p:ext uri="{BB962C8B-B14F-4D97-AF65-F5344CB8AC3E}">
        <p14:creationId xmlns:p14="http://schemas.microsoft.com/office/powerpoint/2010/main" val="6732495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E001A-07FE-7348-8ABA-38D9671B3A37}" type="datetimeFigureOut">
              <a:rPr lang="nl-NL" smtClean="0"/>
              <a:t>18-08-2022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5B317-8ED0-EA42-9214-7C1877BE3FD5}" type="slidenum">
              <a:rPr lang="nl-NL" smtClean="0"/>
              <a:t>‹nr.›</a:t>
            </a:fld>
            <a:endParaRPr lang="nl-NL"/>
          </a:p>
        </p:txBody>
      </p:sp>
    </p:spTree>
    <p:extLst>
      <p:ext uri="{BB962C8B-B14F-4D97-AF65-F5344CB8AC3E}">
        <p14:creationId xmlns:p14="http://schemas.microsoft.com/office/powerpoint/2010/main" val="158659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GB" dirty="0"/>
              <a:t>Assessment items in digital environments for doing mathematics </a:t>
            </a:r>
            <a:endParaRPr lang="nl-NL" dirty="0"/>
          </a:p>
        </p:txBody>
      </p:sp>
      <p:sp>
        <p:nvSpPr>
          <p:cNvPr id="3" name="Ondertitel 2"/>
          <p:cNvSpPr>
            <a:spLocks noGrp="1"/>
          </p:cNvSpPr>
          <p:nvPr>
            <p:ph type="subTitle" idx="1"/>
          </p:nvPr>
        </p:nvSpPr>
        <p:spPr>
          <a:xfrm>
            <a:off x="1524000" y="3851420"/>
            <a:ext cx="9144000" cy="1655762"/>
          </a:xfrm>
        </p:spPr>
        <p:txBody>
          <a:bodyPr>
            <a:normAutofit lnSpcReduction="10000"/>
          </a:bodyPr>
          <a:lstStyle/>
          <a:p>
            <a:r>
              <a:rPr lang="nl-NL" dirty="0" smtClean="0"/>
              <a:t>Utrecht, August </a:t>
            </a:r>
            <a:r>
              <a:rPr lang="nl-NL" dirty="0" smtClean="0"/>
              <a:t>2022</a:t>
            </a:r>
          </a:p>
          <a:p>
            <a:r>
              <a:rPr lang="nl-NL" dirty="0" smtClean="0"/>
              <a:t>Peter Boon, </a:t>
            </a:r>
          </a:p>
          <a:p>
            <a:r>
              <a:rPr lang="nl-NL" dirty="0" err="1" smtClean="0"/>
              <a:t>Freudenthal</a:t>
            </a:r>
            <a:r>
              <a:rPr lang="nl-NL" dirty="0" smtClean="0"/>
              <a:t> </a:t>
            </a:r>
            <a:r>
              <a:rPr lang="nl-NL" dirty="0" smtClean="0"/>
              <a:t>Instituut</a:t>
            </a:r>
          </a:p>
          <a:p>
            <a:r>
              <a:rPr lang="nl-NL" dirty="0" err="1" smtClean="0"/>
              <a:t>p.boon@uu.nl</a:t>
            </a:r>
            <a:endParaRPr lang="nl-NL" dirty="0"/>
          </a:p>
        </p:txBody>
      </p:sp>
    </p:spTree>
    <p:extLst>
      <p:ext uri="{BB962C8B-B14F-4D97-AF65-F5344CB8AC3E}">
        <p14:creationId xmlns:p14="http://schemas.microsoft.com/office/powerpoint/2010/main" val="2091290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12012706" cy="6539174"/>
          </a:xfrm>
          <a:prstGeom prst="rect">
            <a:avLst/>
          </a:prstGeom>
        </p:spPr>
      </p:pic>
    </p:spTree>
    <p:extLst>
      <p:ext uri="{BB962C8B-B14F-4D97-AF65-F5344CB8AC3E}">
        <p14:creationId xmlns:p14="http://schemas.microsoft.com/office/powerpoint/2010/main" val="265723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
            <a:ext cx="12252620" cy="6540500"/>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388" y="1300036"/>
            <a:ext cx="5362388" cy="5184433"/>
          </a:xfrm>
          <a:prstGeom prst="rect">
            <a:avLst/>
          </a:prstGeom>
        </p:spPr>
      </p:pic>
    </p:spTree>
    <p:extLst>
      <p:ext uri="{BB962C8B-B14F-4D97-AF65-F5344CB8AC3E}">
        <p14:creationId xmlns:p14="http://schemas.microsoft.com/office/powerpoint/2010/main" val="1953812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0"/>
            <a:ext cx="11235018" cy="6795648"/>
          </a:xfrm>
          <a:prstGeom prst="rect">
            <a:avLst/>
          </a:prstGeom>
        </p:spPr>
      </p:pic>
    </p:spTree>
    <p:extLst>
      <p:ext uri="{BB962C8B-B14F-4D97-AF65-F5344CB8AC3E}">
        <p14:creationId xmlns:p14="http://schemas.microsoft.com/office/powerpoint/2010/main" val="349765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99" y="0"/>
            <a:ext cx="11298115" cy="6858000"/>
          </a:xfrm>
          <a:prstGeom prst="rect">
            <a:avLst/>
          </a:prstGeom>
        </p:spPr>
      </p:pic>
    </p:spTree>
    <p:extLst>
      <p:ext uri="{BB962C8B-B14F-4D97-AF65-F5344CB8AC3E}">
        <p14:creationId xmlns:p14="http://schemas.microsoft.com/office/powerpoint/2010/main" val="1466108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b="31729"/>
          <a:stretch/>
        </p:blipFill>
        <p:spPr>
          <a:xfrm>
            <a:off x="3162299" y="893482"/>
            <a:ext cx="6291572" cy="5130800"/>
          </a:xfrm>
          <a:prstGeom prst="rect">
            <a:avLst/>
          </a:prstGeom>
        </p:spPr>
      </p:pic>
    </p:spTree>
    <p:extLst>
      <p:ext uri="{BB962C8B-B14F-4D97-AF65-F5344CB8AC3E}">
        <p14:creationId xmlns:p14="http://schemas.microsoft.com/office/powerpoint/2010/main" val="1156762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761" y="231048"/>
            <a:ext cx="8141785" cy="6304664"/>
          </a:xfrm>
          <a:prstGeom prst="rect">
            <a:avLst/>
          </a:prstGeom>
        </p:spPr>
      </p:pic>
    </p:spTree>
    <p:extLst>
      <p:ext uri="{BB962C8B-B14F-4D97-AF65-F5344CB8AC3E}">
        <p14:creationId xmlns:p14="http://schemas.microsoft.com/office/powerpoint/2010/main" val="379745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0"/>
            <a:ext cx="5469644" cy="6858000"/>
          </a:xfrm>
          <a:prstGeom prst="rect">
            <a:avLst/>
          </a:prstGeom>
        </p:spPr>
      </p:pic>
    </p:spTree>
    <p:extLst>
      <p:ext uri="{BB962C8B-B14F-4D97-AF65-F5344CB8AC3E}">
        <p14:creationId xmlns:p14="http://schemas.microsoft.com/office/powerpoint/2010/main" val="1225888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018082" y="2748561"/>
            <a:ext cx="10515600" cy="14605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smtClean="0"/>
              <a:t>Software presentation</a:t>
            </a:r>
            <a:endParaRPr lang="en-GB" dirty="0"/>
          </a:p>
        </p:txBody>
      </p:sp>
    </p:spTree>
    <p:extLst>
      <p:ext uri="{BB962C8B-B14F-4D97-AF65-F5344CB8AC3E}">
        <p14:creationId xmlns:p14="http://schemas.microsoft.com/office/powerpoint/2010/main" val="1542117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Hand-on</a:t>
            </a:r>
            <a:endParaRPr lang="nl-NL" dirty="0"/>
          </a:p>
        </p:txBody>
      </p:sp>
      <p:sp>
        <p:nvSpPr>
          <p:cNvPr id="3" name="Tijdelijke aanduiding voor inhoud 2"/>
          <p:cNvSpPr>
            <a:spLocks noGrp="1"/>
          </p:cNvSpPr>
          <p:nvPr>
            <p:ph idx="1"/>
          </p:nvPr>
        </p:nvSpPr>
        <p:spPr>
          <a:xfrm>
            <a:off x="838200" y="1690688"/>
            <a:ext cx="10515600" cy="4351338"/>
          </a:xfrm>
        </p:spPr>
        <p:txBody>
          <a:bodyPr>
            <a:normAutofit lnSpcReduction="10000"/>
          </a:bodyPr>
          <a:lstStyle/>
          <a:p>
            <a:r>
              <a:rPr lang="en-GB" dirty="0" smtClean="0"/>
              <a:t>Go to https://</a:t>
            </a:r>
            <a:r>
              <a:rPr lang="en-GB" dirty="0" err="1" smtClean="0"/>
              <a:t>numworx.nl</a:t>
            </a:r>
            <a:endParaRPr lang="en-GB" dirty="0" smtClean="0"/>
          </a:p>
          <a:p>
            <a:r>
              <a:rPr lang="en-GB" dirty="0" smtClean="0"/>
              <a:t>Choose English website</a:t>
            </a:r>
            <a:endParaRPr lang="en-GB" dirty="0" smtClean="0"/>
          </a:p>
          <a:p>
            <a:r>
              <a:rPr lang="en-GB" dirty="0" smtClean="0"/>
              <a:t>Choose from menu: Support &gt; Downloads</a:t>
            </a:r>
            <a:endParaRPr lang="en-GB" dirty="0" smtClean="0"/>
          </a:p>
          <a:p>
            <a:r>
              <a:rPr lang="en-GB" dirty="0" smtClean="0"/>
              <a:t>Download one of the installers of </a:t>
            </a:r>
            <a:r>
              <a:rPr lang="en-GB" dirty="0" err="1" smtClean="0"/>
              <a:t>Numworx</a:t>
            </a:r>
            <a:r>
              <a:rPr lang="en-GB" dirty="0" smtClean="0"/>
              <a:t> Author</a:t>
            </a:r>
            <a:endParaRPr lang="en-GB" dirty="0" smtClean="0"/>
          </a:p>
          <a:p>
            <a:r>
              <a:rPr lang="en-GB" dirty="0" smtClean="0"/>
              <a:t>Install and run.</a:t>
            </a:r>
          </a:p>
          <a:p>
            <a:endParaRPr lang="en-GB" dirty="0"/>
          </a:p>
          <a:p>
            <a:r>
              <a:rPr lang="en-GB" dirty="0" smtClean="0"/>
              <a:t>Choose SE (English) and Login</a:t>
            </a:r>
            <a:endParaRPr lang="en-GB" dirty="0"/>
          </a:p>
          <a:p>
            <a:r>
              <a:rPr lang="en-GB" dirty="0" smtClean="0"/>
              <a:t>Username: t01-2022    (t02-2022 etc.)</a:t>
            </a:r>
          </a:p>
          <a:p>
            <a:r>
              <a:rPr lang="en-GB" dirty="0" smtClean="0"/>
              <a:t>Password: p2022</a:t>
            </a:r>
            <a:endParaRPr lang="en-GB"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3619500"/>
            <a:ext cx="4343400" cy="3238500"/>
          </a:xfrm>
          <a:prstGeom prst="rect">
            <a:avLst/>
          </a:prstGeom>
        </p:spPr>
      </p:pic>
    </p:spTree>
    <p:extLst>
      <p:ext uri="{BB962C8B-B14F-4D97-AF65-F5344CB8AC3E}">
        <p14:creationId xmlns:p14="http://schemas.microsoft.com/office/powerpoint/2010/main" val="754988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b="31729"/>
          <a:stretch/>
        </p:blipFill>
        <p:spPr>
          <a:xfrm>
            <a:off x="3162299" y="893482"/>
            <a:ext cx="6291572" cy="5130800"/>
          </a:xfrm>
          <a:prstGeom prst="rect">
            <a:avLst/>
          </a:prstGeom>
        </p:spPr>
      </p:pic>
    </p:spTree>
    <p:extLst>
      <p:ext uri="{BB962C8B-B14F-4D97-AF65-F5344CB8AC3E}">
        <p14:creationId xmlns:p14="http://schemas.microsoft.com/office/powerpoint/2010/main" val="1978451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Program</a:t>
            </a:r>
            <a:endParaRPr lang="nl-NL" dirty="0"/>
          </a:p>
        </p:txBody>
      </p:sp>
      <p:sp>
        <p:nvSpPr>
          <p:cNvPr id="3" name="Tijdelijke aanduiding voor inhoud 2"/>
          <p:cNvSpPr>
            <a:spLocks noGrp="1"/>
          </p:cNvSpPr>
          <p:nvPr>
            <p:ph idx="1"/>
          </p:nvPr>
        </p:nvSpPr>
        <p:spPr/>
        <p:txBody>
          <a:bodyPr/>
          <a:lstStyle/>
          <a:p>
            <a:r>
              <a:rPr lang="en-GB" dirty="0" smtClean="0"/>
              <a:t>Presentation assessment items - general</a:t>
            </a:r>
            <a:endParaRPr lang="en-GB" dirty="0" smtClean="0"/>
          </a:p>
          <a:p>
            <a:r>
              <a:rPr lang="en-GB" dirty="0" smtClean="0"/>
              <a:t>Software demo</a:t>
            </a:r>
            <a:endParaRPr lang="en-GB" dirty="0" smtClean="0"/>
          </a:p>
          <a:p>
            <a:r>
              <a:rPr lang="en-GB" dirty="0"/>
              <a:t>Presentation assessment items </a:t>
            </a:r>
            <a:r>
              <a:rPr lang="en-GB" dirty="0" smtClean="0"/>
              <a:t>- higher order skill</a:t>
            </a:r>
            <a:endParaRPr lang="en-GB" dirty="0" smtClean="0"/>
          </a:p>
          <a:p>
            <a:r>
              <a:rPr lang="en-GB" dirty="0" smtClean="0"/>
              <a:t>Software demo</a:t>
            </a:r>
          </a:p>
          <a:p>
            <a:r>
              <a:rPr lang="en-GB" dirty="0" smtClean="0"/>
              <a:t>Hands-on</a:t>
            </a:r>
          </a:p>
          <a:p>
            <a:r>
              <a:rPr lang="en-GB" dirty="0" smtClean="0">
                <a:solidFill>
                  <a:schemeClr val="bg1">
                    <a:lumMod val="50000"/>
                  </a:schemeClr>
                </a:solidFill>
              </a:rPr>
              <a:t>(Presentation assessment and learning objectives)</a:t>
            </a:r>
          </a:p>
          <a:p>
            <a:r>
              <a:rPr lang="en-GB" dirty="0" smtClean="0"/>
              <a:t>Questions - discussion</a:t>
            </a:r>
            <a:endParaRPr lang="en-GB" dirty="0"/>
          </a:p>
        </p:txBody>
      </p:sp>
    </p:spTree>
    <p:extLst>
      <p:ext uri="{BB962C8B-B14F-4D97-AF65-F5344CB8AC3E}">
        <p14:creationId xmlns:p14="http://schemas.microsoft.com/office/powerpoint/2010/main" val="638777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761" y="231048"/>
            <a:ext cx="8141785" cy="6304664"/>
          </a:xfrm>
          <a:prstGeom prst="rect">
            <a:avLst/>
          </a:prstGeom>
        </p:spPr>
      </p:pic>
    </p:spTree>
    <p:extLst>
      <p:ext uri="{BB962C8B-B14F-4D97-AF65-F5344CB8AC3E}">
        <p14:creationId xmlns:p14="http://schemas.microsoft.com/office/powerpoint/2010/main" val="1757545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82" y="970429"/>
            <a:ext cx="11958918" cy="4851488"/>
          </a:xfrm>
          <a:prstGeom prst="rect">
            <a:avLst/>
          </a:prstGeom>
        </p:spPr>
      </p:pic>
    </p:spTree>
    <p:extLst>
      <p:ext uri="{BB962C8B-B14F-4D97-AF65-F5344CB8AC3E}">
        <p14:creationId xmlns:p14="http://schemas.microsoft.com/office/powerpoint/2010/main" val="617150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1"/>
            <a:ext cx="11444194" cy="6794989"/>
          </a:xfrm>
          <a:prstGeom prst="rect">
            <a:avLst/>
          </a:prstGeom>
        </p:spPr>
      </p:pic>
    </p:spTree>
    <p:extLst>
      <p:ext uri="{BB962C8B-B14F-4D97-AF65-F5344CB8AC3E}">
        <p14:creationId xmlns:p14="http://schemas.microsoft.com/office/powerpoint/2010/main" val="1093603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0"/>
            <a:ext cx="11270130" cy="6707324"/>
          </a:xfrm>
          <a:prstGeom prst="rect">
            <a:avLst/>
          </a:prstGeom>
        </p:spPr>
      </p:pic>
    </p:spTree>
    <p:extLst>
      <p:ext uri="{BB962C8B-B14F-4D97-AF65-F5344CB8AC3E}">
        <p14:creationId xmlns:p14="http://schemas.microsoft.com/office/powerpoint/2010/main" val="1172324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r="24900"/>
          <a:stretch/>
        </p:blipFill>
        <p:spPr>
          <a:xfrm>
            <a:off x="233082" y="1007122"/>
            <a:ext cx="8981142" cy="4851488"/>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724" y="1961117"/>
            <a:ext cx="4635500" cy="3860800"/>
          </a:xfrm>
          <a:prstGeom prst="rect">
            <a:avLst/>
          </a:prstGeom>
        </p:spPr>
      </p:pic>
    </p:spTree>
    <p:extLst>
      <p:ext uri="{BB962C8B-B14F-4D97-AF65-F5344CB8AC3E}">
        <p14:creationId xmlns:p14="http://schemas.microsoft.com/office/powerpoint/2010/main" val="1894998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eren 3"/>
          <p:cNvGrpSpPr/>
          <p:nvPr/>
        </p:nvGrpSpPr>
        <p:grpSpPr>
          <a:xfrm>
            <a:off x="2008094" y="-1"/>
            <a:ext cx="7637930" cy="6490447"/>
            <a:chOff x="330200" y="519954"/>
            <a:chExt cx="8903447" cy="7790329"/>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r="21000"/>
            <a:stretch/>
          </p:blipFill>
          <p:spPr>
            <a:xfrm>
              <a:off x="330200" y="519954"/>
              <a:ext cx="8903447" cy="6707324"/>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379" y="1452283"/>
              <a:ext cx="4803268" cy="6858000"/>
            </a:xfrm>
            <a:prstGeom prst="rect">
              <a:avLst/>
            </a:prstGeom>
          </p:spPr>
        </p:pic>
      </p:grpSp>
    </p:spTree>
    <p:extLst>
      <p:ext uri="{BB962C8B-B14F-4D97-AF65-F5344CB8AC3E}">
        <p14:creationId xmlns:p14="http://schemas.microsoft.com/office/powerpoint/2010/main" val="194142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0"/>
            <a:ext cx="5469644" cy="6858000"/>
          </a:xfrm>
          <a:prstGeom prst="rect">
            <a:avLst/>
          </a:prstGeom>
        </p:spPr>
      </p:pic>
    </p:spTree>
    <p:extLst>
      <p:ext uri="{BB962C8B-B14F-4D97-AF65-F5344CB8AC3E}">
        <p14:creationId xmlns:p14="http://schemas.microsoft.com/office/powerpoint/2010/main" val="1339856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9752308" cy="6858000"/>
          </a:xfrm>
          <a:prstGeom prst="rect">
            <a:avLst/>
          </a:prstGeom>
        </p:spPr>
      </p:pic>
    </p:spTree>
    <p:extLst>
      <p:ext uri="{BB962C8B-B14F-4D97-AF65-F5344CB8AC3E}">
        <p14:creationId xmlns:p14="http://schemas.microsoft.com/office/powerpoint/2010/main" val="568950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0"/>
            <a:ext cx="11857626" cy="6858000"/>
          </a:xfrm>
          <a:prstGeom prst="rect">
            <a:avLst/>
          </a:prstGeom>
        </p:spPr>
      </p:pic>
    </p:spTree>
    <p:extLst>
      <p:ext uri="{BB962C8B-B14F-4D97-AF65-F5344CB8AC3E}">
        <p14:creationId xmlns:p14="http://schemas.microsoft.com/office/powerpoint/2010/main" val="1621806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0"/>
            <a:ext cx="5630542" cy="6858000"/>
          </a:xfrm>
          <a:prstGeom prst="rect">
            <a:avLst/>
          </a:prstGeom>
        </p:spPr>
      </p:pic>
    </p:spTree>
    <p:extLst>
      <p:ext uri="{BB962C8B-B14F-4D97-AF65-F5344CB8AC3E}">
        <p14:creationId xmlns:p14="http://schemas.microsoft.com/office/powerpoint/2010/main" val="738773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err="1" smtClean="0"/>
              <a:t>Numworx</a:t>
            </a:r>
            <a:r>
              <a:rPr lang="nl-NL" sz="4000" smtClean="0"/>
              <a:t> (product)</a:t>
            </a:r>
            <a:endParaRPr lang="nl-NL" sz="4000"/>
          </a:p>
        </p:txBody>
      </p:sp>
      <p:sp>
        <p:nvSpPr>
          <p:cNvPr id="3" name="Tijdelijke aanduiding voor inhoud 2"/>
          <p:cNvSpPr>
            <a:spLocks noGrp="1"/>
          </p:cNvSpPr>
          <p:nvPr>
            <p:ph idx="1"/>
          </p:nvPr>
        </p:nvSpPr>
        <p:spPr/>
        <p:txBody>
          <a:bodyPr>
            <a:normAutofit lnSpcReduction="10000"/>
          </a:bodyPr>
          <a:lstStyle/>
          <a:p>
            <a:r>
              <a:rPr lang="en-GB" dirty="0" smtClean="0"/>
              <a:t>An online web application (client and server)</a:t>
            </a:r>
            <a:br>
              <a:rPr lang="en-GB" dirty="0" smtClean="0"/>
            </a:br>
            <a:r>
              <a:rPr lang="en-GB" dirty="0" smtClean="0">
                <a:solidFill>
                  <a:schemeClr val="accent5"/>
                </a:solidFill>
              </a:rPr>
              <a:t>https://</a:t>
            </a:r>
            <a:r>
              <a:rPr lang="en-GB" dirty="0" err="1" smtClean="0">
                <a:solidFill>
                  <a:schemeClr val="accent5"/>
                </a:solidFill>
              </a:rPr>
              <a:t>app.dwo.nl</a:t>
            </a:r>
            <a:r>
              <a:rPr lang="en-GB" dirty="0" smtClean="0">
                <a:solidFill>
                  <a:schemeClr val="accent5"/>
                </a:solidFill>
              </a:rPr>
              <a:t>/</a:t>
            </a:r>
            <a:r>
              <a:rPr lang="en-GB" dirty="0" err="1" smtClean="0">
                <a:solidFill>
                  <a:schemeClr val="accent5"/>
                </a:solidFill>
              </a:rPr>
              <a:t>en</a:t>
            </a:r>
            <a:r>
              <a:rPr lang="en-GB" dirty="0" smtClean="0">
                <a:solidFill>
                  <a:schemeClr val="accent5"/>
                </a:solidFill>
              </a:rPr>
              <a:t>/se</a:t>
            </a:r>
          </a:p>
          <a:p>
            <a:r>
              <a:rPr lang="en-GB" dirty="0" smtClean="0"/>
              <a:t>A repository with learning activities for mathematics </a:t>
            </a:r>
          </a:p>
          <a:p>
            <a:pPr lvl="1"/>
            <a:r>
              <a:rPr lang="en-GB" dirty="0" smtClean="0"/>
              <a:t>Instructional activities</a:t>
            </a:r>
          </a:p>
          <a:p>
            <a:pPr lvl="1"/>
            <a:r>
              <a:rPr lang="en-GB" dirty="0" smtClean="0"/>
              <a:t>Explorative activities</a:t>
            </a:r>
          </a:p>
          <a:p>
            <a:pPr lvl="1"/>
            <a:r>
              <a:rPr lang="en-GB" dirty="0" err="1" smtClean="0"/>
              <a:t>Excercises</a:t>
            </a:r>
            <a:endParaRPr lang="en-GB" dirty="0" smtClean="0"/>
          </a:p>
          <a:p>
            <a:pPr lvl="1"/>
            <a:r>
              <a:rPr lang="en-GB" dirty="0" smtClean="0"/>
              <a:t>Assessment activities</a:t>
            </a:r>
          </a:p>
          <a:p>
            <a:r>
              <a:rPr lang="en-GB" dirty="0" smtClean="0"/>
              <a:t>A learning management system for students and teachers</a:t>
            </a:r>
          </a:p>
          <a:p>
            <a:r>
              <a:rPr lang="en-GB" dirty="0" smtClean="0"/>
              <a:t>An environment for summative and formative assessment</a:t>
            </a:r>
          </a:p>
          <a:p>
            <a:r>
              <a:rPr lang="en-GB" dirty="0" smtClean="0"/>
              <a:t>An authoring tool for designers.</a:t>
            </a:r>
          </a:p>
        </p:txBody>
      </p:sp>
    </p:spTree>
    <p:extLst>
      <p:ext uri="{BB962C8B-B14F-4D97-AF65-F5344CB8AC3E}">
        <p14:creationId xmlns:p14="http://schemas.microsoft.com/office/powerpoint/2010/main" val="175094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9863974" cy="6858000"/>
          </a:xfrm>
          <a:prstGeom prst="rect">
            <a:avLst/>
          </a:prstGeom>
        </p:spPr>
      </p:pic>
    </p:spTree>
    <p:extLst>
      <p:ext uri="{BB962C8B-B14F-4D97-AF65-F5344CB8AC3E}">
        <p14:creationId xmlns:p14="http://schemas.microsoft.com/office/powerpoint/2010/main" val="1465251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471"/>
            <a:ext cx="11062447" cy="5570214"/>
          </a:xfrm>
          <a:prstGeom prst="rect">
            <a:avLst/>
          </a:prstGeom>
        </p:spPr>
      </p:pic>
    </p:spTree>
    <p:extLst>
      <p:ext uri="{BB962C8B-B14F-4D97-AF65-F5344CB8AC3E}">
        <p14:creationId xmlns:p14="http://schemas.microsoft.com/office/powerpoint/2010/main" val="1790205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3191" y="2538699"/>
            <a:ext cx="10515600" cy="1325563"/>
          </a:xfrm>
        </p:spPr>
        <p:txBody>
          <a:bodyPr/>
          <a:lstStyle/>
          <a:p>
            <a:pPr algn="ctr"/>
            <a:r>
              <a:rPr lang="nl-NL" dirty="0" smtClean="0"/>
              <a:t>Software </a:t>
            </a:r>
            <a:r>
              <a:rPr lang="nl-NL" dirty="0" err="1" smtClean="0"/>
              <a:t>presentation</a:t>
            </a:r>
            <a:endParaRPr lang="nl-NL" dirty="0"/>
          </a:p>
        </p:txBody>
      </p:sp>
    </p:spTree>
    <p:extLst>
      <p:ext uri="{BB962C8B-B14F-4D97-AF65-F5344CB8AC3E}">
        <p14:creationId xmlns:p14="http://schemas.microsoft.com/office/powerpoint/2010/main" val="1478074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3191" y="2538699"/>
            <a:ext cx="10515600" cy="1325563"/>
          </a:xfrm>
        </p:spPr>
        <p:txBody>
          <a:bodyPr/>
          <a:lstStyle/>
          <a:p>
            <a:pPr algn="ctr"/>
            <a:r>
              <a:rPr lang="nl-NL" dirty="0" err="1" smtClean="0"/>
              <a:t>Questions</a:t>
            </a:r>
            <a:r>
              <a:rPr lang="nl-NL" dirty="0"/>
              <a:t> </a:t>
            </a:r>
            <a:r>
              <a:rPr lang="nl-NL" dirty="0" smtClean="0"/>
              <a:t>&amp;</a:t>
            </a:r>
            <a:r>
              <a:rPr lang="nl-NL" dirty="0" smtClean="0"/>
              <a:t> </a:t>
            </a:r>
            <a:r>
              <a:rPr lang="nl-NL" dirty="0" err="1" smtClean="0"/>
              <a:t>discussion</a:t>
            </a:r>
            <a:endParaRPr lang="nl-NL" dirty="0"/>
          </a:p>
        </p:txBody>
      </p:sp>
    </p:spTree>
    <p:extLst>
      <p:ext uri="{BB962C8B-B14F-4D97-AF65-F5344CB8AC3E}">
        <p14:creationId xmlns:p14="http://schemas.microsoft.com/office/powerpoint/2010/main" val="679914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833794"/>
          </a:xfrm>
        </p:spPr>
        <p:txBody>
          <a:bodyPr/>
          <a:lstStyle/>
          <a:p>
            <a:pPr algn="ctr"/>
            <a:r>
              <a:rPr lang="en-GB" smtClean="0"/>
              <a:t>Thank you</a:t>
            </a:r>
            <a:endParaRPr lang="en-GB"/>
          </a:p>
        </p:txBody>
      </p:sp>
    </p:spTree>
    <p:extLst>
      <p:ext uri="{BB962C8B-B14F-4D97-AF65-F5344CB8AC3E}">
        <p14:creationId xmlns:p14="http://schemas.microsoft.com/office/powerpoint/2010/main" val="998767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Users of </a:t>
            </a:r>
            <a:r>
              <a:rPr lang="nl-NL" dirty="0" err="1" smtClean="0"/>
              <a:t>Numworx</a:t>
            </a:r>
            <a:endParaRPr lang="nl-NL" dirty="0"/>
          </a:p>
        </p:txBody>
      </p:sp>
      <p:sp>
        <p:nvSpPr>
          <p:cNvPr id="3" name="Tijdelijke aanduiding voor inhoud 2"/>
          <p:cNvSpPr>
            <a:spLocks noGrp="1"/>
          </p:cNvSpPr>
          <p:nvPr>
            <p:ph idx="1"/>
          </p:nvPr>
        </p:nvSpPr>
        <p:spPr/>
        <p:txBody>
          <a:bodyPr/>
          <a:lstStyle/>
          <a:p>
            <a:r>
              <a:rPr lang="en-GB" dirty="0" smtClean="0"/>
              <a:t>Individual learners (students)</a:t>
            </a:r>
          </a:p>
          <a:p>
            <a:r>
              <a:rPr lang="en-GB" dirty="0" smtClean="0"/>
              <a:t>Schools (teachers and students)</a:t>
            </a:r>
          </a:p>
          <a:p>
            <a:r>
              <a:rPr lang="en-GB" dirty="0" smtClean="0"/>
              <a:t>Publishers (for designing learning materials)</a:t>
            </a:r>
          </a:p>
          <a:p>
            <a:r>
              <a:rPr lang="en-GB" dirty="0" smtClean="0"/>
              <a:t>Assessment institutes</a:t>
            </a:r>
          </a:p>
          <a:p>
            <a:r>
              <a:rPr lang="en-GB" dirty="0" smtClean="0"/>
              <a:t>Researchers</a:t>
            </a:r>
            <a:endParaRPr lang="en-GB" dirty="0"/>
          </a:p>
        </p:txBody>
      </p:sp>
    </p:spTree>
    <p:extLst>
      <p:ext uri="{BB962C8B-B14F-4D97-AF65-F5344CB8AC3E}">
        <p14:creationId xmlns:p14="http://schemas.microsoft.com/office/powerpoint/2010/main" val="1935661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460500"/>
          </a:xfrm>
        </p:spPr>
        <p:txBody>
          <a:bodyPr>
            <a:normAutofit/>
          </a:bodyPr>
          <a:lstStyle/>
          <a:p>
            <a:r>
              <a:rPr lang="en-GB" b="1" dirty="0" smtClean="0"/>
              <a:t>This presentation</a:t>
            </a:r>
            <a:r>
              <a:rPr lang="en-GB" dirty="0" smtClean="0"/>
              <a:t>:</a:t>
            </a:r>
            <a:endParaRPr lang="en-GB" dirty="0"/>
          </a:p>
        </p:txBody>
      </p:sp>
      <p:sp>
        <p:nvSpPr>
          <p:cNvPr id="3" name="Tijdelijke aanduiding voor inhoud 2"/>
          <p:cNvSpPr>
            <a:spLocks noGrp="1"/>
          </p:cNvSpPr>
          <p:nvPr>
            <p:ph idx="1"/>
          </p:nvPr>
        </p:nvSpPr>
        <p:spPr>
          <a:xfrm>
            <a:off x="838200" y="1825625"/>
            <a:ext cx="10515600" cy="1718198"/>
          </a:xfrm>
        </p:spPr>
        <p:txBody>
          <a:bodyPr/>
          <a:lstStyle/>
          <a:p>
            <a:r>
              <a:rPr lang="en-GB" dirty="0" smtClean="0"/>
              <a:t>Math assessments hard /easy to digitize ?</a:t>
            </a:r>
          </a:p>
          <a:p>
            <a:r>
              <a:rPr lang="en-GB" dirty="0" smtClean="0"/>
              <a:t>Some of the general obstacles </a:t>
            </a:r>
          </a:p>
          <a:p>
            <a:r>
              <a:rPr lang="en-GB" dirty="0" smtClean="0"/>
              <a:t>Developed technology to overcome these obstacles</a:t>
            </a:r>
          </a:p>
        </p:txBody>
      </p:sp>
      <p:sp>
        <p:nvSpPr>
          <p:cNvPr id="4" name="Titel 1"/>
          <p:cNvSpPr txBox="1">
            <a:spLocks/>
          </p:cNvSpPr>
          <p:nvPr/>
        </p:nvSpPr>
        <p:spPr>
          <a:xfrm>
            <a:off x="838200" y="3543823"/>
            <a:ext cx="10515600" cy="14605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More specific</a:t>
            </a:r>
            <a:endParaRPr lang="en-GB" dirty="0"/>
          </a:p>
        </p:txBody>
      </p:sp>
      <p:sp>
        <p:nvSpPr>
          <p:cNvPr id="5" name="Tijdelijke aanduiding voor inhoud 2"/>
          <p:cNvSpPr txBox="1">
            <a:spLocks/>
          </p:cNvSpPr>
          <p:nvPr/>
        </p:nvSpPr>
        <p:spPr>
          <a:xfrm>
            <a:off x="838200" y="4911990"/>
            <a:ext cx="10515600" cy="1718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smtClean="0"/>
              <a:t>Problems with higher order skills</a:t>
            </a:r>
          </a:p>
          <a:p>
            <a:r>
              <a:rPr lang="en-GB" dirty="0" smtClean="0"/>
              <a:t>New technology to solve these problems</a:t>
            </a:r>
          </a:p>
        </p:txBody>
      </p:sp>
    </p:spTree>
    <p:extLst>
      <p:ext uri="{BB962C8B-B14F-4D97-AF65-F5344CB8AC3E}">
        <p14:creationId xmlns:p14="http://schemas.microsoft.com/office/powerpoint/2010/main" val="2074728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195" y="123536"/>
            <a:ext cx="7618737" cy="5374739"/>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195" y="135412"/>
            <a:ext cx="7618737" cy="5374739"/>
          </a:xfrm>
          <a:prstGeom prst="rect">
            <a:avLst/>
          </a:prstGeom>
        </p:spPr>
      </p:pic>
    </p:spTree>
    <p:extLst>
      <p:ext uri="{BB962C8B-B14F-4D97-AF65-F5344CB8AC3E}">
        <p14:creationId xmlns:p14="http://schemas.microsoft.com/office/powerpoint/2010/main" val="1475030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817" y="144005"/>
            <a:ext cx="7963320" cy="6461148"/>
          </a:xfrm>
          <a:prstGeom prst="rect">
            <a:avLst/>
          </a:prstGeom>
        </p:spPr>
      </p:pic>
    </p:spTree>
    <p:extLst>
      <p:ext uri="{BB962C8B-B14F-4D97-AF65-F5344CB8AC3E}">
        <p14:creationId xmlns:p14="http://schemas.microsoft.com/office/powerpoint/2010/main" val="1637662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153" y="134729"/>
            <a:ext cx="6974608" cy="6723271"/>
          </a:xfrm>
          <a:prstGeom prst="rect">
            <a:avLst/>
          </a:prstGeom>
        </p:spPr>
      </p:pic>
    </p:spTree>
    <p:extLst>
      <p:ext uri="{BB962C8B-B14F-4D97-AF65-F5344CB8AC3E}">
        <p14:creationId xmlns:p14="http://schemas.microsoft.com/office/powerpoint/2010/main" val="1259216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184" y="0"/>
            <a:ext cx="6338931" cy="6858000"/>
          </a:xfrm>
          <a:prstGeom prst="rect">
            <a:avLst/>
          </a:prstGeom>
        </p:spPr>
      </p:pic>
    </p:spTree>
    <p:extLst>
      <p:ext uri="{BB962C8B-B14F-4D97-AF65-F5344CB8AC3E}">
        <p14:creationId xmlns:p14="http://schemas.microsoft.com/office/powerpoint/2010/main" val="1700730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22872</TotalTime>
  <Words>1508</Words>
  <Application>Microsoft Macintosh PowerPoint</Application>
  <PresentationFormat>Breedbeeld</PresentationFormat>
  <Paragraphs>157</Paragraphs>
  <Slides>34</Slides>
  <Notes>28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Calibri</vt:lpstr>
      <vt:lpstr>Calibri Light</vt:lpstr>
      <vt:lpstr>Mangal</vt:lpstr>
      <vt:lpstr>Arial</vt:lpstr>
      <vt:lpstr>Office-thema</vt:lpstr>
      <vt:lpstr>Assessment items in digital environments for doing mathematics </vt:lpstr>
      <vt:lpstr>Program</vt:lpstr>
      <vt:lpstr>Numworx (product)</vt:lpstr>
      <vt:lpstr>Users of Numworx</vt:lpstr>
      <vt:lpstr>This presentation: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Hand-on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Software presentation</vt:lpstr>
      <vt:lpstr>Questions &amp; discussion</vt:lpstr>
      <vt:lpstr>Thank you</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DME workshop</dc:title>
  <dc:creator>Peter Boon</dc:creator>
  <cp:lastModifiedBy>Peter Boon</cp:lastModifiedBy>
  <cp:revision>94</cp:revision>
  <dcterms:created xsi:type="dcterms:W3CDTF">2019-03-21T04:37:05Z</dcterms:created>
  <dcterms:modified xsi:type="dcterms:W3CDTF">2022-08-23T07:47:16Z</dcterms:modified>
</cp:coreProperties>
</file>