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2"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VtAeRLddJ2nC7NwFhaUa3wk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4E24B6-E8ED-4C8A-BC36-C80606419708}">
  <a:tblStyle styleId="{E94E24B6-E8ED-4C8A-BC36-C8060641970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AAD1F20-D4F6-49A2-8332-D797E11244E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3028"/>
  </p:normalViewPr>
  <p:slideViewPr>
    <p:cSldViewPr snapToGrid="0" snapToObjects="1">
      <p:cViewPr varScale="1">
        <p:scale>
          <a:sx n="75" d="100"/>
          <a:sy n="75" d="100"/>
        </p:scale>
        <p:origin x="19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4"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lasticsoep.sites.uu.n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ArYLGNe-jC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Nsybi-G26cw&amp;t=89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a:t>Introductievideos, verschillende mogelijkheden:</a:t>
            </a:r>
            <a:endParaRPr/>
          </a:p>
          <a:p>
            <a:pPr marL="0" lvl="0" indent="0" algn="l" rtl="0">
              <a:spcBef>
                <a:spcPts val="0"/>
              </a:spcBef>
              <a:spcAft>
                <a:spcPts val="0"/>
              </a:spcAft>
              <a:buNone/>
            </a:pPr>
            <a:endParaRPr/>
          </a:p>
          <a:p>
            <a:pPr marL="0" lvl="0" indent="0" algn="l" rtl="0">
              <a:spcBef>
                <a:spcPts val="0"/>
              </a:spcBef>
              <a:spcAft>
                <a:spcPts val="0"/>
              </a:spcAft>
              <a:buNone/>
            </a:pPr>
            <a:r>
              <a:rPr lang="nl-NL"/>
              <a:t>1.</a:t>
            </a:r>
            <a:endParaRPr/>
          </a:p>
          <a:p>
            <a:pPr marL="0" lvl="0" indent="0" algn="l" rtl="0">
              <a:spcBef>
                <a:spcPts val="0"/>
              </a:spcBef>
              <a:spcAft>
                <a:spcPts val="0"/>
              </a:spcAft>
              <a:buNone/>
            </a:pPr>
            <a:r>
              <a:rPr lang="nl-NL"/>
              <a:t>Rich Horner</a:t>
            </a:r>
            <a:endParaRPr/>
          </a:p>
          <a:p>
            <a:pPr marL="0" marR="0" lvl="0" indent="0" algn="l" rtl="0">
              <a:lnSpc>
                <a:spcPct val="100000"/>
              </a:lnSpc>
              <a:spcBef>
                <a:spcPts val="0"/>
              </a:spcBef>
              <a:spcAft>
                <a:spcPts val="0"/>
              </a:spcAft>
              <a:buClr>
                <a:schemeClr val="dk1"/>
              </a:buClr>
              <a:buSzPts val="1200"/>
              <a:buFont typeface="Calibri"/>
              <a:buNone/>
            </a:pPr>
            <a:r>
              <a:rPr lang="nl-NL"/>
              <a:t>‘So much plastic!’: </a:t>
            </a:r>
            <a:r>
              <a:rPr lang="nl-NL" sz="1200" b="0" i="0">
                <a:solidFill>
                  <a:schemeClr val="dk1"/>
                </a:solidFill>
                <a:latin typeface="Calibri"/>
                <a:ea typeface="Calibri"/>
                <a:cs typeface="Calibri"/>
                <a:sym typeface="Calibri"/>
              </a:rPr>
              <a:t>British diver films deluge of waste off Bali</a:t>
            </a:r>
            <a:endParaRPr/>
          </a:p>
          <a:p>
            <a:pPr marL="0" lvl="0" indent="0" algn="l" rtl="0">
              <a:spcBef>
                <a:spcPts val="0"/>
              </a:spcBef>
              <a:spcAft>
                <a:spcPts val="0"/>
              </a:spcAft>
              <a:buNone/>
            </a:pPr>
            <a:r>
              <a:rPr lang="nl-NL"/>
              <a:t>https://www.youtube.com/watch?v=ArYLGNe-jCA</a:t>
            </a:r>
            <a:endParaRPr/>
          </a:p>
          <a:p>
            <a:pPr marL="0" lvl="0" indent="0" algn="l" rtl="0">
              <a:spcBef>
                <a:spcPts val="0"/>
              </a:spcBef>
              <a:spcAft>
                <a:spcPts val="0"/>
              </a:spcAft>
              <a:buNone/>
            </a:pPr>
            <a:r>
              <a:rPr lang="nl-NL" sz="1200" b="0" i="0">
                <a:solidFill>
                  <a:schemeClr val="dk1"/>
                </a:solidFill>
                <a:latin typeface="Calibri"/>
                <a:ea typeface="Calibri"/>
                <a:cs typeface="Calibri"/>
                <a:sym typeface="Calibri"/>
              </a:rPr>
              <a:t>Diver Rich Horner has captured video of himself swimming through water densely strewn with plastic waste and yellowing food wrappers, with the occasional tropical fish darting around. The footage was shot at a dive site called Manta Point, a cleaning station for the large rays on the island of Nusa Penida, about 20km from the popular Indonesian holiday island of Bali. 'Plastic, plastic, plastic': British diver films sea of rubbish off Bali View the video at </a:t>
            </a:r>
            <a:endParaRPr/>
          </a:p>
          <a:p>
            <a:pPr marL="0" lvl="0" indent="0" algn="l" rtl="0">
              <a:spcBef>
                <a:spcPts val="0"/>
              </a:spcBef>
              <a:spcAft>
                <a:spcPts val="0"/>
              </a:spcAft>
              <a:buNone/>
            </a:pPr>
            <a:r>
              <a:rPr lang="nl-NL"/>
              <a:t>https://www.theguardian.com/world/video/2018/mar/06/so-much-plastic-british-diver-films-deluge-of-waste-off-bali-video</a:t>
            </a:r>
            <a:endParaRPr/>
          </a:p>
          <a:p>
            <a:pPr marL="0" lvl="0" indent="0" algn="l" rtl="0">
              <a:spcBef>
                <a:spcPts val="0"/>
              </a:spcBef>
              <a:spcAft>
                <a:spcPts val="0"/>
              </a:spcAft>
              <a:buNone/>
            </a:pPr>
            <a:endParaRPr/>
          </a:p>
          <a:p>
            <a:pPr marL="0" lvl="0" indent="0" algn="l" rtl="0">
              <a:spcBef>
                <a:spcPts val="0"/>
              </a:spcBef>
              <a:spcAft>
                <a:spcPts val="0"/>
              </a:spcAft>
              <a:buNone/>
            </a:pPr>
            <a:r>
              <a:rPr lang="nl-NL"/>
              <a:t>2.</a:t>
            </a:r>
            <a:endParaRPr/>
          </a:p>
          <a:p>
            <a:pPr marL="0" lvl="0" indent="0" algn="l" rtl="0">
              <a:spcBef>
                <a:spcPts val="0"/>
              </a:spcBef>
              <a:spcAft>
                <a:spcPts val="0"/>
              </a:spcAft>
              <a:buNone/>
            </a:pPr>
            <a:r>
              <a:rPr lang="nl-NL"/>
              <a:t>Erik van Sebille</a:t>
            </a:r>
            <a:endParaRPr/>
          </a:p>
          <a:p>
            <a:pPr marL="0" marR="0" lvl="0" indent="0" algn="l" rtl="0">
              <a:lnSpc>
                <a:spcPct val="100000"/>
              </a:lnSpc>
              <a:spcBef>
                <a:spcPts val="0"/>
              </a:spcBef>
              <a:spcAft>
                <a:spcPts val="0"/>
              </a:spcAft>
              <a:buClr>
                <a:schemeClr val="dk1"/>
              </a:buClr>
              <a:buSzPts val="1200"/>
              <a:buFont typeface="Calibri"/>
              <a:buNone/>
            </a:pPr>
            <a:r>
              <a:rPr lang="nl-NL" sz="1200" b="0" i="0">
                <a:solidFill>
                  <a:schemeClr val="dk1"/>
                </a:solidFill>
                <a:latin typeface="Calibri"/>
                <a:ea typeface="Calibri"/>
                <a:cs typeface="Calibri"/>
                <a:sym typeface="Calibri"/>
              </a:rPr>
              <a:t>Universiteit Utrecht onderzoekt aflevering 2</a:t>
            </a:r>
            <a:endParaRPr/>
          </a:p>
          <a:p>
            <a:pPr marL="0" lvl="0" indent="0" algn="l" rtl="0">
              <a:spcBef>
                <a:spcPts val="0"/>
              </a:spcBef>
              <a:spcAft>
                <a:spcPts val="0"/>
              </a:spcAft>
              <a:buNone/>
            </a:pPr>
            <a:r>
              <a:rPr lang="nl-NL"/>
              <a:t>https://www.youtube.com/watch?v=gkNpwRc2uOo</a:t>
            </a:r>
            <a:endParaRPr/>
          </a:p>
          <a:p>
            <a:pPr marL="0" lvl="0" indent="0" algn="l" rtl="0">
              <a:spcBef>
                <a:spcPts val="0"/>
              </a:spcBef>
              <a:spcAft>
                <a:spcPts val="0"/>
              </a:spcAft>
              <a:buNone/>
            </a:pPr>
            <a:r>
              <a:rPr lang="nl-NL" sz="1200" b="0" i="0">
                <a:solidFill>
                  <a:schemeClr val="dk1"/>
                </a:solidFill>
                <a:latin typeface="Calibri"/>
                <a:ea typeface="Calibri"/>
                <a:cs typeface="Calibri"/>
                <a:sym typeface="Calibri"/>
              </a:rPr>
              <a:t>Onderzoeker Erik van Sebille vertelt over de gevolgen van plastic in de Oudegracht.</a:t>
            </a:r>
            <a:endParaRPr/>
          </a:p>
          <a:p>
            <a:pPr marL="0" lvl="0" indent="0" algn="l" rtl="0">
              <a:spcBef>
                <a:spcPts val="0"/>
              </a:spcBef>
              <a:spcAft>
                <a:spcPts val="0"/>
              </a:spcAft>
              <a:buNone/>
            </a:pPr>
            <a:r>
              <a:rPr lang="nl-NL" u="sng">
                <a:solidFill>
                  <a:schemeClr val="hlink"/>
                </a:solidFill>
                <a:hlinkClick r:id="rId3"/>
              </a:rPr>
              <a:t>https://www.uu.nl/nieuws/dat-ene-boterhamzakje-in-de-oudegracht-kan-toch-geen-kwaad</a:t>
            </a:r>
            <a:endParaRPr/>
          </a:p>
          <a:p>
            <a:pPr marL="0" lvl="0" indent="0" algn="l" rtl="0">
              <a:spcBef>
                <a:spcPts val="0"/>
              </a:spcBef>
              <a:spcAft>
                <a:spcPts val="0"/>
              </a:spcAft>
              <a:buNone/>
            </a:pPr>
            <a:r>
              <a:rPr lang="nl-NL"/>
              <a:t>Zie ook: </a:t>
            </a:r>
            <a:endParaRPr u="sng">
              <a:solidFill>
                <a:schemeClr val="hlink"/>
              </a:solidFill>
              <a:hlinkClick r:id="rId3"/>
            </a:endParaRPr>
          </a:p>
          <a:p>
            <a:pPr marL="0" lvl="0" indent="0" algn="l" rtl="0">
              <a:spcBef>
                <a:spcPts val="0"/>
              </a:spcBef>
              <a:spcAft>
                <a:spcPts val="0"/>
              </a:spcAft>
              <a:buNone/>
            </a:pPr>
            <a:r>
              <a:rPr lang="nl-NL" u="sng">
                <a:solidFill>
                  <a:schemeClr val="hlink"/>
                </a:solidFill>
                <a:hlinkClick r:id="rId3"/>
              </a:rPr>
              <a:t>https://plasticsoep.sites.uu.nl/</a:t>
            </a:r>
            <a:r>
              <a:rPr lang="nl-NL"/>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sz="1200"/>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https://www.youtube.com/watch?v=ArYLGNe-jCA</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nl-NL"/>
              <a:t>https://www.youtube.com/watch?v=Nsybi-G26cw&amp;t=89s</a:t>
            </a:r>
            <a:endParaRPr/>
          </a:p>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nl-NL"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https://www.youtube.com/watch?v=Nsybi-G26cw&amp;t=89s</a:t>
            </a:r>
            <a:r>
              <a:rPr lang="nl-NL"/>
              <a:t> </a:t>
            </a:r>
          </a:p>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17"/>
        <p:cNvGrpSpPr/>
        <p:nvPr/>
      </p:nvGrpSpPr>
      <p:grpSpPr>
        <a:xfrm>
          <a:off x="0" y="0"/>
          <a:ext cx="0" cy="0"/>
          <a:chOff x="0" y="0"/>
          <a:chExt cx="0" cy="0"/>
        </a:xfrm>
      </p:grpSpPr>
      <p:sp>
        <p:nvSpPr>
          <p:cNvPr id="18" name="Google Shape;18;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22"/>
        <p:cNvGrpSpPr/>
        <p:nvPr/>
      </p:nvGrpSpPr>
      <p:grpSpPr>
        <a:xfrm>
          <a:off x="0" y="0"/>
          <a:ext cx="0" cy="0"/>
          <a:chOff x="0" y="0"/>
          <a:chExt cx="0" cy="0"/>
        </a:xfrm>
      </p:grpSpPr>
      <p:sp>
        <p:nvSpPr>
          <p:cNvPr id="23" name="Google Shape;23;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1850" y="1143526"/>
            <a:ext cx="6808631"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1850" y="4589463"/>
            <a:ext cx="8503536" cy="142412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5400"/>
              <a:buNone/>
              <a:defRPr sz="5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pic>
        <p:nvPicPr>
          <p:cNvPr id="39" name="Google Shape;39;p12"/>
          <p:cNvPicPr preferRelativeResize="0"/>
          <p:nvPr/>
        </p:nvPicPr>
        <p:blipFill rotWithShape="1">
          <a:blip r:embed="rId2">
            <a:alphaModFix/>
          </a:blip>
          <a:srcRect/>
          <a:stretch/>
        </p:blipFill>
        <p:spPr>
          <a:xfrm>
            <a:off x="7640481" y="-10575"/>
            <a:ext cx="4551519" cy="3413639"/>
          </a:xfrm>
          <a:prstGeom prst="rect">
            <a:avLst/>
          </a:prstGeom>
          <a:noFill/>
          <a:ln>
            <a:noFill/>
          </a:ln>
        </p:spPr>
      </p:pic>
      <p:sp>
        <p:nvSpPr>
          <p:cNvPr id="40" name="Google Shape;40;p12"/>
          <p:cNvSpPr txBox="1"/>
          <p:nvPr/>
        </p:nvSpPr>
        <p:spPr>
          <a:xfrm>
            <a:off x="698700" y="408653"/>
            <a:ext cx="438491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NL" sz="4000" b="0" i="0" u="none" strike="noStrike" cap="none">
                <a:solidFill>
                  <a:srgbClr val="FF0000"/>
                </a:solidFill>
                <a:latin typeface="Calibri"/>
                <a:ea typeface="Calibri"/>
                <a:cs typeface="Calibri"/>
                <a:sym typeface="Calibri"/>
              </a:rPr>
              <a:t>Afrekenen met afval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52"/>
        <p:cNvGrpSpPr/>
        <p:nvPr/>
      </p:nvGrpSpPr>
      <p:grpSpPr>
        <a:xfrm>
          <a:off x="0" y="0"/>
          <a:ext cx="0" cy="0"/>
          <a:chOff x="0" y="0"/>
          <a:chExt cx="0" cy="0"/>
        </a:xfrm>
      </p:grpSpPr>
      <p:sp>
        <p:nvSpPr>
          <p:cNvPr id="53" name="Google Shape;53;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a:spLocks noGrp="1"/>
          </p:cNvSpPr>
          <p:nvPr>
            <p:ph type="pic" idx="2"/>
          </p:nvPr>
        </p:nvSpPr>
        <p:spPr>
          <a:xfrm>
            <a:off x="5183188" y="987425"/>
            <a:ext cx="6172200" cy="4873625"/>
          </a:xfrm>
          <a:prstGeom prst="rect">
            <a:avLst/>
          </a:prstGeom>
          <a:noFill/>
          <a:ln>
            <a:noFill/>
          </a:ln>
        </p:spPr>
      </p:sp>
      <p:sp>
        <p:nvSpPr>
          <p:cNvPr id="71" name="Google Shape;71;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defRPr>
            </a:lvl1pPr>
            <a:lvl2pPr marL="0" lvl="1" indent="0" algn="r">
              <a:spcBef>
                <a:spcPts val="0"/>
              </a:spcBef>
              <a:buNone/>
              <a:defRPr sz="1200">
                <a:solidFill>
                  <a:srgbClr val="888888"/>
                </a:solidFill>
              </a:defRPr>
            </a:lvl2pPr>
            <a:lvl3pPr marL="0" lvl="2" indent="0" algn="r">
              <a:spcBef>
                <a:spcPts val="0"/>
              </a:spcBef>
              <a:buNone/>
              <a:defRPr sz="1200">
                <a:solidFill>
                  <a:srgbClr val="888888"/>
                </a:solidFill>
              </a:defRPr>
            </a:lvl3pPr>
            <a:lvl4pPr marL="0" lvl="3" indent="0" algn="r">
              <a:spcBef>
                <a:spcPts val="0"/>
              </a:spcBef>
              <a:buNone/>
              <a:defRPr sz="1200">
                <a:solidFill>
                  <a:srgbClr val="888888"/>
                </a:solidFill>
              </a:defRPr>
            </a:lvl4pPr>
            <a:lvl5pPr marL="0" lvl="4" indent="0" algn="r">
              <a:spcBef>
                <a:spcPts val="0"/>
              </a:spcBef>
              <a:buNone/>
              <a:defRPr sz="1200">
                <a:solidFill>
                  <a:srgbClr val="888888"/>
                </a:solidFill>
              </a:defRPr>
            </a:lvl5pPr>
            <a:lvl6pPr marL="0" lvl="5" indent="0" algn="r">
              <a:spcBef>
                <a:spcPts val="0"/>
              </a:spcBef>
              <a:buNone/>
              <a:defRPr sz="1200">
                <a:solidFill>
                  <a:srgbClr val="888888"/>
                </a:solidFill>
              </a:defRPr>
            </a:lvl6pPr>
            <a:lvl7pPr marL="0" lvl="6" indent="0" algn="r">
              <a:spcBef>
                <a:spcPts val="0"/>
              </a:spcBef>
              <a:buNone/>
              <a:defRPr sz="1200">
                <a:solidFill>
                  <a:srgbClr val="888888"/>
                </a:solidFill>
              </a:defRPr>
            </a:lvl7pPr>
            <a:lvl8pPr marL="0" lvl="7" indent="0" algn="r">
              <a:spcBef>
                <a:spcPts val="0"/>
              </a:spcBef>
              <a:buNone/>
              <a:defRPr sz="1200">
                <a:solidFill>
                  <a:srgbClr val="888888"/>
                </a:solidFill>
              </a:defRPr>
            </a:lvl8pPr>
            <a:lvl9pPr marL="0" lvl="8" indent="0" algn="r">
              <a:spcBef>
                <a:spcPts val="0"/>
              </a:spcBef>
              <a:buNone/>
              <a:defRPr sz="1200">
                <a:solidFill>
                  <a:srgbClr val="888888"/>
                </a:solidFill>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pic>
        <p:nvPicPr>
          <p:cNvPr id="15" name="Google Shape;15;p8"/>
          <p:cNvPicPr preferRelativeResize="0"/>
          <p:nvPr/>
        </p:nvPicPr>
        <p:blipFill rotWithShape="1">
          <a:blip r:embed="rId12">
            <a:alphaModFix/>
          </a:blip>
          <a:srcRect/>
          <a:stretch/>
        </p:blipFill>
        <p:spPr>
          <a:xfrm>
            <a:off x="10988476" y="5819368"/>
            <a:ext cx="1072725" cy="907084"/>
          </a:xfrm>
          <a:prstGeom prst="rect">
            <a:avLst/>
          </a:prstGeom>
          <a:noFill/>
          <a:ln>
            <a:noFill/>
          </a:ln>
        </p:spPr>
      </p:pic>
      <p:pic>
        <p:nvPicPr>
          <p:cNvPr id="16" name="Google Shape;16;p8"/>
          <p:cNvPicPr preferRelativeResize="0"/>
          <p:nvPr/>
        </p:nvPicPr>
        <p:blipFill rotWithShape="1">
          <a:blip r:embed="rId13">
            <a:alphaModFix/>
          </a:blip>
          <a:srcRect/>
          <a:stretch/>
        </p:blipFill>
        <p:spPr>
          <a:xfrm>
            <a:off x="104026" y="6295680"/>
            <a:ext cx="553948" cy="546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ArYLGNe-j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sybi-G26cw&amp;t=89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subTitle" idx="1"/>
          </p:nvPr>
        </p:nvSpPr>
        <p:spPr>
          <a:xfrm>
            <a:off x="1541794" y="4436434"/>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nl-NL"/>
              <a:t>Onderbouw Wiskunde Dag / VMBO Wiskunde Dag</a:t>
            </a:r>
            <a:endParaRPr/>
          </a:p>
          <a:p>
            <a:pPr marL="0" lvl="0" indent="0" algn="ctr" rtl="0">
              <a:lnSpc>
                <a:spcPct val="90000"/>
              </a:lnSpc>
              <a:spcBef>
                <a:spcPts val="1000"/>
              </a:spcBef>
              <a:spcAft>
                <a:spcPts val="0"/>
              </a:spcAft>
              <a:buClr>
                <a:schemeClr val="dk1"/>
              </a:buClr>
              <a:buSzPts val="2400"/>
              <a:buNone/>
            </a:pPr>
            <a:r>
              <a:rPr lang="nl-NL"/>
              <a:t>Woensdag 16 februari 2022</a:t>
            </a:r>
            <a:endParaRPr/>
          </a:p>
        </p:txBody>
      </p:sp>
      <p:pic>
        <p:nvPicPr>
          <p:cNvPr id="93" name="Google Shape;93;p1"/>
          <p:cNvPicPr preferRelativeResize="0"/>
          <p:nvPr/>
        </p:nvPicPr>
        <p:blipFill rotWithShape="1">
          <a:blip r:embed="rId3">
            <a:alphaModFix/>
          </a:blip>
          <a:srcRect/>
          <a:stretch/>
        </p:blipFill>
        <p:spPr>
          <a:xfrm>
            <a:off x="5400215" y="5453166"/>
            <a:ext cx="1641717" cy="1388217"/>
          </a:xfrm>
          <a:prstGeom prst="rect">
            <a:avLst/>
          </a:prstGeom>
          <a:noFill/>
          <a:ln>
            <a:noFill/>
          </a:ln>
        </p:spPr>
      </p:pic>
      <p:sp>
        <p:nvSpPr>
          <p:cNvPr id="94" name="Google Shape;94;p1"/>
          <p:cNvSpPr/>
          <p:nvPr/>
        </p:nvSpPr>
        <p:spPr>
          <a:xfrm>
            <a:off x="10668000" y="5486400"/>
            <a:ext cx="1524000" cy="137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p:nvPr/>
        </p:nvSpPr>
        <p:spPr>
          <a:xfrm>
            <a:off x="0" y="5486400"/>
            <a:ext cx="1524000" cy="137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p:nvPr/>
        </p:nvSpPr>
        <p:spPr>
          <a:xfrm>
            <a:off x="1506206" y="3419702"/>
            <a:ext cx="9144000" cy="101673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FF0000"/>
              </a:buClr>
              <a:buSzPts val="6600"/>
              <a:buFont typeface="Arial"/>
              <a:buNone/>
            </a:pPr>
            <a:r>
              <a:rPr lang="nl-NL" sz="6600" b="1" i="0" u="none" strike="noStrike" cap="none">
                <a:solidFill>
                  <a:srgbClr val="FF0000"/>
                </a:solidFill>
                <a:latin typeface="Calibri"/>
                <a:ea typeface="Calibri"/>
                <a:cs typeface="Calibri"/>
                <a:sym typeface="Calibri"/>
              </a:rPr>
              <a:t>Afrekenen met afval</a:t>
            </a:r>
            <a:endParaRPr/>
          </a:p>
        </p:txBody>
      </p:sp>
      <p:pic>
        <p:nvPicPr>
          <p:cNvPr id="97" name="Google Shape;97;p1"/>
          <p:cNvPicPr preferRelativeResize="0"/>
          <p:nvPr/>
        </p:nvPicPr>
        <p:blipFill rotWithShape="1">
          <a:blip r:embed="rId4">
            <a:alphaModFix/>
          </a:blip>
          <a:srcRect/>
          <a:stretch/>
        </p:blipFill>
        <p:spPr>
          <a:xfrm>
            <a:off x="3945313" y="16617"/>
            <a:ext cx="4551519" cy="3413639"/>
          </a:xfrm>
          <a:prstGeom prst="rect">
            <a:avLst/>
          </a:prstGeom>
          <a:noFill/>
          <a:ln>
            <a:noFill/>
          </a:ln>
        </p:spPr>
      </p:pic>
      <p:pic>
        <p:nvPicPr>
          <p:cNvPr id="3" name="Afbeelding 2">
            <a:extLst>
              <a:ext uri="{FF2B5EF4-FFF2-40B4-BE49-F238E27FC236}">
                <a16:creationId xmlns:a16="http://schemas.microsoft.com/office/drawing/2014/main" id="{BB579020-4C6B-2339-D6BE-3C21F530958E}"/>
              </a:ext>
            </a:extLst>
          </p:cNvPr>
          <p:cNvPicPr>
            <a:picLocks noChangeAspect="1"/>
          </p:cNvPicPr>
          <p:nvPr/>
        </p:nvPicPr>
        <p:blipFill>
          <a:blip r:embed="rId5"/>
          <a:stretch>
            <a:fillRect/>
          </a:stretch>
        </p:blipFill>
        <p:spPr>
          <a:xfrm>
            <a:off x="964348" y="523994"/>
            <a:ext cx="1032215" cy="1016732"/>
          </a:xfrm>
          <a:prstGeom prst="rect">
            <a:avLst/>
          </a:prstGeom>
        </p:spPr>
      </p:pic>
      <p:pic>
        <p:nvPicPr>
          <p:cNvPr id="5" name="Afbeelding 4">
            <a:extLst>
              <a:ext uri="{FF2B5EF4-FFF2-40B4-BE49-F238E27FC236}">
                <a16:creationId xmlns:a16="http://schemas.microsoft.com/office/drawing/2014/main" id="{7556B838-A874-6600-8D48-9C6A7BC4FAB3}"/>
              </a:ext>
            </a:extLst>
          </p:cNvPr>
          <p:cNvPicPr>
            <a:picLocks noChangeAspect="1"/>
          </p:cNvPicPr>
          <p:nvPr/>
        </p:nvPicPr>
        <p:blipFill>
          <a:blip r:embed="rId6"/>
          <a:stretch>
            <a:fillRect/>
          </a:stretch>
        </p:blipFill>
        <p:spPr>
          <a:xfrm>
            <a:off x="9556750" y="550017"/>
            <a:ext cx="1714500" cy="838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video</a:t>
            </a:r>
            <a:endParaRPr/>
          </a:p>
        </p:txBody>
      </p:sp>
      <p:pic>
        <p:nvPicPr>
          <p:cNvPr id="104" name="Google Shape;104;p2">
            <a:hlinkClick r:id="rId3"/>
          </p:cNvPr>
          <p:cNvPicPr preferRelativeResize="0"/>
          <p:nvPr/>
        </p:nvPicPr>
        <p:blipFill rotWithShape="1">
          <a:blip r:embed="rId4">
            <a:alphaModFix/>
          </a:blip>
          <a:srcRect/>
          <a:stretch/>
        </p:blipFill>
        <p:spPr>
          <a:xfrm>
            <a:off x="3146477" y="1027906"/>
            <a:ext cx="6507189" cy="47566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a:t>Indeling en planning</a:t>
            </a:r>
            <a:endParaRPr/>
          </a:p>
        </p:txBody>
      </p:sp>
      <p:graphicFrame>
        <p:nvGraphicFramePr>
          <p:cNvPr id="111" name="Google Shape;111;p3"/>
          <p:cNvGraphicFramePr/>
          <p:nvPr/>
        </p:nvGraphicFramePr>
        <p:xfrm>
          <a:off x="838200" y="1825625"/>
          <a:ext cx="9813325" cy="4485680"/>
        </p:xfrm>
        <a:graphic>
          <a:graphicData uri="http://schemas.openxmlformats.org/drawingml/2006/table">
            <a:tbl>
              <a:tblPr firstRow="1" bandRow="1">
                <a:noFill/>
                <a:tableStyleId>{E94E24B6-E8ED-4C8A-BC36-C80606419708}</a:tableStyleId>
              </a:tblPr>
              <a:tblGrid>
                <a:gridCol w="2127425">
                  <a:extLst>
                    <a:ext uri="{9D8B030D-6E8A-4147-A177-3AD203B41FA5}">
                      <a16:colId xmlns:a16="http://schemas.microsoft.com/office/drawing/2014/main" val="20000"/>
                    </a:ext>
                  </a:extLst>
                </a:gridCol>
                <a:gridCol w="76859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nl-NL" sz="1800" u="none" strike="noStrike" cap="none"/>
                        <a:t>Tijd</a:t>
                      </a:r>
                      <a:endParaRPr/>
                    </a:p>
                  </a:txBody>
                  <a:tcPr marL="91450" marR="91450" marT="45725" marB="45725"/>
                </a:tc>
                <a:tc>
                  <a:txBody>
                    <a:bodyPr/>
                    <a:lstStyle/>
                    <a:p>
                      <a:pPr marL="0" marR="0" lvl="0" indent="0" algn="l" rtl="0">
                        <a:spcBef>
                          <a:spcPts val="0"/>
                        </a:spcBef>
                        <a:spcAft>
                          <a:spcPts val="0"/>
                        </a:spcAft>
                        <a:buNone/>
                      </a:pPr>
                      <a:r>
                        <a:rPr lang="nl-NL" sz="1800"/>
                        <a:t>Drie stappen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nl-NL" sz="1800"/>
                        <a:t>09:00 – 10:00</a:t>
                      </a:r>
                      <a:endParaRPr/>
                    </a:p>
                  </a:txBody>
                  <a:tcPr marL="91450" marR="91450" marT="45725" marB="45725"/>
                </a:tc>
                <a:tc>
                  <a:txBody>
                    <a:bodyPr/>
                    <a:lstStyle/>
                    <a:p>
                      <a:pPr marL="342900" marR="0" lvl="0" indent="-342900" algn="l" rtl="0">
                        <a:spcBef>
                          <a:spcPts val="0"/>
                        </a:spcBef>
                        <a:spcAft>
                          <a:spcPts val="0"/>
                        </a:spcAft>
                        <a:buClr>
                          <a:schemeClr val="dk1"/>
                        </a:buClr>
                        <a:buSzPts val="1800"/>
                        <a:buFont typeface="Calibri"/>
                        <a:buAutoNum type="arabicPeriod"/>
                      </a:pPr>
                      <a:r>
                        <a:rPr lang="nl-NL" sz="1800"/>
                        <a:t>Afval thuis en landelijk</a:t>
                      </a:r>
                      <a:endParaRPr/>
                    </a:p>
                    <a:p>
                      <a:pPr marL="742950" marR="0" lvl="1" indent="-285750" algn="l" rtl="0">
                        <a:spcBef>
                          <a:spcPts val="0"/>
                        </a:spcBef>
                        <a:spcAft>
                          <a:spcPts val="0"/>
                        </a:spcAft>
                        <a:buClr>
                          <a:schemeClr val="dk1"/>
                        </a:buClr>
                        <a:buSzPts val="1800"/>
                        <a:buFont typeface="Arial"/>
                        <a:buChar char="•"/>
                      </a:pPr>
                      <a:r>
                        <a:rPr lang="nl-NL" sz="1800" u="none" strike="noStrike" cap="none"/>
                        <a:t>Tabel maken</a:t>
                      </a:r>
                      <a:endParaRPr/>
                    </a:p>
                    <a:p>
                      <a:pPr marL="742950" marR="0" lvl="1" indent="-285750" algn="l" rtl="0">
                        <a:spcBef>
                          <a:spcPts val="0"/>
                        </a:spcBef>
                        <a:spcAft>
                          <a:spcPts val="0"/>
                        </a:spcAft>
                        <a:buClr>
                          <a:schemeClr val="dk1"/>
                        </a:buClr>
                        <a:buSzPts val="1800"/>
                        <a:buFont typeface="Arial"/>
                        <a:buChar char="•"/>
                      </a:pPr>
                      <a:r>
                        <a:rPr lang="nl-NL" sz="1800" u="none" strike="noStrike" cap="none"/>
                        <a:t>Grafiek (gegevens) interpreteren</a:t>
                      </a:r>
                      <a:endParaRPr/>
                    </a:p>
                    <a:p>
                      <a:pPr marL="742950" marR="0" lvl="1" indent="-285750" algn="l" rtl="0">
                        <a:spcBef>
                          <a:spcPts val="0"/>
                        </a:spcBef>
                        <a:spcAft>
                          <a:spcPts val="0"/>
                        </a:spcAft>
                        <a:buClr>
                          <a:schemeClr val="dk1"/>
                        </a:buClr>
                        <a:buSzPts val="1800"/>
                        <a:buFont typeface="Arial"/>
                        <a:buChar char="•"/>
                      </a:pPr>
                      <a:r>
                        <a:rPr lang="nl-NL" sz="1800" u="none" strike="noStrike" cap="none"/>
                        <a:t>Zelf een grafiek maken</a:t>
                      </a:r>
                      <a:br>
                        <a:rPr lang="nl-NL" sz="1800" u="none" strike="noStrike" cap="none"/>
                      </a:b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nl-NL" sz="1800"/>
                        <a:t>10:00 – 11:30</a:t>
                      </a:r>
                      <a:endParaRPr/>
                    </a:p>
                  </a:txBody>
                  <a:tcPr marL="91450" marR="91450" marT="45725" marB="45725"/>
                </a:tc>
                <a:tc>
                  <a:txBody>
                    <a:bodyPr/>
                    <a:lstStyle/>
                    <a:p>
                      <a:pPr marL="0" marR="0" lvl="0" indent="0" algn="l" rtl="0">
                        <a:spcBef>
                          <a:spcPts val="0"/>
                        </a:spcBef>
                        <a:spcAft>
                          <a:spcPts val="0"/>
                        </a:spcAft>
                        <a:buNone/>
                      </a:pPr>
                      <a:r>
                        <a:rPr lang="nl-NL" sz="1800"/>
                        <a:t>2. Gegevens verzamelen op en rond school</a:t>
                      </a:r>
                      <a:endParaRPr/>
                    </a:p>
                    <a:p>
                      <a:pPr marL="742950" marR="0" lvl="1" indent="-285750" algn="l" rtl="0">
                        <a:spcBef>
                          <a:spcPts val="0"/>
                        </a:spcBef>
                        <a:spcAft>
                          <a:spcPts val="0"/>
                        </a:spcAft>
                        <a:buClr>
                          <a:schemeClr val="dk1"/>
                        </a:buClr>
                        <a:buSzPts val="1800"/>
                        <a:buFont typeface="Arial"/>
                        <a:buChar char="•"/>
                      </a:pPr>
                      <a:r>
                        <a:rPr lang="nl-NL" sz="1800" u="none" strike="noStrike" cap="none"/>
                        <a:t>Plan maken</a:t>
                      </a:r>
                      <a:endParaRPr/>
                    </a:p>
                    <a:p>
                      <a:pPr marL="742950" marR="0" lvl="1" indent="-285750" algn="l" rtl="0">
                        <a:spcBef>
                          <a:spcPts val="0"/>
                        </a:spcBef>
                        <a:spcAft>
                          <a:spcPts val="0"/>
                        </a:spcAft>
                        <a:buClr>
                          <a:schemeClr val="dk1"/>
                        </a:buClr>
                        <a:buSzPts val="1800"/>
                        <a:buFont typeface="Arial"/>
                        <a:buChar char="•"/>
                      </a:pPr>
                      <a:r>
                        <a:rPr lang="nl-NL" sz="1800" u="none" strike="noStrike" cap="none"/>
                        <a:t>Plan laten goedkeuren!</a:t>
                      </a:r>
                      <a:endParaRPr/>
                    </a:p>
                    <a:p>
                      <a:pPr marL="742950" marR="0" lvl="1" indent="-285750" algn="l" rtl="0">
                        <a:spcBef>
                          <a:spcPts val="0"/>
                        </a:spcBef>
                        <a:spcAft>
                          <a:spcPts val="0"/>
                        </a:spcAft>
                        <a:buClr>
                          <a:schemeClr val="dk1"/>
                        </a:buClr>
                        <a:buSzPts val="1800"/>
                        <a:buFont typeface="Arial"/>
                        <a:buChar char="•"/>
                      </a:pPr>
                      <a:r>
                        <a:rPr lang="nl-NL" sz="1800" u="none" strike="noStrike" cap="none"/>
                        <a:t>Data verzamelen</a:t>
                      </a:r>
                      <a:br>
                        <a:rPr lang="nl-NL" sz="1800" u="none" strike="noStrike" cap="none"/>
                      </a:b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nl-NL" sz="1800"/>
                        <a:t>12:00 – 14:00</a:t>
                      </a:r>
                      <a:endParaRPr/>
                    </a:p>
                  </a:txBody>
                  <a:tcPr marL="91450" marR="91450" marT="45725" marB="45725"/>
                </a:tc>
                <a:tc>
                  <a:txBody>
                    <a:bodyPr/>
                    <a:lstStyle/>
                    <a:p>
                      <a:pPr marL="0" marR="0" lvl="0" indent="0" algn="l" rtl="0">
                        <a:spcBef>
                          <a:spcPts val="0"/>
                        </a:spcBef>
                        <a:spcAft>
                          <a:spcPts val="0"/>
                        </a:spcAft>
                        <a:buNone/>
                      </a:pPr>
                      <a:r>
                        <a:rPr lang="nl-NL" sz="1800"/>
                        <a:t>3. Gegevens verwerken + Advies uitbrengen</a:t>
                      </a:r>
                      <a:endParaRPr/>
                    </a:p>
                    <a:p>
                      <a:pPr marL="742950" marR="0" lvl="1" indent="-285750" algn="l" rtl="0">
                        <a:spcBef>
                          <a:spcPts val="0"/>
                        </a:spcBef>
                        <a:spcAft>
                          <a:spcPts val="0"/>
                        </a:spcAft>
                        <a:buClr>
                          <a:schemeClr val="dk1"/>
                        </a:buClr>
                        <a:buSzPts val="1800"/>
                        <a:buFont typeface="Arial"/>
                        <a:buChar char="•"/>
                      </a:pPr>
                      <a:r>
                        <a:rPr lang="nl-NL" sz="1800" u="none" strike="noStrike" cap="none"/>
                        <a:t>Verzamelde gegevens in beeld brengen (tabel, grafiek, …)</a:t>
                      </a:r>
                      <a:endParaRPr/>
                    </a:p>
                    <a:p>
                      <a:pPr marL="742950" marR="0" lvl="1" indent="-285750" algn="l" rtl="0">
                        <a:spcBef>
                          <a:spcPts val="0"/>
                        </a:spcBef>
                        <a:spcAft>
                          <a:spcPts val="0"/>
                        </a:spcAft>
                        <a:buClr>
                          <a:schemeClr val="dk1"/>
                        </a:buClr>
                        <a:buSzPts val="1800"/>
                        <a:buFont typeface="Arial"/>
                        <a:buChar char="•"/>
                      </a:pPr>
                      <a:r>
                        <a:rPr lang="nl-NL" sz="1800" u="none" strike="noStrike" cap="none"/>
                        <a:t>Advies uitbrengen aan de school</a:t>
                      </a:r>
                      <a:br>
                        <a:rPr lang="nl-NL" sz="1800" u="none" strike="noStrike" cap="none"/>
                      </a:br>
                      <a:endParaRPr sz="1800" u="none" strike="noStrike" cap="none"/>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31850" y="1143526"/>
            <a:ext cx="6808631"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nl-NL"/>
              <a:t>Afval thuis en landelijk</a:t>
            </a:r>
            <a:br>
              <a:rPr lang="nl-NL"/>
            </a:br>
            <a:endParaRPr/>
          </a:p>
        </p:txBody>
      </p:sp>
      <p:sp>
        <p:nvSpPr>
          <p:cNvPr id="118" name="Google Shape;118;p4"/>
          <p:cNvSpPr txBox="1">
            <a:spLocks noGrp="1"/>
          </p:cNvSpPr>
          <p:nvPr>
            <p:ph type="body" idx="1"/>
          </p:nvPr>
        </p:nvSpPr>
        <p:spPr>
          <a:xfrm>
            <a:off x="831850" y="4589463"/>
            <a:ext cx="8503536" cy="14241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5400"/>
              <a:buNone/>
            </a:pPr>
            <a:r>
              <a:rPr lang="nl-NL"/>
              <a:t>Stap 1</a:t>
            </a:r>
            <a:endParaRPr/>
          </a:p>
        </p:txBody>
      </p:sp>
      <p:sp>
        <p:nvSpPr>
          <p:cNvPr id="119" name="Google Shape;119;p4"/>
          <p:cNvSpPr txBox="1"/>
          <p:nvPr/>
        </p:nvSpPr>
        <p:spPr>
          <a:xfrm>
            <a:off x="4341044" y="3522047"/>
            <a:ext cx="6598874" cy="24915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88888"/>
              </a:buClr>
              <a:buSzPts val="3600"/>
              <a:buFont typeface="Arial"/>
              <a:buNone/>
            </a:pPr>
            <a:r>
              <a:rPr lang="nl-NL" sz="3600">
                <a:solidFill>
                  <a:srgbClr val="888888"/>
                </a:solidFill>
                <a:latin typeface="Calibri"/>
                <a:ea typeface="Calibri"/>
                <a:cs typeface="Calibri"/>
                <a:sym typeface="Calibri"/>
              </a:rPr>
              <a:t>Drie instapopdrachten:</a:t>
            </a:r>
            <a:endParaRPr/>
          </a:p>
          <a:p>
            <a:pPr marL="0" marR="0" lvl="0" indent="0" algn="l" rtl="0">
              <a:lnSpc>
                <a:spcPct val="90000"/>
              </a:lnSpc>
              <a:spcBef>
                <a:spcPts val="1000"/>
              </a:spcBef>
              <a:spcAft>
                <a:spcPts val="0"/>
              </a:spcAft>
              <a:buClr>
                <a:srgbClr val="888888"/>
              </a:buClr>
              <a:buSzPts val="3600"/>
              <a:buFont typeface="Arial"/>
              <a:buNone/>
            </a:pPr>
            <a:r>
              <a:rPr lang="nl-NL" sz="3600">
                <a:solidFill>
                  <a:srgbClr val="888888"/>
                </a:solidFill>
                <a:latin typeface="Calibri"/>
                <a:ea typeface="Calibri"/>
                <a:cs typeface="Calibri"/>
                <a:sym typeface="Calibri"/>
              </a:rPr>
              <a:t>Tabel maken</a:t>
            </a:r>
            <a:endParaRPr/>
          </a:p>
          <a:p>
            <a:pPr marL="0" marR="0" lvl="0" indent="0" algn="l" rtl="0">
              <a:lnSpc>
                <a:spcPct val="90000"/>
              </a:lnSpc>
              <a:spcBef>
                <a:spcPts val="1000"/>
              </a:spcBef>
              <a:spcAft>
                <a:spcPts val="0"/>
              </a:spcAft>
              <a:buClr>
                <a:srgbClr val="888888"/>
              </a:buClr>
              <a:buSzPts val="3600"/>
              <a:buFont typeface="Arial"/>
              <a:buNone/>
            </a:pPr>
            <a:r>
              <a:rPr lang="nl-NL" sz="3600">
                <a:solidFill>
                  <a:srgbClr val="888888"/>
                </a:solidFill>
                <a:latin typeface="Calibri"/>
                <a:ea typeface="Calibri"/>
                <a:cs typeface="Calibri"/>
                <a:sym typeface="Calibri"/>
              </a:rPr>
              <a:t>Grafiek (gegevens) interpreteren</a:t>
            </a:r>
            <a:endParaRPr/>
          </a:p>
          <a:p>
            <a:pPr marL="0" marR="0" lvl="0" indent="0" algn="l" rtl="0">
              <a:lnSpc>
                <a:spcPct val="90000"/>
              </a:lnSpc>
              <a:spcBef>
                <a:spcPts val="1000"/>
              </a:spcBef>
              <a:spcAft>
                <a:spcPts val="0"/>
              </a:spcAft>
              <a:buClr>
                <a:srgbClr val="888888"/>
              </a:buClr>
              <a:buSzPts val="3600"/>
              <a:buFont typeface="Arial"/>
              <a:buNone/>
            </a:pPr>
            <a:r>
              <a:rPr lang="nl-NL" sz="3600">
                <a:solidFill>
                  <a:srgbClr val="888888"/>
                </a:solidFill>
                <a:latin typeface="Calibri"/>
                <a:ea typeface="Calibri"/>
                <a:cs typeface="Calibri"/>
                <a:sym typeface="Calibri"/>
              </a:rPr>
              <a:t>Zelf een grafiek maken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a:spLocks noGrp="1"/>
          </p:cNvSpPr>
          <p:nvPr>
            <p:ph type="title"/>
          </p:nvPr>
        </p:nvSpPr>
        <p:spPr>
          <a:xfrm>
            <a:off x="831850" y="1143526"/>
            <a:ext cx="6808631"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nl-NL"/>
              <a:t>Gegevens verzamelen op en rond school</a:t>
            </a:r>
            <a:endParaRPr/>
          </a:p>
        </p:txBody>
      </p:sp>
      <p:sp>
        <p:nvSpPr>
          <p:cNvPr id="125" name="Google Shape;125;p5"/>
          <p:cNvSpPr txBox="1">
            <a:spLocks noGrp="1"/>
          </p:cNvSpPr>
          <p:nvPr>
            <p:ph type="body" idx="1"/>
          </p:nvPr>
        </p:nvSpPr>
        <p:spPr>
          <a:xfrm>
            <a:off x="831850" y="4589463"/>
            <a:ext cx="8503536" cy="14241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5400"/>
              <a:buNone/>
            </a:pPr>
            <a:r>
              <a:rPr lang="nl-NL"/>
              <a:t>Stap 2</a:t>
            </a:r>
            <a:endParaRPr/>
          </a:p>
        </p:txBody>
      </p:sp>
      <p:sp>
        <p:nvSpPr>
          <p:cNvPr id="2" name="Tekstvak 1">
            <a:extLst>
              <a:ext uri="{FF2B5EF4-FFF2-40B4-BE49-F238E27FC236}">
                <a16:creationId xmlns:a16="http://schemas.microsoft.com/office/drawing/2014/main" id="{DB83154A-5B98-4E4A-AD1C-DB5295D74962}"/>
              </a:ext>
            </a:extLst>
          </p:cNvPr>
          <p:cNvSpPr txBox="1"/>
          <p:nvPr/>
        </p:nvSpPr>
        <p:spPr>
          <a:xfrm>
            <a:off x="3918857" y="5952931"/>
            <a:ext cx="1646605" cy="307777"/>
          </a:xfrm>
          <a:prstGeom prst="rect">
            <a:avLst/>
          </a:prstGeom>
          <a:noFill/>
        </p:spPr>
        <p:txBody>
          <a:bodyPr wrap="none" rtlCol="0">
            <a:spAutoFit/>
          </a:bodyPr>
          <a:lstStyle/>
          <a:p>
            <a:r>
              <a:rPr lang="nl-NL">
                <a:hlinkClick r:id="rId3"/>
              </a:rPr>
              <a:t>filmpje Zwerfinator</a:t>
            </a:r>
            <a:endParaRPr lang="nl-N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831850" y="1143526"/>
            <a:ext cx="6808631"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nl-NL"/>
              <a:t>Gegevens verwerken + Advies uitbrengen</a:t>
            </a:r>
            <a:endParaRPr/>
          </a:p>
        </p:txBody>
      </p:sp>
      <p:sp>
        <p:nvSpPr>
          <p:cNvPr id="136" name="Google Shape;136;p7"/>
          <p:cNvSpPr txBox="1">
            <a:spLocks noGrp="1"/>
          </p:cNvSpPr>
          <p:nvPr>
            <p:ph type="body" idx="1"/>
          </p:nvPr>
        </p:nvSpPr>
        <p:spPr>
          <a:xfrm>
            <a:off x="831850" y="4589463"/>
            <a:ext cx="8503536" cy="14241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88888"/>
              </a:buClr>
              <a:buSzPts val="5400"/>
              <a:buNone/>
            </a:pPr>
            <a:r>
              <a:rPr lang="nl-NL"/>
              <a:t>Stap 3</a:t>
            </a:r>
            <a:endParaRPr/>
          </a:p>
        </p:txBody>
      </p:sp>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374</Words>
  <Application>Microsoft Macintosh PowerPoint</Application>
  <PresentationFormat>Breedbeeld</PresentationFormat>
  <Paragraphs>58</Paragraphs>
  <Slides>6</Slides>
  <Notes>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vt:i4>
      </vt:variant>
    </vt:vector>
  </HeadingPairs>
  <TitlesOfParts>
    <vt:vector size="9" baseType="lpstr">
      <vt:lpstr>Arial</vt:lpstr>
      <vt:lpstr>Calibri</vt:lpstr>
      <vt:lpstr>Kantoorthema</vt:lpstr>
      <vt:lpstr>PowerPoint-presentatie</vt:lpstr>
      <vt:lpstr>video</vt:lpstr>
      <vt:lpstr>Indeling en planning</vt:lpstr>
      <vt:lpstr>Afval thuis en landelijk </vt:lpstr>
      <vt:lpstr>Gegevens verzamelen op en rond school</vt:lpstr>
      <vt:lpstr>Gegevens verwerken + Advies uitbrengen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Jonker, V.H. (Vincent)</dc:creator>
  <cp:lastModifiedBy>Jonker, V.H. (Vincent)</cp:lastModifiedBy>
  <cp:revision>3</cp:revision>
  <dcterms:created xsi:type="dcterms:W3CDTF">2021-12-30T13:34:28Z</dcterms:created>
  <dcterms:modified xsi:type="dcterms:W3CDTF">2022-06-17T12:13:43Z</dcterms:modified>
</cp:coreProperties>
</file>